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0"/>
  </p:notesMasterIdLst>
  <p:sldIdLst>
    <p:sldId id="393" r:id="rId2"/>
    <p:sldId id="394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412" r:id="rId21"/>
    <p:sldId id="413" r:id="rId22"/>
    <p:sldId id="414" r:id="rId23"/>
    <p:sldId id="415" r:id="rId24"/>
    <p:sldId id="416" r:id="rId25"/>
    <p:sldId id="417" r:id="rId26"/>
    <p:sldId id="418" r:id="rId27"/>
    <p:sldId id="419" r:id="rId28"/>
    <p:sldId id="420" r:id="rId29"/>
    <p:sldId id="421" r:id="rId30"/>
    <p:sldId id="422" r:id="rId31"/>
    <p:sldId id="423" r:id="rId32"/>
    <p:sldId id="424" r:id="rId33"/>
    <p:sldId id="425" r:id="rId34"/>
    <p:sldId id="426" r:id="rId35"/>
    <p:sldId id="427" r:id="rId36"/>
    <p:sldId id="428" r:id="rId37"/>
    <p:sldId id="429" r:id="rId38"/>
    <p:sldId id="430" r:id="rId39"/>
    <p:sldId id="431" r:id="rId40"/>
    <p:sldId id="432" r:id="rId41"/>
    <p:sldId id="433" r:id="rId42"/>
    <p:sldId id="434" r:id="rId43"/>
    <p:sldId id="435" r:id="rId44"/>
    <p:sldId id="436" r:id="rId45"/>
    <p:sldId id="437" r:id="rId46"/>
    <p:sldId id="438" r:id="rId47"/>
    <p:sldId id="439" r:id="rId48"/>
    <p:sldId id="440" r:id="rId49"/>
    <p:sldId id="441" r:id="rId50"/>
    <p:sldId id="442" r:id="rId51"/>
    <p:sldId id="443" r:id="rId52"/>
    <p:sldId id="444" r:id="rId53"/>
    <p:sldId id="445" r:id="rId54"/>
    <p:sldId id="446" r:id="rId55"/>
    <p:sldId id="447" r:id="rId56"/>
    <p:sldId id="448" r:id="rId57"/>
    <p:sldId id="449" r:id="rId58"/>
    <p:sldId id="450" r:id="rId59"/>
    <p:sldId id="451" r:id="rId60"/>
    <p:sldId id="452" r:id="rId61"/>
    <p:sldId id="453" r:id="rId62"/>
    <p:sldId id="454" r:id="rId63"/>
    <p:sldId id="455" r:id="rId64"/>
    <p:sldId id="456" r:id="rId65"/>
    <p:sldId id="457" r:id="rId66"/>
    <p:sldId id="469" r:id="rId67"/>
    <p:sldId id="458" r:id="rId68"/>
    <p:sldId id="459" r:id="rId69"/>
    <p:sldId id="460" r:id="rId70"/>
    <p:sldId id="461" r:id="rId71"/>
    <p:sldId id="462" r:id="rId72"/>
    <p:sldId id="463" r:id="rId73"/>
    <p:sldId id="470" r:id="rId74"/>
    <p:sldId id="471" r:id="rId75"/>
    <p:sldId id="472" r:id="rId76"/>
    <p:sldId id="473" r:id="rId77"/>
    <p:sldId id="474" r:id="rId78"/>
    <p:sldId id="475" r:id="rId79"/>
    <p:sldId id="476" r:id="rId80"/>
    <p:sldId id="477" r:id="rId81"/>
    <p:sldId id="478" r:id="rId82"/>
    <p:sldId id="479" r:id="rId83"/>
    <p:sldId id="480" r:id="rId84"/>
    <p:sldId id="486" r:id="rId85"/>
    <p:sldId id="488" r:id="rId86"/>
    <p:sldId id="485" r:id="rId87"/>
    <p:sldId id="487" r:id="rId88"/>
    <p:sldId id="482" r:id="rId89"/>
    <p:sldId id="484" r:id="rId90"/>
    <p:sldId id="489" r:id="rId91"/>
    <p:sldId id="495" r:id="rId92"/>
    <p:sldId id="496" r:id="rId93"/>
    <p:sldId id="466" r:id="rId94"/>
    <p:sldId id="497" r:id="rId95"/>
    <p:sldId id="499" r:id="rId96"/>
    <p:sldId id="498" r:id="rId97"/>
    <p:sldId id="467" r:id="rId98"/>
    <p:sldId id="468" r:id="rId9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280C"/>
    <a:srgbClr val="020C5D"/>
    <a:srgbClr val="F4EA92"/>
    <a:srgbClr val="274A90"/>
    <a:srgbClr val="EBD997"/>
    <a:srgbClr val="FDFA8D"/>
    <a:srgbClr val="FFFFCC"/>
    <a:srgbClr val="4BACC6"/>
    <a:srgbClr val="2C4D75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5" autoAdjust="0"/>
    <p:restoredTop sz="94737" autoAdjust="0"/>
  </p:normalViewPr>
  <p:slideViewPr>
    <p:cSldViewPr>
      <p:cViewPr varScale="1">
        <p:scale>
          <a:sx n="105" d="100"/>
          <a:sy n="105" d="100"/>
        </p:scale>
        <p:origin x="744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908356154084667"/>
          <c:y val="0.15538164251207728"/>
          <c:w val="0.56308789130033488"/>
          <c:h val="0.688247935530718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10800000" scaled="1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FFFCC"/>
                  </a:gs>
                  <a:gs pos="84000">
                    <a:srgbClr val="020A5C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82F-4A96-BBCA-4991107EDCF5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FFFCC"/>
                  </a:gs>
                  <a:gs pos="84000">
                    <a:srgbClr val="020A5C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82F-4A96-BBCA-4991107EDCF5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DFEE9"/>
                  </a:gs>
                  <a:gs pos="84000">
                    <a:srgbClr val="5382BB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82F-4A96-BBCA-4991107EDCF5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DFEE9"/>
                  </a:gs>
                  <a:gs pos="84000">
                    <a:srgbClr val="5382BB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82F-4A96-BBCA-4991107EDC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 (план)</c:v>
                </c:pt>
                <c:pt idx="1">
                  <c:v>2021 год (факт)</c:v>
                </c:pt>
                <c:pt idx="2">
                  <c:v>2022 год (план)</c:v>
                </c:pt>
                <c:pt idx="3">
                  <c:v>2022 год (ожидаемое)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230646</c:v>
                </c:pt>
                <c:pt idx="1">
                  <c:v>231635</c:v>
                </c:pt>
                <c:pt idx="2">
                  <c:v>229517</c:v>
                </c:pt>
                <c:pt idx="3">
                  <c:v>229517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2F-4A96-BBCA-4991107EDC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710182656"/>
        <c:axId val="-710182112"/>
      </c:barChart>
      <c:catAx>
        <c:axId val="-710182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710182112"/>
        <c:crosses val="autoZero"/>
        <c:auto val="1"/>
        <c:lblAlgn val="ctr"/>
        <c:lblOffset val="100"/>
        <c:noMultiLvlLbl val="0"/>
      </c:catAx>
      <c:valAx>
        <c:axId val="-710182112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-7101826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="0" dirty="0"/>
              <a:t>Анализ доходов Орехово-Зуевского городского округа в сравнении с другими муниципальными образованиями Московской области</a:t>
            </a:r>
          </a:p>
        </c:rich>
      </c:tx>
      <c:layout>
        <c:manualLayout>
          <c:xMode val="edge"/>
          <c:yMode val="edge"/>
          <c:x val="0.14263330482350065"/>
          <c:y val="6.989741263299951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7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833884843767186E-2"/>
          <c:y val="0.19850331474231164"/>
          <c:w val="0.9403322303124656"/>
          <c:h val="0.5543496700506647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Городской округ Королёв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4409542144900428E-2"/>
                  <c:y val="-3.933754712881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9E-4EAC-B14D-22B42565ED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37162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9E-4EAC-B14D-22B42565ED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Городской округ Воскресенск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49E-4EAC-B14D-22B42565ED35}"/>
              </c:ext>
            </c:extLst>
          </c:dPt>
          <c:dLbls>
            <c:dLbl>
              <c:idx val="0"/>
              <c:layout>
                <c:manualLayout>
                  <c:x val="-3.5258227542633948E-2"/>
                  <c:y val="-3.93375471288118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9E-4EAC-B14D-22B42565ED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39773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49E-4EAC-B14D-22B42565ED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Орехово-Зуевский городской округ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6955598338100988E-2"/>
                  <c:y val="-4.23635122925665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9E-4EAC-B14D-22B42565ED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45182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9E-4EAC-B14D-22B42565ED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Пушкинский городской округ</c:v>
                </c:pt>
              </c:strCache>
            </c:strRef>
          </c:tx>
          <c:spPr>
            <a:gradFill>
              <a:gsLst>
                <a:gs pos="100000">
                  <a:schemeClr val="accent6">
                    <a:lumMod val="60000"/>
                    <a:alpha val="0"/>
                  </a:schemeClr>
                </a:gs>
                <a:gs pos="50000">
                  <a:schemeClr val="accent6">
                    <a:lumMod val="60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1697370795467043E-2"/>
                  <c:y val="-4.53894774563212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9E-4EAC-B14D-22B42565ED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46273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49E-4EAC-B14D-22B42565ED3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Сергиево-Посадский городской округ</c:v>
                </c:pt>
              </c:strCache>
            </c:strRef>
          </c:tx>
          <c:spPr>
            <a:gradFill>
              <a:gsLst>
                <a:gs pos="100000">
                  <a:schemeClr val="accent5">
                    <a:lumMod val="60000"/>
                    <a:alpha val="0"/>
                  </a:schemeClr>
                </a:gs>
                <a:gs pos="50000">
                  <a:schemeClr val="accent5">
                    <a:lumMod val="60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985199446033663E-2"/>
                  <c:y val="-4.23635122925665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9E-4EAC-B14D-22B42565ED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52527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49E-4EAC-B14D-22B42565ED3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Городской округ Щёлково</c:v>
                </c:pt>
              </c:strCache>
            </c:strRef>
          </c:tx>
          <c:spPr>
            <a:gradFill>
              <a:gsLst>
                <a:gs pos="100000">
                  <a:schemeClr val="accent4">
                    <a:lumMod val="60000"/>
                    <a:alpha val="0"/>
                  </a:schemeClr>
                </a:gs>
                <a:gs pos="50000">
                  <a:schemeClr val="accent4">
                    <a:lumMod val="60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273028096600382E-2"/>
                  <c:y val="-5.637255989898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49E-4EAC-B14D-22B42565ED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197" b="1" i="0" u="none" strike="noStrike" kern="1200" baseline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General</c:formatCode>
                <c:ptCount val="1"/>
                <c:pt idx="0">
                  <c:v>56772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49E-4EAC-B14D-22B42565ED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572608480"/>
        <c:axId val="-572612832"/>
        <c:axId val="-675452272"/>
      </c:bar3DChart>
      <c:catAx>
        <c:axId val="-5726084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572612832"/>
        <c:crosses val="autoZero"/>
        <c:auto val="1"/>
        <c:lblAlgn val="ctr"/>
        <c:lblOffset val="100"/>
        <c:noMultiLvlLbl val="0"/>
      </c:catAx>
      <c:valAx>
        <c:axId val="-5726128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572608480"/>
        <c:crosses val="autoZero"/>
        <c:crossBetween val="between"/>
      </c:valAx>
      <c:serAx>
        <c:axId val="-675452272"/>
        <c:scaling>
          <c:orientation val="minMax"/>
        </c:scaling>
        <c:delete val="1"/>
        <c:axPos val="b"/>
        <c:majorTickMark val="none"/>
        <c:minorTickMark val="none"/>
        <c:tickLblPos val="nextTo"/>
        <c:crossAx val="-57261283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6495684544799536"/>
          <c:w val="0.99962243157907105"/>
          <c:h val="0.21688736356947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 u="none" strike="noStrike" kern="1200" cap="all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Уровень зарегистрированной безработицы </a:t>
            </a:r>
            <a:r>
              <a:rPr lang="ru-RU" sz="1200" b="1" i="0" cap="all" baseline="0" dirty="0">
                <a:effectLst/>
              </a:rPr>
              <a:t>(среднегодовая)</a:t>
            </a:r>
            <a:endParaRPr lang="ru-RU" sz="12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200" b="1" i="0" u="none" strike="noStrike" kern="1200" cap="all" spc="5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090766094302575"/>
          <c:y val="0.20518109571422372"/>
          <c:w val="0.60155303674943761"/>
          <c:h val="0.534758944536574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зарегистрированной безработицы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CCFFCC"/>
                </a:gs>
                <a:gs pos="84000">
                  <a:srgbClr val="FAF58F"/>
                </a:gs>
              </a:gsLst>
              <a:lin ang="0" scaled="1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FDBB7"/>
                  </a:gs>
                  <a:gs pos="84000">
                    <a:srgbClr val="FFFF00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C54-4889-A81C-0E53102A7AE5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FDBB7"/>
                  </a:gs>
                  <a:gs pos="84000">
                    <a:srgbClr val="FFFF00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C54-4889-A81C-0E53102A7AE5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FDBB7"/>
                  </a:gs>
                  <a:gs pos="84000">
                    <a:srgbClr val="FAF58F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C54-4889-A81C-0E53102A7AE5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FDBB7"/>
                  </a:gs>
                  <a:gs pos="84000">
                    <a:srgbClr val="FAF58F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C54-4889-A81C-0E53102A7A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 (план)</c:v>
                </c:pt>
                <c:pt idx="1">
                  <c:v>2021 год (факт)</c:v>
                </c:pt>
                <c:pt idx="2">
                  <c:v>2022 год (план)</c:v>
                </c:pt>
                <c:pt idx="3">
                  <c:v>2022 год (ожидаемое)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0.67</c:v>
                </c:pt>
                <c:pt idx="1">
                  <c:v>0.67</c:v>
                </c:pt>
                <c:pt idx="2">
                  <c:v>0.66</c:v>
                </c:pt>
                <c:pt idx="3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54-4889-A81C-0E53102A7A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710176672"/>
        <c:axId val="-573054544"/>
      </c:barChart>
      <c:catAx>
        <c:axId val="-7101766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573054544"/>
        <c:crosses val="autoZero"/>
        <c:auto val="1"/>
        <c:lblAlgn val="ctr"/>
        <c:lblOffset val="100"/>
        <c:noMultiLvlLbl val="0"/>
      </c:catAx>
      <c:valAx>
        <c:axId val="-573054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7101766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Среднемесячная 
заработная плата </a:t>
            </a:r>
          </a:p>
          <a:p>
            <a:pPr>
              <a:defRPr/>
            </a:pPr>
            <a:r>
              <a:rPr lang="ru-RU" sz="1000" dirty="0"/>
              <a:t>(по крупным и средним организациям)</a:t>
            </a:r>
          </a:p>
        </c:rich>
      </c:tx>
      <c:layout>
        <c:manualLayout>
          <c:xMode val="edge"/>
          <c:yMode val="edge"/>
          <c:x val="0.25746967047211805"/>
          <c:y val="5.842456794716530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908344967517361"/>
          <c:y val="0.15844937075852072"/>
          <c:w val="0.58180983422462429"/>
          <c:h val="0.688247935530718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Среднемесячная 
заработная плата (по крупным и средним организациям)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DFEE9"/>
                </a:gs>
                <a:gs pos="84000">
                  <a:srgbClr val="708F31"/>
                </a:gs>
              </a:gsLst>
              <a:lin ang="0" scaled="1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DFEE9"/>
                  </a:gs>
                  <a:gs pos="84000">
                    <a:srgbClr val="336600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82F-4A96-BBCA-4991107EDCF5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DFEE9"/>
                  </a:gs>
                  <a:gs pos="84000">
                    <a:srgbClr val="336600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82F-4A96-BBCA-4991107EDC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 (план)</c:v>
                </c:pt>
                <c:pt idx="1">
                  <c:v>2021 год (факт)</c:v>
                </c:pt>
                <c:pt idx="2">
                  <c:v>2022 год (план)</c:v>
                </c:pt>
                <c:pt idx="3">
                  <c:v>2022 год (ожидаемое)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54447</c:v>
                </c:pt>
                <c:pt idx="1">
                  <c:v>57676</c:v>
                </c:pt>
                <c:pt idx="2">
                  <c:v>59925</c:v>
                </c:pt>
                <c:pt idx="3">
                  <c:v>59925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2F-4A96-BBCA-4991107EDC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573067056"/>
        <c:axId val="-573064336"/>
      </c:barChart>
      <c:catAx>
        <c:axId val="-573067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573064336"/>
        <c:crosses val="autoZero"/>
        <c:auto val="1"/>
        <c:lblAlgn val="ctr"/>
        <c:lblOffset val="100"/>
        <c:noMultiLvlLbl val="0"/>
      </c:catAx>
      <c:valAx>
        <c:axId val="-57306433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-5730670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Ввод в эксплуатацию</a:t>
            </a:r>
          </a:p>
          <a:p>
            <a:pPr>
              <a:defRPr/>
            </a:pPr>
            <a:r>
              <a:rPr lang="ru-RU" dirty="0"/>
              <a:t> жилых домов, </a:t>
            </a:r>
          </a:p>
          <a:p>
            <a:pPr>
              <a:defRPr/>
            </a:pPr>
            <a:r>
              <a:rPr lang="ru-RU" sz="1000" dirty="0"/>
              <a:t>построенных за счет ВСЕХ источников финансирования</a:t>
            </a:r>
          </a:p>
        </c:rich>
      </c:tx>
      <c:layout>
        <c:manualLayout>
          <c:xMode val="edge"/>
          <c:yMode val="edge"/>
          <c:x val="0.17383194872452443"/>
          <c:y val="1.25262127094186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0693245346347447"/>
          <c:y val="0.19557358387724366"/>
          <c:w val="0.59214563108414242"/>
          <c:h val="0.534758944536574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Ввод в эксплуатацию жилых домов, построенных за счет источников финансирования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DFEE9"/>
                </a:gs>
                <a:gs pos="84000">
                  <a:srgbClr val="5382BB"/>
                </a:gs>
              </a:gsLst>
              <a:lin ang="0" scaled="1"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DFEE9"/>
                  </a:gs>
                  <a:gs pos="84000">
                    <a:srgbClr val="020A5C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C54-4889-A81C-0E53102A7AE5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DFEE9"/>
                  </a:gs>
                  <a:gs pos="84000">
                    <a:srgbClr val="020A5C"/>
                  </a:gs>
                </a:gsLst>
                <a:lin ang="0" scaled="1"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C54-4889-A81C-0E53102A7A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 (план)</c:v>
                </c:pt>
                <c:pt idx="1">
                  <c:v>2021 год (факт)</c:v>
                </c:pt>
                <c:pt idx="2">
                  <c:v>2022 год (план)</c:v>
                </c:pt>
                <c:pt idx="3">
                  <c:v>2022 год (ожидаемое)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62.12</c:v>
                </c:pt>
                <c:pt idx="1">
                  <c:v>121.76</c:v>
                </c:pt>
                <c:pt idx="2">
                  <c:v>74.8</c:v>
                </c:pt>
                <c:pt idx="3">
                  <c:v>74.8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54-4889-A81C-0E53102A7A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573057808"/>
        <c:axId val="-573055632"/>
      </c:barChart>
      <c:catAx>
        <c:axId val="-573057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573055632"/>
        <c:crosses val="autoZero"/>
        <c:auto val="1"/>
        <c:lblAlgn val="ctr"/>
        <c:lblOffset val="100"/>
        <c:noMultiLvlLbl val="0"/>
      </c:catAx>
      <c:valAx>
        <c:axId val="-573055632"/>
        <c:scaling>
          <c:orientation val="minMax"/>
        </c:scaling>
        <c:delete val="1"/>
        <c:axPos val="b"/>
        <c:numFmt formatCode="#,##0.00" sourceLinked="1"/>
        <c:majorTickMark val="out"/>
        <c:minorTickMark val="none"/>
        <c:tickLblPos val="nextTo"/>
        <c:crossAx val="-5730578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708F31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FFFCC"/>
                  </a:gs>
                  <a:gs pos="84000">
                    <a:srgbClr val="708F31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4E7-410C-AD39-A6701D19D9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10478.700000000001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E7-410C-AD39-A6701D19D9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0070C0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10899.9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E7-410C-AD39-A6701D19D9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336600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-421.2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E7-410C-AD39-A6701D19D92E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Долг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FFFF00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-475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4E7-410C-AD39-A6701D19D9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2"/>
        <c:overlap val="-1"/>
        <c:axId val="-573056176"/>
        <c:axId val="-573067600"/>
      </c:barChart>
      <c:catAx>
        <c:axId val="-573056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573067600"/>
        <c:crosses val="autoZero"/>
        <c:auto val="1"/>
        <c:lblAlgn val="ctr"/>
        <c:lblOffset val="100"/>
        <c:noMultiLvlLbl val="0"/>
      </c:catAx>
      <c:valAx>
        <c:axId val="-57306760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57305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112576953547768"/>
          <c:y val="0.86115933290613822"/>
          <c:w val="0.59713453456937304"/>
          <c:h val="7.257996050009384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708F31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8000">
                    <a:srgbClr val="FFFFCC"/>
                  </a:gs>
                  <a:gs pos="84000">
                    <a:srgbClr val="708F31"/>
                  </a:gs>
                </a:gsLst>
                <a:lin ang="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3F-499F-B3DC-2BA09C3423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Лист1!$B$2</c:f>
              <c:numCache>
                <c:formatCode>#,##0</c:formatCode>
                <c:ptCount val="1"/>
                <c:pt idx="0">
                  <c:v>10458.200000000001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3F-499F-B3DC-2BA09C34230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0070C0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Лист1!$C$2</c:f>
              <c:numCache>
                <c:formatCode>#,##0</c:formatCode>
                <c:ptCount val="1"/>
                <c:pt idx="0">
                  <c:v>10658.8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3F-499F-B3DC-2BA09C34230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336600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Лист1!$D$2</c:f>
              <c:numCache>
                <c:formatCode>#,##0</c:formatCode>
                <c:ptCount val="1"/>
                <c:pt idx="0">
                  <c:v>-200.6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3F-499F-B3DC-2BA09C34230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Долг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FFFF00"/>
                </a:gs>
              </a:gsLst>
              <a:lin ang="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2021</c:v>
                </c:pt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-425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3F-499F-B3DC-2BA09C3423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2"/>
        <c:overlap val="-1"/>
        <c:axId val="-573065968"/>
        <c:axId val="-573068688"/>
      </c:barChart>
      <c:catAx>
        <c:axId val="-573065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573068688"/>
        <c:crosses val="autoZero"/>
        <c:auto val="1"/>
        <c:lblAlgn val="ctr"/>
        <c:lblOffset val="100"/>
        <c:noMultiLvlLbl val="0"/>
      </c:catAx>
      <c:valAx>
        <c:axId val="-573068688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573065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7223796033995E-2"/>
          <c:y val="2.7999452808305153E-2"/>
          <c:w val="0.92585794627710949"/>
          <c:h val="0.57792936765467173"/>
        </c:manualLayout>
      </c:layout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НАЛОГИ НА ПРИБЫЛЬ, 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3983.1</c:v>
                </c:pt>
                <c:pt idx="1">
                  <c:v>4357</c:v>
                </c:pt>
                <c:pt idx="2">
                  <c:v>4479.7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2E-46C0-AAE7-13D59140F0C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(РАБОТЫ, УСЛУГИ), РЕАЛИЗУЕМЫЕ НА ТЕРРИТОРИИ РОССИЙСКОЙ ФЕДЕРАЦИИ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2877.1</c:v>
                </c:pt>
                <c:pt idx="1">
                  <c:v>2994.7</c:v>
                </c:pt>
                <c:pt idx="2">
                  <c:v>2992.2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2E-46C0-AAE7-13D59140F0C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78.3</c:v>
                </c:pt>
                <c:pt idx="1">
                  <c:v>78.3</c:v>
                </c:pt>
                <c:pt idx="2">
                  <c:v>79.900000000000006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2E-46C0-AAE7-13D59140F0C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386.1</c:v>
                </c:pt>
                <c:pt idx="1">
                  <c:v>469.7</c:v>
                </c:pt>
                <c:pt idx="2">
                  <c:v>472.4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2E-46C0-AAE7-13D59140F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73062704"/>
        <c:axId val="-573060528"/>
      </c:areaChart>
      <c:catAx>
        <c:axId val="-57306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573060528"/>
        <c:crosses val="autoZero"/>
        <c:auto val="1"/>
        <c:lblAlgn val="ctr"/>
        <c:lblOffset val="100"/>
        <c:noMultiLvlLbl val="0"/>
      </c:catAx>
      <c:valAx>
        <c:axId val="-5730605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5730627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27862317932259"/>
          <c:y val="0.6692563996597275"/>
          <c:w val="0.77245367800408027"/>
          <c:h val="0.318043420444784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7223796033995E-2"/>
          <c:y val="2.7999452808305153E-2"/>
          <c:w val="0.92585794627710949"/>
          <c:h val="0.57792936765467173"/>
        </c:manualLayout>
      </c:layout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35.4</c:v>
                </c:pt>
                <c:pt idx="1">
                  <c:v>37.200000000000003</c:v>
                </c:pt>
                <c:pt idx="2">
                  <c:v>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EE-4619-98AF-2D122126AF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197.7</c:v>
                </c:pt>
                <c:pt idx="1">
                  <c:v>259.60000000000002</c:v>
                </c:pt>
                <c:pt idx="2">
                  <c:v>277.8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EE-4619-98AF-2D122126AF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ПЛАТЕЖИ ПРИ ПОЛЬЗОВАНИИ ПРИРОДНЫМИ РЕСУРСАМИ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3.5</c:v>
                </c:pt>
                <c:pt idx="1">
                  <c:v>5.5</c:v>
                </c:pt>
                <c:pt idx="2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EE-4619-98AF-2D122126AFA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1.4</c:v>
                </c:pt>
                <c:pt idx="1">
                  <c:v>35.6</c:v>
                </c:pt>
                <c:pt idx="2">
                  <c:v>37.700000000000003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4EE-4619-98AF-2D122126AFA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ДОХОДЫ ОТ ПРОДАЖИ АКТИВОВ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37.6</c:v>
                </c:pt>
                <c:pt idx="1">
                  <c:v>50.5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4EE-4619-98AF-2D122126AFA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Лист1!$G$2:$G$4</c:f>
              <c:numCache>
                <c:formatCode>General</c:formatCode>
                <c:ptCount val="3"/>
                <c:pt idx="0">
                  <c:v>5</c:v>
                </c:pt>
                <c:pt idx="1">
                  <c:v>39.200000000000003</c:v>
                </c:pt>
                <c:pt idx="2">
                  <c:v>43.9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4EE-4619-98AF-2D122126AFA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НЕНАЛОГОВЫЕ ДОХОДЫ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Лист1!$H$2:$H$4</c:f>
              <c:numCache>
                <c:formatCode>General</c:formatCode>
                <c:ptCount val="3"/>
                <c:pt idx="0">
                  <c:v>17</c:v>
                </c:pt>
                <c:pt idx="1">
                  <c:v>22.7</c:v>
                </c:pt>
                <c:pt idx="2">
                  <c:v>104.3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EE-4619-98AF-2D122126A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73061616"/>
        <c:axId val="-573059984"/>
      </c:areaChart>
      <c:catAx>
        <c:axId val="-573061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573059984"/>
        <c:crosses val="autoZero"/>
        <c:auto val="1"/>
        <c:lblAlgn val="ctr"/>
        <c:lblOffset val="100"/>
        <c:noMultiLvlLbl val="0"/>
      </c:catAx>
      <c:valAx>
        <c:axId val="-5730599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57306161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568318883900955"/>
          <c:y val="0.64829369573501827"/>
          <c:w val="0.7905263115336254"/>
          <c:h val="0.341092697448141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7223796033995E-2"/>
          <c:y val="2.7999452808305153E-2"/>
          <c:w val="0.92585794627710949"/>
          <c:h val="0.57792936765467173"/>
        </c:manualLayout>
      </c:layout>
      <c:area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54.6</c:v>
                </c:pt>
                <c:pt idx="1">
                  <c:v>96.3</c:v>
                </c:pt>
                <c:pt idx="2">
                  <c:v>96.3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44-4F1E-9233-B1B01D9150A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1669.2</c:v>
                </c:pt>
                <c:pt idx="1">
                  <c:v>2513.3000000000002</c:v>
                </c:pt>
                <c:pt idx="2">
                  <c:v>2426.4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44-4F1E-9233-B1B01D9150A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3"/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3344.7</c:v>
                </c:pt>
                <c:pt idx="1">
                  <c:v>3374.5</c:v>
                </c:pt>
                <c:pt idx="2">
                  <c:v>3345.7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344-4F1E-9233-B1B01D9150A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51</c:v>
                </c:pt>
                <c:pt idx="1">
                  <c:v>117.5</c:v>
                </c:pt>
                <c:pt idx="2">
                  <c:v>117.4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344-4F1E-9233-B1B01D9150A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ОСТАТКИ </c:v>
                </c:pt>
              </c:strCache>
            </c:strRef>
          </c:tx>
          <c:spPr>
            <a:solidFill>
              <a:schemeClr val="accent5"/>
            </a:solidFill>
            <a:ln w="25400">
              <a:noFill/>
            </a:ln>
            <a:effectLst/>
          </c:spPr>
          <c:cat>
            <c:strRef>
              <c:f>Лист1!$A$2:$A$4</c:f>
              <c:strCache>
                <c:ptCount val="3"/>
                <c:pt idx="0">
                  <c:v>2021 (перовоначальный план) </c:v>
                </c:pt>
                <c:pt idx="1">
                  <c:v>2021 (уточненный план)</c:v>
                </c:pt>
                <c:pt idx="2">
                  <c:v>2021 (факт)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0</c:v>
                </c:pt>
                <c:pt idx="1">
                  <c:v>21</c:v>
                </c:pt>
                <c:pt idx="2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44-4F1E-9233-B1B01D9150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72611200"/>
        <c:axId val="-572612288"/>
      </c:areaChart>
      <c:catAx>
        <c:axId val="-572611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572612288"/>
        <c:crosses val="autoZero"/>
        <c:auto val="1"/>
        <c:lblAlgn val="ctr"/>
        <c:lblOffset val="100"/>
        <c:noMultiLvlLbl val="0"/>
      </c:catAx>
      <c:valAx>
        <c:axId val="-57261228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572611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637582386360252"/>
          <c:y val="0.6378123437726636"/>
          <c:w val="0.28298498571631514"/>
          <c:h val="0.330611345485786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DC124-4CF2-44F9-B3BA-61D73E747920}" type="datetimeFigureOut">
              <a:rPr lang="ru-RU" smtClean="0"/>
              <a:t>19.05.2022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92856-5D9B-40EA-A9D7-3D0FF39FA4B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71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2856-5D9B-40EA-A9D7-3D0FF39FA4B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8105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2856-5D9B-40EA-A9D7-3D0FF39FA4B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7359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2856-5D9B-40EA-A9D7-3D0FF39FA4B9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342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2856-5D9B-40EA-A9D7-3D0FF39FA4B9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466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2856-5D9B-40EA-A9D7-3D0FF39FA4B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4548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2856-5D9B-40EA-A9D7-3D0FF39FA4B9}" type="slidenum">
              <a:rPr lang="ru-RU" smtClean="0"/>
              <a:t>49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197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2856-5D9B-40EA-A9D7-3D0FF39FA4B9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207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92856-5D9B-40EA-A9D7-3D0FF39FA4B9}" type="slidenum">
              <a:rPr lang="ru-RU" smtClean="0"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893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7BC7C-3C55-4C97-B04D-4F7416196656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EDAD-6EB5-4C38-8D2C-5EECF317D2C6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74738" y="1300734"/>
            <a:ext cx="4680584" cy="4077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65620-8356-4FF3-8DE1-92E178861330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673D7-EA32-41D3-A9AD-3430D5DAE4CF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49001-BB91-419D-85FC-1B1CFF69AC0E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43929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0517" y="4962271"/>
            <a:ext cx="11630964" cy="1534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962" y="1562608"/>
            <a:ext cx="11531600" cy="3567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5A646-8E5A-4561-9AB9-9A502CC95769}" type="datetime1">
              <a:rPr lang="en-US" smtClean="0"/>
              <a:t>5/19/2022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randomBar dir="vert"/>
  </p:transition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hart" Target="../charts/chart1.xml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7.jpe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0.jpe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1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7.png"/><Relationship Id="rId7" Type="http://schemas.openxmlformats.org/officeDocument/2006/relationships/image" Target="../media/image146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50.png"/><Relationship Id="rId4" Type="http://schemas.openxmlformats.org/officeDocument/2006/relationships/image" Target="../media/image14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5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47.png"/><Relationship Id="rId7" Type="http://schemas.openxmlformats.org/officeDocument/2006/relationships/image" Target="../media/image146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50.png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50.png"/><Relationship Id="rId7" Type="http://schemas.openxmlformats.org/officeDocument/2006/relationships/image" Target="../media/image14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jpeg"/><Relationship Id="rId3" Type="http://schemas.openxmlformats.org/officeDocument/2006/relationships/image" Target="../media/image148.png"/><Relationship Id="rId7" Type="http://schemas.openxmlformats.org/officeDocument/2006/relationships/image" Target="../media/image15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8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7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8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png"/><Relationship Id="rId4" Type="http://schemas.openxmlformats.org/officeDocument/2006/relationships/image" Target="../media/image17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84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4" Type="http://schemas.openxmlformats.org/officeDocument/2006/relationships/image" Target="../media/image1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5.jpeg"/><Relationship Id="rId4" Type="http://schemas.openxmlformats.org/officeDocument/2006/relationships/image" Target="../media/image1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g"/><Relationship Id="rId5" Type="http://schemas.openxmlformats.org/officeDocument/2006/relationships/image" Target="../media/image186.jpeg"/><Relationship Id="rId4" Type="http://schemas.openxmlformats.org/officeDocument/2006/relationships/image" Target="../media/image17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93.png"/><Relationship Id="rId7" Type="http://schemas.openxmlformats.org/officeDocument/2006/relationships/image" Target="../media/image150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10" Type="http://schemas.openxmlformats.org/officeDocument/2006/relationships/image" Target="../media/image4.png"/><Relationship Id="rId4" Type="http://schemas.openxmlformats.org/officeDocument/2006/relationships/image" Target="../media/image189.png"/><Relationship Id="rId9" Type="http://schemas.openxmlformats.org/officeDocument/2006/relationships/image" Target="../media/image19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9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mailto:mefmo@mosreg.ru" TargetMode="Externa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BFD9C4-EC4F-40D2-9775-E85599CB1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2400" y="3968440"/>
            <a:ext cx="6096000" cy="10233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 marR="5080">
              <a:spcBef>
                <a:spcPts val="100"/>
              </a:spcBef>
              <a:defRPr sz="1600" spc="-150">
                <a:solidFill>
                  <a:srgbClr val="3B1C0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pc="0" dirty="0"/>
              <a:t>на основании проекта решения </a:t>
            </a:r>
          </a:p>
          <a:p>
            <a:r>
              <a:rPr lang="ru-RU" spc="0" dirty="0"/>
              <a:t>Совета депутатов Орехово-Зуевского городского  округа </a:t>
            </a:r>
          </a:p>
          <a:p>
            <a:r>
              <a:rPr spc="0" dirty="0"/>
              <a:t>«Об исполнении бюджета </a:t>
            </a:r>
            <a:r>
              <a:rPr lang="ru-RU" spc="0" dirty="0"/>
              <a:t>Орехово-Зуевского городского  округа </a:t>
            </a:r>
            <a:r>
              <a:rPr spc="0" dirty="0"/>
              <a:t>Московской области за 2021 год»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81000" y="1143000"/>
            <a:ext cx="647700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3B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И ЦЕЛИ  РАЗВИТИЯ </a:t>
            </a:r>
            <a:r>
              <a:rPr lang="ru-RU" sz="3200" b="1" dirty="0">
                <a:solidFill>
                  <a:srgbClr val="3B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ОРЕХОВО-ЗУЕВСКОГО ГОРОДСКОГО ОКРУГА</a:t>
            </a:r>
            <a:endParaRPr sz="3200" b="1" dirty="0">
              <a:solidFill>
                <a:srgbClr val="3B1C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74856EA-AA4F-4C14-9AB2-BBB935C4F78E}"/>
              </a:ext>
            </a:extLst>
          </p:cNvPr>
          <p:cNvSpPr/>
          <p:nvPr/>
        </p:nvSpPr>
        <p:spPr>
          <a:xfrm>
            <a:off x="1524000" y="381000"/>
            <a:ext cx="3733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ru-RU" sz="1600" dirty="0">
                <a:solidFill>
                  <a:srgbClr val="3B1C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Орехово-Зуевский городской округ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FC26F9C-028A-45BF-8795-CF84FC4B34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9411" y="205723"/>
          <a:ext cx="64598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orelDRAW" r:id="rId4" imgW="1607760" imgH="1703520" progId="">
                  <p:embed/>
                </p:oleObj>
              </mc:Choice>
              <mc:Fallback>
                <p:oleObj name="CorelDRAW" r:id="rId4" imgW="1607760" imgH="1703520" progId="">
                  <p:embed/>
                  <p:pic>
                    <p:nvPicPr>
                      <p:cNvPr id="9" name="Объект 8">
                        <a:extLst>
                          <a:ext uri="{FF2B5EF4-FFF2-40B4-BE49-F238E27FC236}">
                            <a16:creationId xmlns:a16="http://schemas.microsoft.com/office/drawing/2014/main" id="{CFC26F9C-028A-45BF-8795-CF84FC4B34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411" y="205723"/>
                        <a:ext cx="645989" cy="685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1F4F0B2-A108-4A88-A64F-4E6B16574A6A}"/>
              </a:ext>
            </a:extLst>
          </p:cNvPr>
          <p:cNvCxnSpPr>
            <a:cxnSpLocks/>
          </p:cNvCxnSpPr>
          <p:nvPr/>
        </p:nvCxnSpPr>
        <p:spPr>
          <a:xfrm>
            <a:off x="1371600" y="214127"/>
            <a:ext cx="0" cy="68580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DD7076A-8FFA-44DC-94AE-7E4AF0899A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B69D9-12B3-4162-A2BA-F0FC26F5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7" y="1"/>
            <a:ext cx="12217667" cy="220980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49BB2E4-5EE3-4E7F-871C-357104968F64}"/>
              </a:ext>
            </a:extLst>
          </p:cNvPr>
          <p:cNvSpPr/>
          <p:nvPr/>
        </p:nvSpPr>
        <p:spPr>
          <a:xfrm flipH="1">
            <a:off x="-25667" y="406400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16835" y="639186"/>
            <a:ext cx="965301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105" dirty="0">
                <a:solidFill>
                  <a:srgbClr val="3B1C03"/>
                </a:solidFill>
              </a:rPr>
              <a:t>ОБЪЕМ И СТРУКТУРА ДОХОДОВ </a:t>
            </a:r>
            <a:r>
              <a:rPr lang="ru-RU" sz="1800" spc="95" dirty="0"/>
              <a:t>ОРЕХОВО-ЗУЕВСКОГО ГОРОДСКОГО ОКРУГА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64038E-FC49-4FCE-9856-B0E6AEEE2916}"/>
              </a:ext>
            </a:extLst>
          </p:cNvPr>
          <p:cNvSpPr/>
          <p:nvPr/>
        </p:nvSpPr>
        <p:spPr>
          <a:xfrm>
            <a:off x="10845085" y="1796772"/>
            <a:ext cx="123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(млн. руб.)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A8C104-83CD-477E-B307-3D3C1C828A4E}"/>
              </a:ext>
            </a:extLst>
          </p:cNvPr>
          <p:cNvSpPr/>
          <p:nvPr/>
        </p:nvSpPr>
        <p:spPr>
          <a:xfrm>
            <a:off x="4694992" y="6619139"/>
            <a:ext cx="26773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</a:rPr>
              <a:t>(ПРОДОЛЖЕНИЕ НА СЛЕДУЮЩЕЙ СТРАНИЦЕ)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FA9BED7-DFD2-4F4C-9735-2F7D35F67D1F}"/>
              </a:ext>
            </a:extLst>
          </p:cNvPr>
          <p:cNvGraphicFramePr>
            <a:graphicFrameLocks noGrp="1"/>
          </p:cNvGraphicFramePr>
          <p:nvPr/>
        </p:nvGraphicFramePr>
        <p:xfrm>
          <a:off x="-25668" y="2209801"/>
          <a:ext cx="12217667" cy="43086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4582">
                  <a:extLst>
                    <a:ext uri="{9D8B030D-6E8A-4147-A177-3AD203B41FA5}">
                      <a16:colId xmlns:a16="http://schemas.microsoft.com/office/drawing/2014/main" val="931914229"/>
                    </a:ext>
                  </a:extLst>
                </a:gridCol>
                <a:gridCol w="4137375">
                  <a:extLst>
                    <a:ext uri="{9D8B030D-6E8A-4147-A177-3AD203B41FA5}">
                      <a16:colId xmlns:a16="http://schemas.microsoft.com/office/drawing/2014/main" val="103879940"/>
                    </a:ext>
                  </a:extLst>
                </a:gridCol>
                <a:gridCol w="1307410">
                  <a:extLst>
                    <a:ext uri="{9D8B030D-6E8A-4147-A177-3AD203B41FA5}">
                      <a16:colId xmlns:a16="http://schemas.microsoft.com/office/drawing/2014/main" val="377527922"/>
                    </a:ext>
                  </a:extLst>
                </a:gridCol>
                <a:gridCol w="1290861">
                  <a:extLst>
                    <a:ext uri="{9D8B030D-6E8A-4147-A177-3AD203B41FA5}">
                      <a16:colId xmlns:a16="http://schemas.microsoft.com/office/drawing/2014/main" val="1823830830"/>
                    </a:ext>
                  </a:extLst>
                </a:gridCol>
                <a:gridCol w="1257762">
                  <a:extLst>
                    <a:ext uri="{9D8B030D-6E8A-4147-A177-3AD203B41FA5}">
                      <a16:colId xmlns:a16="http://schemas.microsoft.com/office/drawing/2014/main" val="2201002027"/>
                    </a:ext>
                  </a:extLst>
                </a:gridCol>
                <a:gridCol w="1307410">
                  <a:extLst>
                    <a:ext uri="{9D8B030D-6E8A-4147-A177-3AD203B41FA5}">
                      <a16:colId xmlns:a16="http://schemas.microsoft.com/office/drawing/2014/main" val="3258383666"/>
                    </a:ext>
                  </a:extLst>
                </a:gridCol>
                <a:gridCol w="1092267">
                  <a:extLst>
                    <a:ext uri="{9D8B030D-6E8A-4147-A177-3AD203B41FA5}">
                      <a16:colId xmlns:a16="http://schemas.microsoft.com/office/drawing/2014/main" val="3285763106"/>
                    </a:ext>
                  </a:extLst>
                </a:gridCol>
              </a:tblGrid>
              <a:tr h="9871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Код бюджетной классификации (без указания кода главного администратора доходов бюджета)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доходов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 по  решению  о бюджете уточненный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первоначального плана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уточненного плана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A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420479"/>
                  </a:ext>
                </a:extLst>
              </a:tr>
              <a:tr h="348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1 12 00 000 00 0000 000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ПЛАТЕЖИ ПРИ ПОЛЬЗОВАНИИ ПРИРОДНЫМИ РЕСУРСАМИ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168,9%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107,47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1323693"/>
                  </a:ext>
                </a:extLst>
              </a:tr>
              <a:tr h="348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1 13 00 000 00 0000 000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ДОХОДЫ ОТ ОКАЗАНИЯ ПЛАТНЫХ УСЛУГ И КОМПЕНСАЦИИ ЗАТРАТ ГОСУДАРСТВА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35,6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37,7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2696,0%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105,83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5882738"/>
                  </a:ext>
                </a:extLst>
              </a:tr>
              <a:tr h="348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1 14 00 000 00 0000 000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ДОХОДЫ ОТ ПРОДАЖИ МАТЕРИАЛЬНЫХ И НЕМАТЕРИАЛЬНЫХ АКТИВОВ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37,6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50,5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53,0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141,2%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105,08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4750784"/>
                  </a:ext>
                </a:extLst>
              </a:tr>
              <a:tr h="232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1 14 01 000 00 0000 410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Доходы от продажи квартир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100,00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4400109"/>
                  </a:ext>
                </a:extLst>
              </a:tr>
              <a:tr h="348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1 14 06 000 00 0000 430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Доходы от продажи земельных участков, находящихся в государственной и муниципальной собственности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93,0%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101,06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8705286"/>
                  </a:ext>
                </a:extLst>
              </a:tr>
              <a:tr h="8710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1 14 06 300 00 0000 430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Плата за увеличение площади земельных участков, находящихся в частной собственности, в результате перераспределения таких земельных участков и земель (или) земельных участков, находящихся в государственной или муниципальной собственности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244,8%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107,05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2377506"/>
                  </a:ext>
                </a:extLst>
              </a:tr>
              <a:tr h="3484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1 14 13 000 00 0000 000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Доходы от приватизации имущества, находящегося в государственной и муниципальной собственности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100,58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0698671"/>
                  </a:ext>
                </a:extLst>
              </a:tr>
              <a:tr h="232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1 16 00 000 00 0000 000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ШТРАФЫ, САНКЦИИ, ВОЗМЕЩЕНИЕ УЩЕРБА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39,2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43,9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877,7%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111,95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8328692"/>
                  </a:ext>
                </a:extLst>
              </a:tr>
              <a:tr h="2438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1 17 00 000 00 0000 000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ПРОЧИЕ НЕНАЛОГОВЫЕ ДОХОДЫ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17,0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22,7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104,3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612,1%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459,62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87261872"/>
                  </a:ext>
                </a:extLst>
              </a:tr>
            </a:tbl>
          </a:graphicData>
        </a:graphic>
      </p:graphicFrame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D7E207-DD29-407C-A6D0-C317AC2C4CD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10</a:t>
            </a:fld>
            <a:endParaRPr lang="ru-RU" dirty="0"/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30DF322D-E14B-4FE4-9CB3-7167235DDA0B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147" y="405384"/>
            <a:ext cx="758951" cy="7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5154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B69D9-12B3-4162-A2BA-F0FC26F5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7" y="1"/>
            <a:ext cx="12217667" cy="2209800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4AD4BD5-C121-4501-834B-46F0820BB45A}"/>
              </a:ext>
            </a:extLst>
          </p:cNvPr>
          <p:cNvGraphicFramePr>
            <a:graphicFrameLocks noGrp="1"/>
          </p:cNvGraphicFramePr>
          <p:nvPr/>
        </p:nvGraphicFramePr>
        <p:xfrm>
          <a:off x="0" y="1768193"/>
          <a:ext cx="12192000" cy="4793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0749">
                  <a:extLst>
                    <a:ext uri="{9D8B030D-6E8A-4147-A177-3AD203B41FA5}">
                      <a16:colId xmlns:a16="http://schemas.microsoft.com/office/drawing/2014/main" val="1454721867"/>
                    </a:ext>
                  </a:extLst>
                </a:gridCol>
                <a:gridCol w="5176043">
                  <a:extLst>
                    <a:ext uri="{9D8B030D-6E8A-4147-A177-3AD203B41FA5}">
                      <a16:colId xmlns:a16="http://schemas.microsoft.com/office/drawing/2014/main" val="3018455516"/>
                    </a:ext>
                  </a:extLst>
                </a:gridCol>
                <a:gridCol w="873992">
                  <a:extLst>
                    <a:ext uri="{9D8B030D-6E8A-4147-A177-3AD203B41FA5}">
                      <a16:colId xmlns:a16="http://schemas.microsoft.com/office/drawing/2014/main" val="2219085927"/>
                    </a:ext>
                  </a:extLst>
                </a:gridCol>
                <a:gridCol w="1080303">
                  <a:extLst>
                    <a:ext uri="{9D8B030D-6E8A-4147-A177-3AD203B41FA5}">
                      <a16:colId xmlns:a16="http://schemas.microsoft.com/office/drawing/2014/main" val="515724702"/>
                    </a:ext>
                  </a:extLst>
                </a:gridCol>
                <a:gridCol w="846277">
                  <a:extLst>
                    <a:ext uri="{9D8B030D-6E8A-4147-A177-3AD203B41FA5}">
                      <a16:colId xmlns:a16="http://schemas.microsoft.com/office/drawing/2014/main" val="2683457327"/>
                    </a:ext>
                  </a:extLst>
                </a:gridCol>
                <a:gridCol w="1304664">
                  <a:extLst>
                    <a:ext uri="{9D8B030D-6E8A-4147-A177-3AD203B41FA5}">
                      <a16:colId xmlns:a16="http://schemas.microsoft.com/office/drawing/2014/main" val="825989968"/>
                    </a:ext>
                  </a:extLst>
                </a:gridCol>
                <a:gridCol w="1089972">
                  <a:extLst>
                    <a:ext uri="{9D8B030D-6E8A-4147-A177-3AD203B41FA5}">
                      <a16:colId xmlns:a16="http://schemas.microsoft.com/office/drawing/2014/main" val="3029819053"/>
                    </a:ext>
                  </a:extLst>
                </a:gridCol>
              </a:tblGrid>
              <a:tr h="1157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Код бюджетной классификации (без указания кода главного администратора доходов бюджета)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21" marR="9221" marT="9221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доходов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21" marR="9221" marT="9221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 по  решению  о бюджете уточненный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первоначального плана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21" marR="9221" marT="9221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уточненного плана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221" marR="9221" marT="9221" marB="0" anchor="ctr">
                    <a:solidFill>
                      <a:srgbClr val="020A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561063"/>
                  </a:ext>
                </a:extLst>
              </a:tr>
              <a:tr h="269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2 00 00 000 00 0000 000</a:t>
                      </a:r>
                      <a:endParaRPr lang="ru-RU" sz="11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1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5 119,5</a:t>
                      </a:r>
                      <a:endParaRPr lang="ru-RU" sz="11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6 121,7</a:t>
                      </a:r>
                      <a:endParaRPr lang="ru-RU" sz="11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5 978,5</a:t>
                      </a:r>
                      <a:endParaRPr lang="ru-RU" sz="11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116,8%</a:t>
                      </a:r>
                      <a:endParaRPr lang="ru-RU" sz="11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97,66 </a:t>
                      </a:r>
                      <a:endParaRPr lang="ru-RU" sz="11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extLst>
                  <a:ext uri="{0D108BD9-81ED-4DB2-BD59-A6C34878D82A}">
                    <a16:rowId xmlns:a16="http://schemas.microsoft.com/office/drawing/2014/main" val="537927014"/>
                  </a:ext>
                </a:extLst>
              </a:tr>
              <a:tr h="416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2 02 00 000 00 0000 000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БЕЗВОЗМЕЗДНЫЕ ПОСТУПЛЕНИЯ ОТ ДРУГИХ БЮДЖЕТОВ БЮДЖЕТНОЙ СИСТЕМЫ РОССИЙСКОЙ ФЕДЕРАЦИИ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5 119,5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6 101,6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5 985,9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116,9%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98,10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extLst>
                  <a:ext uri="{0D108BD9-81ED-4DB2-BD59-A6C34878D82A}">
                    <a16:rowId xmlns:a16="http://schemas.microsoft.com/office/drawing/2014/main" val="3739288471"/>
                  </a:ext>
                </a:extLst>
              </a:tr>
              <a:tr h="4038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2 02 10 000 00 0000 150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Дотации бюджетам бюджетной системы Российской Федерации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54,6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96,3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96,3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176,3%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100,00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extLst>
                  <a:ext uri="{0D108BD9-81ED-4DB2-BD59-A6C34878D82A}">
                    <a16:rowId xmlns:a16="http://schemas.microsoft.com/office/drawing/2014/main" val="3875866133"/>
                  </a:ext>
                </a:extLst>
              </a:tr>
              <a:tr h="416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2 02 20 000 00 0000 150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1 669,2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2 513,3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2 426,4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145,4%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96,55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extLst>
                  <a:ext uri="{0D108BD9-81ED-4DB2-BD59-A6C34878D82A}">
                    <a16:rowId xmlns:a16="http://schemas.microsoft.com/office/drawing/2014/main" val="2059354072"/>
                  </a:ext>
                </a:extLst>
              </a:tr>
              <a:tr h="4038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2 02 30 000 00 0000 150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Субвенции бюджетам бюджетной системы Российской Федерации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3 344,7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3 374,5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3 345,7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100,0%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99,15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extLst>
                  <a:ext uri="{0D108BD9-81ED-4DB2-BD59-A6C34878D82A}">
                    <a16:rowId xmlns:a16="http://schemas.microsoft.com/office/drawing/2014/main" val="2329526120"/>
                  </a:ext>
                </a:extLst>
              </a:tr>
              <a:tr h="2692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2 02 40 000 00 0000 150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Иные межбюджетные трансферты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51,0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117,5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117,4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230,2%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99,92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extLst>
                  <a:ext uri="{0D108BD9-81ED-4DB2-BD59-A6C34878D82A}">
                    <a16:rowId xmlns:a16="http://schemas.microsoft.com/office/drawing/2014/main" val="1938676575"/>
                  </a:ext>
                </a:extLst>
              </a:tr>
              <a:tr h="557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2 18 00 000 00 0000 000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ДОХОДЫ БЮДЖЕТОВ БЮДЖЕТНОЙ СИСТЕМЫ РОССИЙСКОЙ ФЕДЕРАЦИИ ОТ ВОЗВРАТА ОСТАТКОВ СУБСИДИЙ, СУБВЕНЦИЙ И ИНЫХ МЕЖБЮДЖЕТНЫХ ТРАНСФЕРТОВ, ИМЕЮЩИХ ЦЕЛЕВОЕ НАЗНАЧЕНИЕ, ПРОШЛЫХ ЛЕТ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20,1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31,3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156,00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extLst>
                  <a:ext uri="{0D108BD9-81ED-4DB2-BD59-A6C34878D82A}">
                    <a16:rowId xmlns:a16="http://schemas.microsoft.com/office/drawing/2014/main" val="7565316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2 19 00 000 00 0000 000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-38,7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0,00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extLst>
                  <a:ext uri="{0D108BD9-81ED-4DB2-BD59-A6C34878D82A}">
                    <a16:rowId xmlns:a16="http://schemas.microsoft.com/office/drawing/2014/main" val="3433186491"/>
                  </a:ext>
                </a:extLst>
              </a:tr>
              <a:tr h="442295">
                <a:tc>
                  <a:txBody>
                    <a:bodyPr/>
                    <a:lstStyle/>
                    <a:p>
                      <a:pPr marL="0" indent="87313" algn="l" fontAlgn="ctr"/>
                      <a:r>
                        <a:rPr lang="ru-RU" sz="12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ВСЕГО ДОХОДОВ</a:t>
                      </a:r>
                      <a:endParaRPr lang="ru-RU" sz="12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20A5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9 102,6</a:t>
                      </a:r>
                      <a:endParaRPr lang="ru-RU" sz="12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10 478,7</a:t>
                      </a:r>
                      <a:endParaRPr lang="ru-RU" sz="12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10 458,2</a:t>
                      </a:r>
                      <a:endParaRPr lang="ru-RU" sz="12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114,9%</a:t>
                      </a:r>
                      <a:endParaRPr lang="ru-RU" sz="12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A5C"/>
                          </a:solidFill>
                          <a:effectLst/>
                        </a:rPr>
                        <a:t>99,80 </a:t>
                      </a:r>
                      <a:endParaRPr lang="ru-RU" sz="1200" b="1" i="0" u="none" strike="noStrike" dirty="0">
                        <a:solidFill>
                          <a:srgbClr val="020A5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221" marR="9221" marT="9221" marB="0" anchor="ctr"/>
                </a:tc>
                <a:extLst>
                  <a:ext uri="{0D108BD9-81ED-4DB2-BD59-A6C34878D82A}">
                    <a16:rowId xmlns:a16="http://schemas.microsoft.com/office/drawing/2014/main" val="3490975996"/>
                  </a:ext>
                </a:extLst>
              </a:tr>
            </a:tbl>
          </a:graphicData>
        </a:graphic>
      </p:graphicFrame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49BB2E4-5EE3-4E7F-871C-357104968F64}"/>
              </a:ext>
            </a:extLst>
          </p:cNvPr>
          <p:cNvSpPr/>
          <p:nvPr/>
        </p:nvSpPr>
        <p:spPr>
          <a:xfrm flipH="1">
            <a:off x="-25667" y="406400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16835" y="639186"/>
            <a:ext cx="965301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105" dirty="0">
                <a:solidFill>
                  <a:srgbClr val="3B1C03"/>
                </a:solidFill>
              </a:rPr>
              <a:t>ОБЪЕМ И СТРУКТУРА ДОХОДОВ </a:t>
            </a:r>
            <a:r>
              <a:rPr lang="ru-RU" sz="1800" spc="95" dirty="0"/>
              <a:t>ОРЕХОВО-ЗУЕВСКОГО ГОРОДСКОГО ОКРУГА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64038E-FC49-4FCE-9856-B0E6AEEE2916}"/>
              </a:ext>
            </a:extLst>
          </p:cNvPr>
          <p:cNvSpPr/>
          <p:nvPr/>
        </p:nvSpPr>
        <p:spPr>
          <a:xfrm>
            <a:off x="10875866" y="846258"/>
            <a:ext cx="123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(млн. руб.)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AA3727-1294-4C7B-85B6-A49ABBA9A8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11</a:t>
            </a:fld>
            <a:endParaRPr lang="ru-RU" dirty="0"/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CB87E46E-95E2-45D1-AAD9-674D95D747DB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147" y="405384"/>
            <a:ext cx="758951" cy="7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7532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460A32-18E4-457E-8591-E1DBD19C7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7667" cy="16763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C39510-E7E8-4686-B67E-62E9AAE9CE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12</a:t>
            </a:fld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3E7C73D-6B98-4CC6-BB57-525242FA5566}"/>
              </a:ext>
            </a:extLst>
          </p:cNvPr>
          <p:cNvSpPr/>
          <p:nvPr/>
        </p:nvSpPr>
        <p:spPr>
          <a:xfrm flipH="1">
            <a:off x="-25668" y="177030"/>
            <a:ext cx="12217667" cy="889770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CFC9CCF8-A869-4503-BF64-463D0AC9D96A}"/>
              </a:ext>
            </a:extLst>
          </p:cNvPr>
          <p:cNvSpPr txBox="1">
            <a:spLocks/>
          </p:cNvSpPr>
          <p:nvPr/>
        </p:nvSpPr>
        <p:spPr>
          <a:xfrm>
            <a:off x="2209800" y="360934"/>
            <a:ext cx="9653017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800" kern="0" spc="105" dirty="0">
                <a:solidFill>
                  <a:srgbClr val="3B1C03"/>
                </a:solidFill>
              </a:rPr>
              <a:t>УДЕЛЬНЫЙ ОБЪЕМ НАЛОГОВЫХ </a:t>
            </a:r>
            <a:r>
              <a:rPr lang="ru-RU" sz="1800" kern="0" spc="105" dirty="0"/>
              <a:t>И НЕНАЛОГОВЫХ  ДОХОДОВ </a:t>
            </a:r>
          </a:p>
          <a:p>
            <a:pPr marL="12700">
              <a:spcBef>
                <a:spcPts val="100"/>
              </a:spcBef>
            </a:pPr>
            <a:r>
              <a:rPr lang="ru-RU" sz="1800" kern="0" spc="95" dirty="0">
                <a:solidFill>
                  <a:srgbClr val="46280C"/>
                </a:solidFill>
              </a:rPr>
              <a:t>ОРЕХОВО-ЗУЕВСКОГО</a:t>
            </a:r>
            <a:r>
              <a:rPr lang="ru-RU" sz="1800" kern="0" spc="95" dirty="0"/>
              <a:t> ГОРОДСКОГО ОКРУГА</a:t>
            </a:r>
            <a:endParaRPr lang="ru-RU" sz="1800" kern="0" dirty="0">
              <a:latin typeface="Tahoma"/>
              <a:cs typeface="Tahoma"/>
            </a:endParaRP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00018AD9-841C-4FF1-B756-A9788DAC7060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2198" y="204043"/>
            <a:ext cx="929846" cy="862757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A476594-FF7D-421D-85E9-6F686E4246DF}"/>
              </a:ext>
            </a:extLst>
          </p:cNvPr>
          <p:cNvGraphicFramePr>
            <a:graphicFrameLocks noGrp="1"/>
          </p:cNvGraphicFramePr>
          <p:nvPr/>
        </p:nvGraphicFramePr>
        <p:xfrm>
          <a:off x="5029200" y="1676400"/>
          <a:ext cx="7162802" cy="4701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5342">
                  <a:extLst>
                    <a:ext uri="{9D8B030D-6E8A-4147-A177-3AD203B41FA5}">
                      <a16:colId xmlns:a16="http://schemas.microsoft.com/office/drawing/2014/main" val="1323071468"/>
                    </a:ext>
                  </a:extLst>
                </a:gridCol>
                <a:gridCol w="835565">
                  <a:extLst>
                    <a:ext uri="{9D8B030D-6E8A-4147-A177-3AD203B41FA5}">
                      <a16:colId xmlns:a16="http://schemas.microsoft.com/office/drawing/2014/main" val="3443026766"/>
                    </a:ext>
                  </a:extLst>
                </a:gridCol>
                <a:gridCol w="870379">
                  <a:extLst>
                    <a:ext uri="{9D8B030D-6E8A-4147-A177-3AD203B41FA5}">
                      <a16:colId xmlns:a16="http://schemas.microsoft.com/office/drawing/2014/main" val="2920708818"/>
                    </a:ext>
                  </a:extLst>
                </a:gridCol>
                <a:gridCol w="870379">
                  <a:extLst>
                    <a:ext uri="{9D8B030D-6E8A-4147-A177-3AD203B41FA5}">
                      <a16:colId xmlns:a16="http://schemas.microsoft.com/office/drawing/2014/main" val="1836653862"/>
                    </a:ext>
                  </a:extLst>
                </a:gridCol>
                <a:gridCol w="870379">
                  <a:extLst>
                    <a:ext uri="{9D8B030D-6E8A-4147-A177-3AD203B41FA5}">
                      <a16:colId xmlns:a16="http://schemas.microsoft.com/office/drawing/2014/main" val="311608265"/>
                    </a:ext>
                  </a:extLst>
                </a:gridCol>
                <a:gridCol w="870379">
                  <a:extLst>
                    <a:ext uri="{9D8B030D-6E8A-4147-A177-3AD203B41FA5}">
                      <a16:colId xmlns:a16="http://schemas.microsoft.com/office/drawing/2014/main" val="3635409731"/>
                    </a:ext>
                  </a:extLst>
                </a:gridCol>
                <a:gridCol w="870379">
                  <a:extLst>
                    <a:ext uri="{9D8B030D-6E8A-4147-A177-3AD203B41FA5}">
                      <a16:colId xmlns:a16="http://schemas.microsoft.com/office/drawing/2014/main" val="4081652040"/>
                    </a:ext>
                  </a:extLst>
                </a:gridCol>
              </a:tblGrid>
              <a:tr h="7495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Виды доходов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Орехово-Зуевский городской округ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В сравнении с другими муниципальными образованиями Московской области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221860"/>
                  </a:ext>
                </a:extLst>
              </a:tr>
              <a:tr h="1998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городской округ Королёв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городской округ Щёлково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Сергиево-Посадский городской округ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городской округ Воскресенск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Пушкинский городской округ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382048"/>
                  </a:ext>
                </a:extLst>
              </a:tr>
              <a:tr h="454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Всего, в том числе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45 182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37 162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56 772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52 527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39 773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46 273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79120289"/>
                  </a:ext>
                </a:extLst>
              </a:tr>
              <a:tr h="749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Налоговые и неналоговые доходы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19 340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18 229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31 567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25 864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22 013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22 531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6605487"/>
                  </a:ext>
                </a:extLst>
              </a:tr>
              <a:tr h="749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Безвозмездные поступления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16000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25 842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18 933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25 205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26 663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17 760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23 742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8865616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 descr="секторная диаграмма">
            <a:extLst>
              <a:ext uri="{FF2B5EF4-FFF2-40B4-BE49-F238E27FC236}">
                <a16:creationId xmlns:a16="http://schemas.microsoft.com/office/drawing/2014/main" id="{4078C460-33AB-4D27-9D4F-9370C1AA195E}"/>
              </a:ext>
            </a:extLst>
          </p:cNvPr>
          <p:cNvGraphicFramePr/>
          <p:nvPr/>
        </p:nvGraphicFramePr>
        <p:xfrm>
          <a:off x="154052" y="1676399"/>
          <a:ext cx="4682595" cy="518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D67CE28-7892-463F-BDFF-E554DEDCBEA6}"/>
              </a:ext>
            </a:extLst>
          </p:cNvPr>
          <p:cNvSpPr/>
          <p:nvPr/>
        </p:nvSpPr>
        <p:spPr>
          <a:xfrm>
            <a:off x="4113449" y="2209800"/>
            <a:ext cx="8404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20C5D"/>
                </a:solidFill>
              </a:rPr>
              <a:t>(рублей)</a:t>
            </a:r>
          </a:p>
        </p:txBody>
      </p:sp>
    </p:spTree>
    <p:extLst>
      <p:ext uri="{BB962C8B-B14F-4D97-AF65-F5344CB8AC3E}">
        <p14:creationId xmlns:p14="http://schemas.microsoft.com/office/powerpoint/2010/main" val="1799041868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0" y="0"/>
            <a:ext cx="12226491" cy="670823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13</a:t>
            </a:fld>
            <a:endParaRPr lang="ru-RU" dirty="0"/>
          </a:p>
        </p:txBody>
      </p:sp>
      <p:pic>
        <p:nvPicPr>
          <p:cNvPr id="15" name="object 7">
            <a:extLst>
              <a:ext uri="{FF2B5EF4-FFF2-40B4-BE49-F238E27FC236}">
                <a16:creationId xmlns:a16="http://schemas.microsoft.com/office/drawing/2014/main" id="{F372C829-26F9-4B18-BF75-4E3174AD45B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891" y="45588"/>
            <a:ext cx="721802" cy="579646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320491" y="197874"/>
            <a:ext cx="977655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400" kern="0" spc="105" dirty="0"/>
              <a:t>НАЛОГОВЫЕ ЛЬГОТЫ И СТАВКИ </a:t>
            </a:r>
            <a:r>
              <a:rPr lang="ru-RU" sz="1400" kern="0" spc="105" dirty="0">
                <a:solidFill>
                  <a:srgbClr val="46280C"/>
                </a:solidFill>
              </a:rPr>
              <a:t>НАЛОГОВ </a:t>
            </a:r>
            <a:r>
              <a:rPr lang="ru-RU" sz="1400" kern="0" spc="95" dirty="0">
                <a:solidFill>
                  <a:srgbClr val="46280C"/>
                </a:solidFill>
              </a:rPr>
              <a:t>ОРЕХОВО-ЗУЕВСКОГО ГОРОДСКОГО ОКРУГА</a:t>
            </a:r>
            <a:endParaRPr lang="ru-RU" sz="14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9734D9F2-FC30-411F-8DC8-9EEBDBB800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277857"/>
              </p:ext>
            </p:extLst>
          </p:nvPr>
        </p:nvGraphicFramePr>
        <p:xfrm>
          <a:off x="0" y="626993"/>
          <a:ext cx="12173552" cy="6239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8360">
                  <a:extLst>
                    <a:ext uri="{9D8B030D-6E8A-4147-A177-3AD203B41FA5}">
                      <a16:colId xmlns:a16="http://schemas.microsoft.com/office/drawing/2014/main" val="3869347278"/>
                    </a:ext>
                  </a:extLst>
                </a:gridCol>
                <a:gridCol w="8686800">
                  <a:extLst>
                    <a:ext uri="{9D8B030D-6E8A-4147-A177-3AD203B41FA5}">
                      <a16:colId xmlns:a16="http://schemas.microsoft.com/office/drawing/2014/main" val="3892678889"/>
                    </a:ext>
                  </a:extLst>
                </a:gridCol>
                <a:gridCol w="1368392">
                  <a:extLst>
                    <a:ext uri="{9D8B030D-6E8A-4147-A177-3AD203B41FA5}">
                      <a16:colId xmlns:a16="http://schemas.microsoft.com/office/drawing/2014/main" val="1934359037"/>
                    </a:ext>
                  </a:extLst>
                </a:gridCol>
              </a:tblGrid>
              <a:tr h="34582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Информация о налоговых льготах и ставках налогов, и объемах выпадающих доходов в 2021 году в связи с предоставлением льгот, установленных решениями Совета депутатов Орехово-Зуевского городского округа Московской области 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b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363406"/>
                  </a:ext>
                </a:extLst>
              </a:tr>
              <a:tr h="47515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Правовое основание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Ставки/ льготы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Выпадающие доходы в связи с предоставлением льгот (тыс. рублей)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b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332735"/>
                  </a:ext>
                </a:extLst>
              </a:tr>
              <a:tr h="162250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r>
                        <a:rPr lang="ru-RU" sz="1100" b="1" u="none" strike="noStrike" dirty="0">
                          <a:effectLst/>
                        </a:rPr>
                        <a:t>. Налог на имущество физических лиц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1085625782"/>
                  </a:ext>
                </a:extLst>
              </a:tr>
              <a:tr h="162250">
                <a:tc rowSpan="16"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Решение Совета депутатов Орехово-Зуевского городского округа Московской области "О налоге на имущество физических лиц" от 28.11.2019 №73/6 (с изменениями и дополнениями)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sng" strike="noStrike" dirty="0">
                          <a:effectLst/>
                        </a:rPr>
                        <a:t>Ставки: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3912781345"/>
                  </a:ext>
                </a:extLst>
              </a:tr>
              <a:tr h="162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1.Объектов, кадастровая стоимость которых не превышает 300 млн. рублей: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2111828445"/>
                  </a:ext>
                </a:extLst>
              </a:tr>
              <a:tr h="162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Квартиры, части квартир, комнаты - 0,1 процента.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2323659502"/>
                  </a:ext>
                </a:extLst>
              </a:tr>
              <a:tr h="162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Жилые дома, части жилых домов - 0,3 процента.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2298839165"/>
                  </a:ext>
                </a:extLst>
              </a:tr>
              <a:tr h="219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Объекты незавершенного строительства в случае, если проектируемым назначением таких объектов является жилой дом, - 0,3 процента.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1701643989"/>
                  </a:ext>
                </a:extLst>
              </a:tr>
              <a:tr h="162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Единые недвижимые комплексы, в состав которых входит хотя бы один жилой дом, - 0,3 процента.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1317633260"/>
                  </a:ext>
                </a:extLst>
              </a:tr>
              <a:tr h="219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Гаражи и машино-места, в том числе расположенные в объектах налогообложения, указанных в подпунктах 2.2 и 2.3 пункта 2, - 0,3 процента.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3862396451"/>
                  </a:ext>
                </a:extLst>
              </a:tr>
              <a:tr h="3636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Хозяйственные строения или сооружения, площадь каждого из которых не превышает 50 квадратных метров и которые расположены на земельных участках для ведения личного подсобного хозяйства, огородничества, садоводства или индивидуального жилищного строительства, - 0,3 процента.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1669842980"/>
                  </a:ext>
                </a:extLst>
              </a:tr>
              <a:tr h="321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2. Объектов, включенных в перечень, в соответствии с п. 7 ст. 378.2 НК РФ, в отношении объектов, предусмотренных абз. 2 п.10 ст. 378.2 НК РФ, в 2020 году - 1,7 процента, в 2021 году - 1,8 процента, в 2022 году - 1,9 процента, в 2023 году и последующие годы - 2 процента.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38224996"/>
                  </a:ext>
                </a:extLst>
              </a:tr>
              <a:tr h="162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3. Объектов, кадастровая стоимость которых превышает 300 млн. рублей - 2 процента.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1420163176"/>
                  </a:ext>
                </a:extLst>
              </a:tr>
              <a:tr h="162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4. Прочих объектов налогообложения - 0,5 процента. 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780795993"/>
                  </a:ext>
                </a:extLst>
              </a:tr>
              <a:tr h="2623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sng" strike="noStrike" dirty="0">
                          <a:effectLst/>
                        </a:rPr>
                        <a:t>Льготы: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3763513057"/>
                  </a:ext>
                </a:extLst>
              </a:tr>
              <a:tr h="1622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Освобождаются от уплаты: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2033503619"/>
                  </a:ext>
                </a:extLst>
              </a:tr>
              <a:tr h="321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граждане, имеющие на праве собственности квартиры, части квартир и (или) комнаты в многоквартирных домах, признанных аварийными и подлежащими сносу в соответствии с действующим законодательством;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47,0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2108596953"/>
                  </a:ext>
                </a:extLst>
              </a:tr>
              <a:tr h="17344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собственники зданий и (или) помещений, используемых для размещения торговых объектов, в том числе торговых центров (комплексов), а также объектов общественного питания и бытового обслуживания (далее – объекты недвижимости), осуществляющих свою деятельность на территории Орехово-Зуевского городского округа Московской области, при условии предоставления данными физическими лицами – собственниками всем арендаторам помещений (площадей), деятельность которых приостановлена в соответствии с постановлением Губернатора Московской области от 12.03.2020 №108-ПГ, отсрочки уплаты арендной платы и снижения арендной платы за период с 1 числа месяца приостановления их деятельности до последнего календарного дня месяца, в котором завершилось приостановление деятельности, не менее чем на двукратный размер суммы налога на имущество физических лиц по данному объекту недвижимости и земельного налога за земельный участок, на котором расположен данный объект недвижимости, за период действия режима повышенной готовности и не менее чем на 50 процентов размера арендной платы, установленного на начало периода действия режима повышенной готовности.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Налоговая льгота предоставляется в размере, не превышающем сумму налога на имущество физических лиц по данному объекту недвижимости за период действия режима повышенной готовности.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2 166,0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1354287425"/>
                  </a:ext>
                </a:extLst>
              </a:tr>
              <a:tr h="507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один из родителей в многодетной малоимущей семье, имеющей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населения, в отношении одного объекта налогообложения жилого назначения по выбору налогоплательщика: жилой дом, часть жилого дома, квартира, часть квартиры, комната.</a:t>
                      </a:r>
                      <a:endParaRPr lang="ru-RU" sz="1000" dirty="0"/>
                    </a:p>
                  </a:txBody>
                  <a:tcPr marL="2935" marR="2935" marT="2935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935" marR="2935" marT="2935" marB="0" anchor="ctr"/>
                </a:tc>
                <a:extLst>
                  <a:ext uri="{0D108BD9-81ED-4DB2-BD59-A6C34878D82A}">
                    <a16:rowId xmlns:a16="http://schemas.microsoft.com/office/drawing/2014/main" val="12434902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469313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0" y="0"/>
            <a:ext cx="12226491" cy="670823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14</a:t>
            </a:fld>
            <a:endParaRPr lang="ru-RU" dirty="0"/>
          </a:p>
        </p:txBody>
      </p:sp>
      <p:pic>
        <p:nvPicPr>
          <p:cNvPr id="15" name="object 7">
            <a:extLst>
              <a:ext uri="{FF2B5EF4-FFF2-40B4-BE49-F238E27FC236}">
                <a16:creationId xmlns:a16="http://schemas.microsoft.com/office/drawing/2014/main" id="{F372C829-26F9-4B18-BF75-4E3174AD45B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891" y="45588"/>
            <a:ext cx="721802" cy="579646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320491" y="197874"/>
            <a:ext cx="977655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400" kern="0" spc="105" dirty="0"/>
              <a:t>НАЛОГОВЫЕ ЛЬГОТЫ И СТАВКИ </a:t>
            </a:r>
            <a:r>
              <a:rPr lang="ru-RU" sz="1400" kern="0" spc="105" dirty="0">
                <a:solidFill>
                  <a:srgbClr val="46280C"/>
                </a:solidFill>
              </a:rPr>
              <a:t>НАЛОГОВ </a:t>
            </a:r>
            <a:r>
              <a:rPr lang="ru-RU" sz="1400" kern="0" spc="95" dirty="0">
                <a:solidFill>
                  <a:srgbClr val="46280C"/>
                </a:solidFill>
              </a:rPr>
              <a:t>ОРЕХОВО-ЗУЕВСКОГО ГОРОДСКОГО ОКРУГА</a:t>
            </a:r>
            <a:endParaRPr lang="ru-RU" sz="14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9E880EB-0D12-4833-BD98-67C6414847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554005"/>
              </p:ext>
            </p:extLst>
          </p:nvPr>
        </p:nvGraphicFramePr>
        <p:xfrm>
          <a:off x="0" y="670822"/>
          <a:ext cx="12191998" cy="5806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9856">
                  <a:extLst>
                    <a:ext uri="{9D8B030D-6E8A-4147-A177-3AD203B41FA5}">
                      <a16:colId xmlns:a16="http://schemas.microsoft.com/office/drawing/2014/main" val="2655590928"/>
                    </a:ext>
                  </a:extLst>
                </a:gridCol>
                <a:gridCol w="8126744">
                  <a:extLst>
                    <a:ext uri="{9D8B030D-6E8A-4147-A177-3AD203B41FA5}">
                      <a16:colId xmlns:a16="http://schemas.microsoft.com/office/drawing/2014/main" val="3583078253"/>
                    </a:ext>
                  </a:extLst>
                </a:gridCol>
                <a:gridCol w="1295398">
                  <a:extLst>
                    <a:ext uri="{9D8B030D-6E8A-4147-A177-3AD203B41FA5}">
                      <a16:colId xmlns:a16="http://schemas.microsoft.com/office/drawing/2014/main" val="1891186011"/>
                    </a:ext>
                  </a:extLst>
                </a:gridCol>
              </a:tblGrid>
              <a:tr h="76567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Правовое основание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62" marR="4962" marT="496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Ставки/ льготы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62" marR="4962" marT="496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Выпадающие доходы в связи с предоставлением льгот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62" marR="4962" marT="4962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631397"/>
                  </a:ext>
                </a:extLst>
              </a:tr>
              <a:tr h="187179">
                <a:tc gridSpan="3">
                  <a:txBody>
                    <a:bodyPr/>
                    <a:lstStyle/>
                    <a:p>
                      <a:pPr algn="l" rtl="0" fontAlgn="ctr"/>
                      <a:r>
                        <a:rPr lang="ru-RU" sz="1100" b="1" u="none" strike="noStrike" dirty="0">
                          <a:effectLst/>
                        </a:rPr>
                        <a:t>2. Земельный налог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62" marR="4962" marT="496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818906"/>
                  </a:ext>
                </a:extLst>
              </a:tr>
              <a:tr h="170651">
                <a:tc rowSpan="12"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Решение Совета депутатов Орехово-Зуевского городского округа Московской области "О земельном налоге" от 28.11.2019 №72/6   (с изменениями и дополнениями)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62" marR="4962" marT="4962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sng" strike="noStrike" dirty="0">
                          <a:effectLst/>
                        </a:rPr>
                        <a:t>Ставки: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62" marR="4962" marT="4962" marB="0"/>
                </a:tc>
                <a:tc rowSpan="12"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62" marR="4962" marT="4962" marB="0" anchor="ctr"/>
                </a:tc>
                <a:extLst>
                  <a:ext uri="{0D108BD9-81ED-4DB2-BD59-A6C34878D82A}">
                    <a16:rowId xmlns:a16="http://schemas.microsoft.com/office/drawing/2014/main" val="2667153132"/>
                  </a:ext>
                </a:extLst>
              </a:tr>
              <a:tr h="1706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1.0,3 процента в отношении земельных участков: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3138413819"/>
                  </a:ext>
                </a:extLst>
              </a:tr>
              <a:tr h="386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отнесенных к землям сельскохоз. назначения или к землям в составе зон сельскохоз. использования в населенных пунктах и используемых для сельскохоз. производства;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1211195078"/>
                  </a:ext>
                </a:extLst>
              </a:tr>
              <a:tr h="10182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занятых жилищным фондом и объектами инженерной инфраструктуры ЖКХ (за исключением доли в праве на земельный участок, приходящейся на объект, не относящийся к жилищному фонду и к объектам инженерной инфраструктуры ЖКХ) или приобретенных (предоставленных) для жилищного строительства (за исключением земельных участков, приобретенных (предоставленных) для ИЖС, используемых в предпринимательской деятельности);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1888648046"/>
                  </a:ext>
                </a:extLst>
              </a:tr>
              <a:tr h="831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не используемых в предпринимательской деятельности, приобретенных для ведения ЛПХ, садоводства или огородничества, а также земельных участков общего назначения, предусмотренных Федеральным законом от 29 июля 2017 года N 217-ФЗ "О ведении гражданами садоводства и огородничества для собственных нужд и о внесении изменений в отдельные законодательные акты РФ";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3322799747"/>
                  </a:ext>
                </a:extLst>
              </a:tr>
              <a:tr h="386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ограниченных в обороте в соответствии с законодательством РФ, предоставленных для обеспечения обороны, безопасности и таможенных нужд.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3959652941"/>
                  </a:ext>
                </a:extLst>
              </a:tr>
              <a:tr h="5130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2.1,0 процента в отношении земельных участков, занятых предприятиями торговли и бытового обслуживания, расположенных в населенных пунктах с численностью проживающего населения менее 500 человек;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2071621390"/>
                  </a:ext>
                </a:extLst>
              </a:tr>
              <a:tr h="1706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1,5 процента в отношении земельных участков: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1669476551"/>
                  </a:ext>
                </a:extLst>
              </a:tr>
              <a:tr h="386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отнесенных к землям сельскохоз. назначения или к землям в составе зон сельскохоз. использования в населенных пунктах и не используемых для сельскохоз. производства;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1308814950"/>
                  </a:ext>
                </a:extLst>
              </a:tr>
              <a:tr h="2604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приобретенных (предоставленных) для ИЖС, используемых в предпринимательской деятельности;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2383288578"/>
                  </a:ext>
                </a:extLst>
              </a:tr>
              <a:tr h="386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приобретенных (предоставленных) для ведения ЛПХ, садоводства или огородничества, используемых в предпринимательской деятельности;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2147607042"/>
                  </a:ext>
                </a:extLst>
              </a:tr>
              <a:tr h="1706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u="none" strike="noStrike" dirty="0">
                          <a:effectLst/>
                        </a:rPr>
                        <a:t>- прочих земельных участков.</a:t>
                      </a:r>
                      <a:endParaRPr lang="ru-RU" dirty="0"/>
                    </a:p>
                  </a:txBody>
                  <a:tcPr marL="4962" marR="4962" marT="4962" marB="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4962" marR="4962" marT="4962" marB="0"/>
                </a:tc>
                <a:extLst>
                  <a:ext uri="{0D108BD9-81ED-4DB2-BD59-A6C34878D82A}">
                    <a16:rowId xmlns:a16="http://schemas.microsoft.com/office/drawing/2014/main" val="1916205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308152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0" y="0"/>
            <a:ext cx="12226491" cy="670823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15</a:t>
            </a:fld>
            <a:endParaRPr lang="ru-RU" dirty="0"/>
          </a:p>
        </p:txBody>
      </p:sp>
      <p:pic>
        <p:nvPicPr>
          <p:cNvPr id="15" name="object 7">
            <a:extLst>
              <a:ext uri="{FF2B5EF4-FFF2-40B4-BE49-F238E27FC236}">
                <a16:creationId xmlns:a16="http://schemas.microsoft.com/office/drawing/2014/main" id="{F372C829-26F9-4B18-BF75-4E3174AD45B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8891" y="45588"/>
            <a:ext cx="721802" cy="579646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320491" y="197874"/>
            <a:ext cx="977655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1400" kern="0" spc="105" dirty="0"/>
              <a:t>НАЛОГОВЫЕ ЛЬГОТЫ И СТАВКИ </a:t>
            </a:r>
            <a:r>
              <a:rPr lang="ru-RU" sz="1400" kern="0" spc="105" dirty="0">
                <a:solidFill>
                  <a:srgbClr val="46280C"/>
                </a:solidFill>
              </a:rPr>
              <a:t>НАЛОГОВ </a:t>
            </a:r>
            <a:r>
              <a:rPr lang="ru-RU" sz="1400" kern="0" spc="95" dirty="0">
                <a:solidFill>
                  <a:srgbClr val="46280C"/>
                </a:solidFill>
              </a:rPr>
              <a:t>ОРЕХОВО-ЗУЕВСКОГО ГОРОДСКОГО ОКРУГА</a:t>
            </a:r>
            <a:endParaRPr lang="ru-RU" sz="14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6C1BBB34-2C50-4FA0-8D33-1420B30855C8}"/>
              </a:ext>
            </a:extLst>
          </p:cNvPr>
          <p:cNvGraphicFramePr>
            <a:graphicFrameLocks noGrp="1"/>
          </p:cNvGraphicFramePr>
          <p:nvPr/>
        </p:nvGraphicFramePr>
        <p:xfrm>
          <a:off x="0" y="670823"/>
          <a:ext cx="12226491" cy="57352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1017413339"/>
                    </a:ext>
                  </a:extLst>
                </a:gridCol>
                <a:gridCol w="7924800">
                  <a:extLst>
                    <a:ext uri="{9D8B030D-6E8A-4147-A177-3AD203B41FA5}">
                      <a16:colId xmlns:a16="http://schemas.microsoft.com/office/drawing/2014/main" val="2418689588"/>
                    </a:ext>
                  </a:extLst>
                </a:gridCol>
                <a:gridCol w="1634691">
                  <a:extLst>
                    <a:ext uri="{9D8B030D-6E8A-4147-A177-3AD203B41FA5}">
                      <a16:colId xmlns:a16="http://schemas.microsoft.com/office/drawing/2014/main" val="4034033458"/>
                    </a:ext>
                  </a:extLst>
                </a:gridCol>
              </a:tblGrid>
              <a:tr h="47912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Правовое основание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Ставки/ льготы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Выпадающие доходы в связи с предоставлением льгот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752962"/>
                  </a:ext>
                </a:extLst>
              </a:tr>
              <a:tr h="158753">
                <a:tc rowSpan="15"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Решение Совета депутатов Орехово-Зуевского городского округа Московской области "О земельном налоге" от 28.11.2019 №72/6 (с изменениями и дополнениями)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200" b="1" u="sng" strike="noStrike" dirty="0">
                          <a:effectLst/>
                        </a:rPr>
                        <a:t>Льготы. </a:t>
                      </a:r>
                      <a:endParaRPr lang="ru-RU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79677681"/>
                  </a:ext>
                </a:extLst>
              </a:tr>
              <a:tr h="1587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1.Освобождаются от налогообложения: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2270560747"/>
                  </a:ext>
                </a:extLst>
              </a:tr>
              <a:tr h="40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многодетные семьи в отношении земельных участков, расположенных на территории Орехово-Зуевского городского округа Московской области и бесплатно предоставленных в соответствии с действующим законодательством;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489,0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3777644307"/>
                  </a:ext>
                </a:extLst>
              </a:tr>
              <a:tr h="506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Герои Советского Союза, Герои Российской Федерации, полные кавалеры ордена Славы, Герои Социалистического Труда, Герои Труда Российской Федерации, полные кавалеры ордена Трудовой Славы и граждане, награжденные орденом "За службу Родине в Вооруженных силах СССР" трех степеней;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2237322760"/>
                  </a:ext>
                </a:extLst>
              </a:tr>
              <a:tr h="206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инвалиды I и II групп инвалидности; инвалиды с детства, дети-инвалиды;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1 574,0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23133665"/>
                  </a:ext>
                </a:extLst>
              </a:tr>
              <a:tr h="206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ветераны и инвалиды Великой Отечественной войны, а также ветераны и инвалиды боевых действий;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590,0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1020679213"/>
                  </a:ext>
                </a:extLst>
              </a:tr>
              <a:tr h="11058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физические лица, имеющие право на получение соц. поддержки в соответствии с Законом РФ от 15.05.1991 года N1244-1 "О социальной защите граждан, подвергшихся воздействию радиации вследствие катастрофы на Чернобыльской АЭС", в соответствии с Федеральным законом от 26.11.1998 года N 175-ФЗ "О социальной защите граждан РФ, подвергшихся воздействию радиации вследствие аварии в 1957 году на производственном объединении "Маяк" и сбросов радиоактивных отходов в реку Теча" и в соответствии с Федеральным законом от 10.01.2002 года N2-ФЗ "О социальных гарантиях гражданам, подвергшимся радиационному воздействию вследствие ядерных испытаний на Семипалатинском полигоне";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114,0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1920706470"/>
                  </a:ext>
                </a:extLst>
              </a:tr>
              <a:tr h="40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физические лица, принимавшие в составе подразделений особого риска непосредственное участие в испытаниях ядерного и термоядерного оружия, ликвидации аварий ядерных установок на средствах вооружения и военных объектах;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4,0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2890994838"/>
                  </a:ext>
                </a:extLst>
              </a:tr>
              <a:tr h="406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физические лица, получившие или перенесшие лучевую болезнь или ставшие инвалидами в результате испытаний, учений и иных работ, связанных с любыми видами ядерных установок, включая ядерное оружие и космическую технику;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11,0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1006321800"/>
                  </a:ext>
                </a:extLst>
              </a:tr>
              <a:tr h="313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граждане - бывшие несовершеннолетние узники концлагерей, гетто, других мест принудительного содержания, созданных фашистами и их союзниками в период Второй мировой войны;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4181014627"/>
                  </a:ext>
                </a:extLst>
              </a:tr>
              <a:tr h="206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граждане, награжденные нагрудными знаками "Почетный донор СССР" и "Почетный донор России";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0,3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3449573896"/>
                  </a:ext>
                </a:extLst>
              </a:tr>
              <a:tr h="313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граждане из числа репрессированных лиц, лиц, подвергшихся политическим репрессиям, и лиц, пострадавших от политических репрессий, которые впоследствии реабилитированы.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0,5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3200877037"/>
                  </a:ext>
                </a:extLst>
              </a:tr>
              <a:tr h="2064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2. Уменьшение исчисленной суммы земельного налога на 50 процентов: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3364285386"/>
                  </a:ext>
                </a:extLst>
              </a:tr>
              <a:tr h="313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малоимущие семьи и малоимущие одиноко проживающие граждане, среднедушевой доход которых ниже величины прожиточного минимума, установленной в Московской области на душу населения;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3266111539"/>
                  </a:ext>
                </a:extLst>
              </a:tr>
              <a:tr h="3133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000" u="none" strike="noStrike" dirty="0">
                          <a:effectLst/>
                        </a:rPr>
                        <a:t>- семьи, имеющие трех и более несовершеннолетних детей, среднедушевой доход которых ниже величины прожиточного минимума, установленной в Московской области на душу населения.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</a:rPr>
                        <a:t>5,0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52" marR="4052" marT="4052" marB="0" anchor="ctr"/>
                </a:tc>
                <a:extLst>
                  <a:ext uri="{0D108BD9-81ED-4DB2-BD59-A6C34878D82A}">
                    <a16:rowId xmlns:a16="http://schemas.microsoft.com/office/drawing/2014/main" val="1827995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579547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Здравоохранение (новости, объявления)">
            <a:extLst>
              <a:ext uri="{FF2B5EF4-FFF2-40B4-BE49-F238E27FC236}">
                <a16:creationId xmlns:a16="http://schemas.microsoft.com/office/drawing/2014/main" id="{8FD6B03D-C310-448E-A401-82602B9E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695" y="1684334"/>
            <a:ext cx="3185160" cy="227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Здравоохранение (новости, объявления)">
            <a:extLst>
              <a:ext uri="{FF2B5EF4-FFF2-40B4-BE49-F238E27FC236}">
                <a16:creationId xmlns:a16="http://schemas.microsoft.com/office/drawing/2014/main" id="{ABEC2B29-0363-4998-8AC1-24BD9DBA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528" y="3854260"/>
            <a:ext cx="3185160" cy="22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2C6569-79A0-40C9-80E9-0E758DD5E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747614"/>
            <a:ext cx="3185160" cy="2117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42E10F2-4C4E-4DAA-8965-F9CAE95D9286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201"/>
          <a:ext cx="8991600" cy="46123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5">
                  <a:extLst>
                    <a:ext uri="{9D8B030D-6E8A-4147-A177-3AD203B41FA5}">
                      <a16:colId xmlns:a16="http://schemas.microsoft.com/office/drawing/2014/main" val="3526970131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2798228613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4042444442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258685303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1864856009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3960377188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3964857942"/>
                    </a:ext>
                  </a:extLst>
                </a:gridCol>
              </a:tblGrid>
              <a:tr h="9117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934851"/>
                  </a:ext>
                </a:extLst>
              </a:tr>
              <a:tr h="4648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"Здравоохранение"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881893"/>
                  </a:ext>
                </a:extLst>
              </a:tr>
              <a:tr h="4648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Подпрограмма 1. Профилактика заболеваний и формирование здорового образа жизни. Развитие первичной медико-санитарной помощи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05554"/>
                  </a:ext>
                </a:extLst>
              </a:tr>
              <a:tr h="9475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населения, прошедшего профилактические медицинские осмотры и диспансеризацию («Профилактические медицинские осмотры и диспансеризация)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7222457"/>
                  </a:ext>
                </a:extLst>
              </a:tr>
              <a:tr h="6972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прикрепленного населения к медицинским организациям на территории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1462418"/>
                  </a:ext>
                </a:extLst>
              </a:tr>
              <a:tr h="464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Подпрограмма 5. Финансовое обеспечение системы организации медицинской помощи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182684"/>
                  </a:ext>
                </a:extLst>
              </a:tr>
              <a:tr h="6614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Жилье – медикам, первичного звена и узкого профиля, обеспеченных жильем, из числа привлеченных и нуждающихся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коэффициент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2291979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94348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Про.Культура">
            <a:extLst>
              <a:ext uri="{FF2B5EF4-FFF2-40B4-BE49-F238E27FC236}">
                <a16:creationId xmlns:a16="http://schemas.microsoft.com/office/drawing/2014/main" id="{4F89E68C-B970-4D0F-9303-6C7025371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818" y="1600200"/>
            <a:ext cx="318436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Про.Культура">
            <a:extLst>
              <a:ext uri="{FF2B5EF4-FFF2-40B4-BE49-F238E27FC236}">
                <a16:creationId xmlns:a16="http://schemas.microsoft.com/office/drawing/2014/main" id="{C685DBD3-68FB-4058-B60B-988844D96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818" y="4304130"/>
            <a:ext cx="3227672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43410FD-8A01-4AC4-8197-D1CF030BF443}"/>
              </a:ext>
            </a:extLst>
          </p:cNvPr>
          <p:cNvGraphicFramePr>
            <a:graphicFrameLocks noGrp="1"/>
          </p:cNvGraphicFramePr>
          <p:nvPr/>
        </p:nvGraphicFramePr>
        <p:xfrm>
          <a:off x="8822" y="1578880"/>
          <a:ext cx="8982779" cy="4675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414">
                  <a:extLst>
                    <a:ext uri="{9D8B030D-6E8A-4147-A177-3AD203B41FA5}">
                      <a16:colId xmlns:a16="http://schemas.microsoft.com/office/drawing/2014/main" val="807223018"/>
                    </a:ext>
                  </a:extLst>
                </a:gridCol>
                <a:gridCol w="3779022">
                  <a:extLst>
                    <a:ext uri="{9D8B030D-6E8A-4147-A177-3AD203B41FA5}">
                      <a16:colId xmlns:a16="http://schemas.microsoft.com/office/drawing/2014/main" val="1113915374"/>
                    </a:ext>
                  </a:extLst>
                </a:gridCol>
                <a:gridCol w="787658">
                  <a:extLst>
                    <a:ext uri="{9D8B030D-6E8A-4147-A177-3AD203B41FA5}">
                      <a16:colId xmlns:a16="http://schemas.microsoft.com/office/drawing/2014/main" val="549867914"/>
                    </a:ext>
                  </a:extLst>
                </a:gridCol>
                <a:gridCol w="868741">
                  <a:extLst>
                    <a:ext uri="{9D8B030D-6E8A-4147-A177-3AD203B41FA5}">
                      <a16:colId xmlns:a16="http://schemas.microsoft.com/office/drawing/2014/main" val="4253835277"/>
                    </a:ext>
                  </a:extLst>
                </a:gridCol>
                <a:gridCol w="822408">
                  <a:extLst>
                    <a:ext uri="{9D8B030D-6E8A-4147-A177-3AD203B41FA5}">
                      <a16:colId xmlns:a16="http://schemas.microsoft.com/office/drawing/2014/main" val="1073706623"/>
                    </a:ext>
                  </a:extLst>
                </a:gridCol>
                <a:gridCol w="903490">
                  <a:extLst>
                    <a:ext uri="{9D8B030D-6E8A-4147-A177-3AD203B41FA5}">
                      <a16:colId xmlns:a16="http://schemas.microsoft.com/office/drawing/2014/main" val="3989904296"/>
                    </a:ext>
                  </a:extLst>
                </a:gridCol>
                <a:gridCol w="1555046">
                  <a:extLst>
                    <a:ext uri="{9D8B030D-6E8A-4147-A177-3AD203B41FA5}">
                      <a16:colId xmlns:a16="http://schemas.microsoft.com/office/drawing/2014/main" val="1922487258"/>
                    </a:ext>
                  </a:extLst>
                </a:gridCol>
              </a:tblGrid>
              <a:tr h="5426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37037"/>
                  </a:ext>
                </a:extLst>
              </a:tr>
              <a:tr h="2766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"Культура"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6190057"/>
                  </a:ext>
                </a:extLst>
              </a:tr>
              <a:tr h="3724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Подпрограмма 1. Сохранение, использование, популяризация и государственная охрана объектов культурного наследия (памятников истории и культуры) народов Российской Федерации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150542"/>
                  </a:ext>
                </a:extLst>
              </a:tr>
              <a:tr h="9865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Увеличение доли объектов культурного наследия, находящихся в собственности муниципального образования, по которым проведены работы по сохранению, в общем количестве объектов культурного наследия, находящихся в собственности муниципальных образований, нуждающихся в указанных работах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extLst>
                  <a:ext uri="{0D108BD9-81ED-4DB2-BD59-A6C34878D82A}">
                    <a16:rowId xmlns:a16="http://schemas.microsoft.com/office/drawing/2014/main" val="646315830"/>
                  </a:ext>
                </a:extLst>
              </a:tr>
              <a:tr h="5533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Количество объектов культурного наследия, находящихся в собственности муниципальных образований, по которым в текущем году разработана проектная документация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extLst>
                  <a:ext uri="{0D108BD9-81ED-4DB2-BD59-A6C34878D82A}">
                    <a16:rowId xmlns:a16="http://schemas.microsoft.com/office/drawing/2014/main" val="3415359171"/>
                  </a:ext>
                </a:extLst>
              </a:tr>
              <a:tr h="5746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Увеличение доли объектов культурного наследия, находящихся в собственности муниципального образования на которые установлены информационные надписи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extLst>
                  <a:ext uri="{0D108BD9-81ED-4DB2-BD59-A6C34878D82A}">
                    <a16:rowId xmlns:a16="http://schemas.microsoft.com/office/drawing/2014/main" val="1297491121"/>
                  </a:ext>
                </a:extLst>
              </a:tr>
              <a:tr h="4973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Количество объектов культурного наследия, на которых в текущем году проведены работы по сохранению объектов культурного наследия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Штука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b"/>
                </a:tc>
                <a:extLst>
                  <a:ext uri="{0D108BD9-81ED-4DB2-BD59-A6C34878D82A}">
                    <a16:rowId xmlns:a16="http://schemas.microsoft.com/office/drawing/2014/main" val="3024779032"/>
                  </a:ext>
                </a:extLst>
              </a:tr>
              <a:tr h="234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Подпрограмма 2. Развитие музейного дела в Московской области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961620"/>
                  </a:ext>
                </a:extLst>
              </a:tr>
              <a:tr h="3830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Макропоказатель подпрограммы. Увеличение общего количества посещений музеев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123,3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116,3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extLst>
                  <a:ext uri="{0D108BD9-81ED-4DB2-BD59-A6C34878D82A}">
                    <a16:rowId xmlns:a16="http://schemas.microsoft.com/office/drawing/2014/main" val="1823488731"/>
                  </a:ext>
                </a:extLst>
              </a:tr>
              <a:tr h="212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Перевод в электронный вид музейных фондов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66,42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66,48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358" marR="8358" marT="8358" marB="0" anchor="b"/>
                </a:tc>
                <a:extLst>
                  <a:ext uri="{0D108BD9-81ED-4DB2-BD59-A6C34878D82A}">
                    <a16:rowId xmlns:a16="http://schemas.microsoft.com/office/drawing/2014/main" val="848837877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B0839-FD72-4E54-A20A-12E24BE3E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8818" y="2546586"/>
            <a:ext cx="3193181" cy="2159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5273994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Какие бывают учреждения культуры">
            <a:extLst>
              <a:ext uri="{FF2B5EF4-FFF2-40B4-BE49-F238E27FC236}">
                <a16:creationId xmlns:a16="http://schemas.microsoft.com/office/drawing/2014/main" id="{81571879-AF49-4292-A5DB-4769CE6BC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59" y="4549408"/>
            <a:ext cx="3276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Какие бывают учреждения культуры">
            <a:extLst>
              <a:ext uri="{FF2B5EF4-FFF2-40B4-BE49-F238E27FC236}">
                <a16:creationId xmlns:a16="http://schemas.microsoft.com/office/drawing/2014/main" id="{1F444494-FCCA-40A5-AF93-15ECC34A7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600200"/>
            <a:ext cx="3276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2DA7AFF-E611-4B7B-B402-6A7217E1E9A4}"/>
              </a:ext>
            </a:extLst>
          </p:cNvPr>
          <p:cNvGraphicFramePr>
            <a:graphicFrameLocks noGrp="1"/>
          </p:cNvGraphicFramePr>
          <p:nvPr/>
        </p:nvGraphicFramePr>
        <p:xfrm>
          <a:off x="1" y="1567011"/>
          <a:ext cx="8991599" cy="47063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3958123074"/>
                    </a:ext>
                  </a:extLst>
                </a:gridCol>
                <a:gridCol w="3782732">
                  <a:extLst>
                    <a:ext uri="{9D8B030D-6E8A-4147-A177-3AD203B41FA5}">
                      <a16:colId xmlns:a16="http://schemas.microsoft.com/office/drawing/2014/main" val="3329422684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1117969572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1279935842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2475544059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2960589391"/>
                    </a:ext>
                  </a:extLst>
                </a:gridCol>
                <a:gridCol w="1556572">
                  <a:extLst>
                    <a:ext uri="{9D8B030D-6E8A-4147-A177-3AD203B41FA5}">
                      <a16:colId xmlns:a16="http://schemas.microsoft.com/office/drawing/2014/main" val="826042772"/>
                    </a:ext>
                  </a:extLst>
                </a:gridCol>
              </a:tblGrid>
              <a:tr h="6705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463140"/>
                  </a:ext>
                </a:extLst>
              </a:tr>
              <a:tr h="341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"Культура"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842458"/>
                  </a:ext>
                </a:extLst>
              </a:tr>
              <a:tr h="3024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Подпрограмма 3. Развитие библиотечного дела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718340"/>
                  </a:ext>
                </a:extLst>
              </a:tr>
              <a:tr h="6048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Поступление в фонды библиотек муниципальных образований и государственных библиотек субъекта Российской Федерации не менее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1400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1400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3575522"/>
                  </a:ext>
                </a:extLst>
              </a:tr>
              <a:tr h="5259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Макропоказатель подпрограммы. Обеспечение роста числа пользователей муниципальных библиотек Московской области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Человек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45585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45625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34990393"/>
                  </a:ext>
                </a:extLst>
              </a:tr>
              <a:tr h="7231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Увеличение посещаемости общедоступных (публичных) библиотек, а также культурно-массовых мероприятий, проводимых в библиотеках  к уровню 2017 года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 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 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 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89481092"/>
                  </a:ext>
                </a:extLst>
              </a:tr>
              <a:tr h="5127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Увеличение количества библиотек, внедривших стандарты деятельности библиотеки нового формата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Единица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88547740"/>
                  </a:ext>
                </a:extLst>
              </a:tr>
              <a:tr h="5007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Доля муниципальных библиотек, соответствующих требованиям к условиям деятельности библиотек Московской области (стандарту)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 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 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 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0387007"/>
                  </a:ext>
                </a:extLst>
              </a:tr>
              <a:tr h="5007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Количество посещений библиотек (на 1 жителя в год) (комплектование книжных фондов муниципальных общедоступных библиотек)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Посещение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 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 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 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63526900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E149DE-494C-44A9-847E-AC36B8617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829" y="2454962"/>
            <a:ext cx="3223661" cy="24950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94691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Учреждения культуры работают в дистанционном режиме - Новости - Культура -  Социальная сфера - Городской округ Верхотурский">
            <a:extLst>
              <a:ext uri="{FF2B5EF4-FFF2-40B4-BE49-F238E27FC236}">
                <a16:creationId xmlns:a16="http://schemas.microsoft.com/office/drawing/2014/main" id="{166934D4-5CF5-41F4-A5C7-A29E5DF95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608938"/>
            <a:ext cx="3200400" cy="220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Учреждения культуры работают в дистанционном режиме - Новости - Культура -  Социальная сфера - Городской округ Верхотурский">
            <a:extLst>
              <a:ext uri="{FF2B5EF4-FFF2-40B4-BE49-F238E27FC236}">
                <a16:creationId xmlns:a16="http://schemas.microsoft.com/office/drawing/2014/main" id="{756311C5-4ABF-4846-89A6-51536736E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578" y="3132159"/>
            <a:ext cx="3200400" cy="328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19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8AE514C-020F-4D59-989B-0F9CCD48B8ED}"/>
              </a:ext>
            </a:extLst>
          </p:cNvPr>
          <p:cNvGraphicFramePr>
            <a:graphicFrameLocks noGrp="1"/>
          </p:cNvGraphicFramePr>
          <p:nvPr/>
        </p:nvGraphicFramePr>
        <p:xfrm>
          <a:off x="1" y="1608938"/>
          <a:ext cx="8991599" cy="4784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230367309"/>
                    </a:ext>
                  </a:extLst>
                </a:gridCol>
                <a:gridCol w="3782732">
                  <a:extLst>
                    <a:ext uri="{9D8B030D-6E8A-4147-A177-3AD203B41FA5}">
                      <a16:colId xmlns:a16="http://schemas.microsoft.com/office/drawing/2014/main" val="2808279140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2442018035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149301095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4048759061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417101475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078796311"/>
                    </a:ext>
                  </a:extLst>
                </a:gridCol>
              </a:tblGrid>
              <a:tr h="5844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5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683197"/>
                  </a:ext>
                </a:extLst>
              </a:tr>
              <a:tr h="2979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"Культура"</a:t>
                      </a:r>
                      <a:endParaRPr lang="ru-RU" sz="105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085376"/>
                  </a:ext>
                </a:extLst>
              </a:tr>
              <a:tr h="3093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Подпрограмма 4. Развитие профессионального искусства, гастрольно-концертной и культурно-досуговой деятельности, кинематографии Московской области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592163"/>
                  </a:ext>
                </a:extLst>
              </a:tr>
              <a:tr h="3896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Доля детей, привлекаемых к участию в творческих мероприятиях сферы культуры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Процент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9,7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175,3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extLst>
                  <a:ext uri="{0D108BD9-81ED-4DB2-BD59-A6C34878D82A}">
                    <a16:rowId xmlns:a16="http://schemas.microsoft.com/office/drawing/2014/main" val="1138414027"/>
                  </a:ext>
                </a:extLst>
              </a:tr>
              <a:tr h="9281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Соотношение средней заработной платы работников учреждений культуры к среднемесячной начисленной заработной плате наемных работников в организациях, у индивидуальных предпринимателей и физических лиц (среднемесячному доходу от трудовой деятельности) в Московской области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Процент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108,82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108,8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extLst>
                  <a:ext uri="{0D108BD9-81ED-4DB2-BD59-A6C34878D82A}">
                    <a16:rowId xmlns:a16="http://schemas.microsoft.com/office/drawing/2014/main" val="543225597"/>
                  </a:ext>
                </a:extLst>
              </a:tr>
              <a:tr h="2750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2021 Увеличение числа посещений культурных мероприятий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Тысяча единиц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1101,754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1158,833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105,2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extLst>
                  <a:ext uri="{0D108BD9-81ED-4DB2-BD59-A6C34878D82A}">
                    <a16:rowId xmlns:a16="http://schemas.microsoft.com/office/drawing/2014/main" val="2447666992"/>
                  </a:ext>
                </a:extLst>
              </a:tr>
              <a:tr h="7792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Количество посещений организаций культуры по отношению к уровню 2010 (на поддержку отрасли культуры в части государственной поддержки лучших работников муниципальных учреждений культуры, находящихся на территории сельских поселений)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Процент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-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-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-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sng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extLst>
                  <a:ext uri="{0D108BD9-81ED-4DB2-BD59-A6C34878D82A}">
                    <a16:rowId xmlns:a16="http://schemas.microsoft.com/office/drawing/2014/main" val="3923636495"/>
                  </a:ext>
                </a:extLst>
              </a:tr>
              <a:tr h="4125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Количество поддержанных творческих инициатив и проектов (нарастающим итогом)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Единица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extLst>
                  <a:ext uri="{0D108BD9-81ED-4DB2-BD59-A6C34878D82A}">
                    <a16:rowId xmlns:a16="http://schemas.microsoft.com/office/drawing/2014/main" val="2008471791"/>
                  </a:ext>
                </a:extLst>
              </a:tr>
              <a:tr h="6646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Количество граждан, принимающих участие в добровольческой деятельности, получивших государственную (муниципальную)  поддержку в форме субсидий бюджетным учреждениям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Единица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63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76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50" u="none" strike="noStrike" dirty="0">
                          <a:effectLst/>
                        </a:rPr>
                        <a:t>120,6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812" marR="8812" marT="8812" marB="0"/>
                </a:tc>
                <a:extLst>
                  <a:ext uri="{0D108BD9-81ED-4DB2-BD59-A6C34878D82A}">
                    <a16:rowId xmlns:a16="http://schemas.microsoft.com/office/drawing/2014/main" val="3863383124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343046-BEB9-4181-8DC5-B6EE10CA0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2752340"/>
            <a:ext cx="3200399" cy="2132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324601"/>
            <a:ext cx="12226491" cy="5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1457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48BCCF6-7B74-41D2-8042-EAE6301B1C98}"/>
              </a:ext>
            </a:extLst>
          </p:cNvPr>
          <p:cNvSpPr/>
          <p:nvPr/>
        </p:nvSpPr>
        <p:spPr>
          <a:xfrm>
            <a:off x="0" y="0"/>
            <a:ext cx="12270481" cy="6858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35965" y="678306"/>
            <a:ext cx="373697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55" dirty="0">
                <a:latin typeface="Tahoma"/>
                <a:cs typeface="Tahoma"/>
              </a:rPr>
              <a:t>СОДЕРЖАНИЕ:</a:t>
            </a:r>
            <a:endParaRPr sz="4000" dirty="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2632" y="1752600"/>
            <a:ext cx="10706735" cy="0"/>
          </a:xfrm>
          <a:custGeom>
            <a:avLst/>
            <a:gdLst/>
            <a:ahLst/>
            <a:cxnLst/>
            <a:rect l="l" t="t" r="r" b="b"/>
            <a:pathLst>
              <a:path w="10706735">
                <a:moveTo>
                  <a:pt x="10706481" y="0"/>
                </a:moveTo>
                <a:lnTo>
                  <a:pt x="0" y="0"/>
                </a:lnTo>
              </a:path>
            </a:pathLst>
          </a:custGeom>
          <a:ln w="44450">
            <a:gradFill flip="none" rotWithShape="1">
              <a:gsLst>
                <a:gs pos="5000">
                  <a:schemeClr val="bg1"/>
                </a:gs>
                <a:gs pos="100000">
                  <a:srgbClr val="3B1C03"/>
                </a:gs>
              </a:gsLst>
              <a:lin ang="0" scaled="1"/>
              <a:tileRect/>
            </a:gra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29656" y="1830149"/>
            <a:ext cx="5752982" cy="47192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143510">
              <a:spcBef>
                <a:spcPts val="100"/>
              </a:spcBef>
            </a:pP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Основные показатели социально-экономического развития Орехово-Зуевского городского округа </a:t>
            </a:r>
            <a:r>
              <a:rPr sz="1400" b="1" dirty="0">
                <a:solidFill>
                  <a:schemeClr val="bg1"/>
                </a:solidFill>
                <a:latin typeface="Trebuchet MS"/>
                <a:cs typeface="Trebuchet MS"/>
              </a:rPr>
              <a:t>............................ </a:t>
            </a: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3</a:t>
            </a:r>
            <a:endParaRPr baseline="5208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38100">
              <a:lnSpc>
                <a:spcPct val="100000"/>
              </a:lnSpc>
              <a:spcBef>
                <a:spcPts val="1055"/>
              </a:spcBef>
            </a:pP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Основные параметры бюджета Орехово-Зуевского городского округа ...................................................................... 5</a:t>
            </a:r>
          </a:p>
          <a:p>
            <a:pPr marL="38100">
              <a:lnSpc>
                <a:spcPct val="100000"/>
              </a:lnSpc>
              <a:spcBef>
                <a:spcPts val="1040"/>
              </a:spcBef>
            </a:pP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Объем и структура доходов Орехово-Зуевского городского округа </a:t>
            </a:r>
            <a:r>
              <a:rPr sz="1400" b="1" dirty="0">
                <a:solidFill>
                  <a:schemeClr val="bg1"/>
                </a:solidFill>
                <a:latin typeface="Trebuchet MS"/>
                <a:cs typeface="Trebuchet MS"/>
              </a:rPr>
              <a:t>...............................</a:t>
            </a: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................................</a:t>
            </a:r>
            <a:r>
              <a:rPr sz="1400" b="1" dirty="0">
                <a:solidFill>
                  <a:schemeClr val="bg1"/>
                </a:solidFill>
                <a:latin typeface="Trebuchet MS"/>
                <a:cs typeface="Trebuchet MS"/>
              </a:rPr>
              <a:t>....... 7</a:t>
            </a:r>
          </a:p>
          <a:p>
            <a:pPr marL="12700">
              <a:spcBef>
                <a:spcPts val="100"/>
              </a:spcBef>
            </a:pPr>
            <a:endParaRPr lang="ru-RU" sz="1400" kern="0" spc="105" dirty="0">
              <a:solidFill>
                <a:srgbClr val="3B1C03"/>
              </a:solidFill>
            </a:endParaRPr>
          </a:p>
          <a:p>
            <a:pPr marL="12700">
              <a:spcBef>
                <a:spcPts val="100"/>
              </a:spcBef>
            </a:pP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Удельный объем налоговых и неналоговых  доходов </a:t>
            </a:r>
          </a:p>
          <a:p>
            <a:pPr marL="12700">
              <a:spcBef>
                <a:spcPts val="100"/>
              </a:spcBef>
            </a:pP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Орехово-Зуевского городского округа ........................... 12</a:t>
            </a:r>
          </a:p>
          <a:p>
            <a:pPr marL="12700">
              <a:spcBef>
                <a:spcPts val="100"/>
              </a:spcBef>
            </a:pPr>
            <a:endParaRPr lang="ru-RU" sz="1400" b="1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</a:pP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Налоговые льготы и ставки налогов Орехово-Зуевского городского округа .......................................................13</a:t>
            </a:r>
          </a:p>
          <a:p>
            <a:pPr marL="12700">
              <a:spcBef>
                <a:spcPts val="100"/>
              </a:spcBef>
            </a:pPr>
            <a:endParaRPr lang="ru-RU" sz="1400" b="1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</a:pP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Бюджет в разрезе муниципальных программ с указанием достигнутых и плановых целевых показателей программ с объяснением причин их невыполнения …........................ 16</a:t>
            </a:r>
          </a:p>
          <a:p>
            <a:pPr marL="12700">
              <a:spcBef>
                <a:spcPts val="100"/>
              </a:spcBef>
            </a:pPr>
            <a:endParaRPr lang="ru-RU" sz="1400" b="1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</a:pPr>
            <a:r>
              <a:rPr lang="ru-RU" sz="1400" b="1" dirty="0">
                <a:solidFill>
                  <a:schemeClr val="bg1"/>
                </a:solidFill>
                <a:latin typeface="Trebuchet MS"/>
                <a:cs typeface="Trebuchet MS"/>
              </a:rPr>
              <a:t>Бюджет в разрезе муниципальных программ ................... 66</a:t>
            </a:r>
          </a:p>
          <a:p>
            <a:pPr marL="12700">
              <a:spcBef>
                <a:spcPts val="100"/>
              </a:spcBef>
            </a:pPr>
            <a:endParaRPr lang="ru-RU" sz="1400" b="1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</a:pPr>
            <a:endParaRPr lang="ru-RU" sz="1400" b="1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902735" y="1851920"/>
            <a:ext cx="5791200" cy="3803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38100" marR="143510">
              <a:lnSpc>
                <a:spcPct val="153900"/>
              </a:lnSpc>
              <a:spcBef>
                <a:spcPts val="100"/>
              </a:spcBef>
              <a:defRPr sz="1600" b="1" spc="30">
                <a:solidFill>
                  <a:srgbClr val="3B1C03"/>
                </a:solidFill>
                <a:latin typeface="Trebuchet MS"/>
                <a:cs typeface="Trebuchet M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kern="0" spc="105" dirty="0">
                <a:solidFill>
                  <a:srgbClr val="46280C"/>
                </a:solidFill>
              </a:rPr>
              <a:t>Информация о расходах бюджета с учетом интересов целевых групп пользователей ...........................67</a:t>
            </a:r>
          </a:p>
          <a:p>
            <a:pPr>
              <a:lnSpc>
                <a:spcPct val="100000"/>
              </a:lnSpc>
            </a:pPr>
            <a:endParaRPr lang="ru-RU" sz="1400" kern="0" spc="105" dirty="0">
              <a:solidFill>
                <a:srgbClr val="46280C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400" kern="0" spc="105" dirty="0">
                <a:solidFill>
                  <a:srgbClr val="46280C"/>
                </a:solidFill>
              </a:rPr>
              <a:t>Аналитические данные о расходах бюджета по разделам и подразделам классификации расходов бюджета ..................................................... 72</a:t>
            </a:r>
          </a:p>
          <a:p>
            <a:pPr>
              <a:lnSpc>
                <a:spcPct val="100000"/>
              </a:lnSpc>
            </a:pPr>
            <a:endParaRPr lang="ru-RU" sz="1400" kern="0" spc="105" dirty="0">
              <a:solidFill>
                <a:srgbClr val="46280C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400" kern="0" spc="105" dirty="0">
                <a:solidFill>
                  <a:srgbClr val="46280C"/>
                </a:solidFill>
              </a:rPr>
              <a:t>Информация об общественно значимых проектах, реализуемых на территории Орехово-Зуевского городского округа  в 2021 году .........................84</a:t>
            </a:r>
          </a:p>
          <a:p>
            <a:pPr>
              <a:lnSpc>
                <a:spcPct val="100000"/>
              </a:lnSpc>
            </a:pPr>
            <a:endParaRPr lang="ru-RU" sz="1400" kern="0" spc="105" dirty="0">
              <a:solidFill>
                <a:srgbClr val="46280C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400" dirty="0">
                <a:solidFill>
                  <a:srgbClr val="46280C"/>
                </a:solidFill>
              </a:rPr>
              <a:t>Объем и структура муниципального внутреннего долга, а также расходы на его обслуживание </a:t>
            </a:r>
            <a:r>
              <a:rPr lang="ru-RU" sz="1400" kern="0" spc="105" dirty="0">
                <a:solidFill>
                  <a:srgbClr val="46280C"/>
                </a:solidFill>
              </a:rPr>
              <a:t>......................91</a:t>
            </a:r>
            <a:endParaRPr lang="ru-RU" sz="1400" dirty="0">
              <a:solidFill>
                <a:srgbClr val="46280C"/>
              </a:solidFill>
            </a:endParaRPr>
          </a:p>
          <a:p>
            <a:pPr>
              <a:lnSpc>
                <a:spcPct val="100000"/>
              </a:lnSpc>
            </a:pPr>
            <a:endParaRPr lang="ru-RU" sz="1400" kern="0" spc="105" dirty="0">
              <a:solidFill>
                <a:srgbClr val="46280C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400" dirty="0">
                <a:solidFill>
                  <a:srgbClr val="46280C"/>
                </a:solidFill>
              </a:rPr>
              <a:t>Основные понятия и определения </a:t>
            </a:r>
            <a:r>
              <a:rPr lang="ru-RU" sz="1400" spc="0" dirty="0"/>
              <a:t>...............................93</a:t>
            </a:r>
          </a:p>
          <a:p>
            <a:pPr>
              <a:lnSpc>
                <a:spcPct val="100000"/>
              </a:lnSpc>
            </a:pPr>
            <a:endParaRPr lang="ru-RU" sz="1400" spc="0" dirty="0"/>
          </a:p>
          <a:p>
            <a:pPr>
              <a:lnSpc>
                <a:spcPct val="100000"/>
              </a:lnSpc>
            </a:pPr>
            <a:r>
              <a:rPr lang="ru-RU" sz="1400" kern="0" spc="105" dirty="0">
                <a:solidFill>
                  <a:srgbClr val="46280C"/>
                </a:solidFill>
              </a:rPr>
              <a:t>Контакты........................................... . 97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16FD0AB-F913-4427-83F3-05CA811AFBB3}"/>
              </a:ext>
            </a:extLst>
          </p:cNvPr>
          <p:cNvSpPr/>
          <p:nvPr/>
        </p:nvSpPr>
        <p:spPr>
          <a:xfrm>
            <a:off x="-2" y="4976715"/>
            <a:ext cx="12270481" cy="8381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5DC1C1DE-A0C6-43C9-9E09-9FCBE1D74BA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ED3CB96-43B8-4A93-A926-28ABEDDF4F53}"/>
              </a:ext>
            </a:extLst>
          </p:cNvPr>
          <p:cNvGraphicFramePr>
            <a:graphicFrameLocks noGrp="1"/>
          </p:cNvGraphicFramePr>
          <p:nvPr/>
        </p:nvGraphicFramePr>
        <p:xfrm>
          <a:off x="-8022" y="-1"/>
          <a:ext cx="12200022" cy="6882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1833">
                  <a:extLst>
                    <a:ext uri="{9D8B030D-6E8A-4147-A177-3AD203B41FA5}">
                      <a16:colId xmlns:a16="http://schemas.microsoft.com/office/drawing/2014/main" val="1495707088"/>
                    </a:ext>
                  </a:extLst>
                </a:gridCol>
                <a:gridCol w="5132505">
                  <a:extLst>
                    <a:ext uri="{9D8B030D-6E8A-4147-A177-3AD203B41FA5}">
                      <a16:colId xmlns:a16="http://schemas.microsoft.com/office/drawing/2014/main" val="3320746007"/>
                    </a:ext>
                  </a:extLst>
                </a:gridCol>
                <a:gridCol w="1069762">
                  <a:extLst>
                    <a:ext uri="{9D8B030D-6E8A-4147-A177-3AD203B41FA5}">
                      <a16:colId xmlns:a16="http://schemas.microsoft.com/office/drawing/2014/main" val="2589394228"/>
                    </a:ext>
                  </a:extLst>
                </a:gridCol>
                <a:gridCol w="1179886">
                  <a:extLst>
                    <a:ext uri="{9D8B030D-6E8A-4147-A177-3AD203B41FA5}">
                      <a16:colId xmlns:a16="http://schemas.microsoft.com/office/drawing/2014/main" val="4171920566"/>
                    </a:ext>
                  </a:extLst>
                </a:gridCol>
                <a:gridCol w="1116959">
                  <a:extLst>
                    <a:ext uri="{9D8B030D-6E8A-4147-A177-3AD203B41FA5}">
                      <a16:colId xmlns:a16="http://schemas.microsoft.com/office/drawing/2014/main" val="2643964961"/>
                    </a:ext>
                  </a:extLst>
                </a:gridCol>
                <a:gridCol w="1227081">
                  <a:extLst>
                    <a:ext uri="{9D8B030D-6E8A-4147-A177-3AD203B41FA5}">
                      <a16:colId xmlns:a16="http://schemas.microsoft.com/office/drawing/2014/main" val="4006749217"/>
                    </a:ext>
                  </a:extLst>
                </a:gridCol>
                <a:gridCol w="2111996">
                  <a:extLst>
                    <a:ext uri="{9D8B030D-6E8A-4147-A177-3AD203B41FA5}">
                      <a16:colId xmlns:a16="http://schemas.microsoft.com/office/drawing/2014/main" val="1471513781"/>
                    </a:ext>
                  </a:extLst>
                </a:gridCol>
              </a:tblGrid>
              <a:tr h="5009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10027"/>
                  </a:ext>
                </a:extLst>
              </a:tr>
              <a:tr h="1939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"Культура"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181287"/>
                  </a:ext>
                </a:extLst>
              </a:tr>
              <a:tr h="276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Подпрограмма 5. Укрепление материально-технической базы государственных и муниципальных учреждений культуры, образовательных организаций в сфере культуры Московской области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567498"/>
                  </a:ext>
                </a:extLst>
              </a:tr>
              <a:tr h="335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Увеличение числа посещений платных культурно-массовых мероприятий клубов и домов культуры к уровню 2017 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extLst>
                  <a:ext uri="{0D108BD9-81ED-4DB2-BD59-A6C34878D82A}">
                    <a16:rowId xmlns:a16="http://schemas.microsoft.com/office/drawing/2014/main" val="428180166"/>
                  </a:ext>
                </a:extLst>
              </a:tr>
              <a:tr h="500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капитально отремонтированных объектов организации культуры (в том числе техническое переоснащение современным непроизводственным оборудованием и благоустройство территории)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extLst>
                  <a:ext uri="{0D108BD9-81ED-4DB2-BD59-A6C34878D82A}">
                    <a16:rowId xmlns:a16="http://schemas.microsoft.com/office/drawing/2014/main" val="2351526805"/>
                  </a:ext>
                </a:extLst>
              </a:tr>
              <a:tr h="500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муниципальных учреждений культуры Московской области, по которым осуществлено развитие материально-технической базы (в части увеличения стоимости основных средств)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extLst>
                  <a:ext uri="{0D108BD9-81ED-4DB2-BD59-A6C34878D82A}">
                    <a16:rowId xmlns:a16="http://schemas.microsoft.com/office/drawing/2014/main" val="4287840004"/>
                  </a:ext>
                </a:extLst>
              </a:tr>
              <a:tr h="4103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Капитальный ремонт, техническое переоснащение и благоустройство территории  Муниципальное  учреждение культуры «Дом культуры на площади Пушкина»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extLst>
                  <a:ext uri="{0D108BD9-81ED-4DB2-BD59-A6C34878D82A}">
                    <a16:rowId xmlns:a16="http://schemas.microsoft.com/office/drawing/2014/main" val="2647769517"/>
                  </a:ext>
                </a:extLst>
              </a:tr>
              <a:tr h="253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Увеличение на 15% числа посещений организаций культуры к уровню 2018 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extLst>
                  <a:ext uri="{0D108BD9-81ED-4DB2-BD59-A6C34878D82A}">
                    <a16:rowId xmlns:a16="http://schemas.microsoft.com/office/drawing/2014/main" val="3439706946"/>
                  </a:ext>
                </a:extLst>
              </a:tr>
              <a:tr h="1700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Увеличение числа участников клубных формирований к уровню 2017 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extLst>
                  <a:ext uri="{0D108BD9-81ED-4DB2-BD59-A6C34878D82A}">
                    <a16:rowId xmlns:a16="http://schemas.microsoft.com/office/drawing/2014/main" val="1370533821"/>
                  </a:ext>
                </a:extLst>
              </a:tr>
              <a:tr h="3879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организаций культуры, получивших современное оборудование (детские школы искусств по видам искусств)  (приобретение музыкальных инструментов)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extLst>
                  <a:ext uri="{0D108BD9-81ED-4DB2-BD59-A6C34878D82A}">
                    <a16:rowId xmlns:a16="http://schemas.microsoft.com/office/drawing/2014/main" val="1318236110"/>
                  </a:ext>
                </a:extLst>
              </a:tr>
              <a:tr h="500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созданных (реконструированных) и капитально отремонтированных объектов организаций культуры (модернизация муниципальных детских школ искусств по видам искусств)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extLst>
                  <a:ext uri="{0D108BD9-81ED-4DB2-BD59-A6C34878D82A}">
                    <a16:rowId xmlns:a16="http://schemas.microsoft.com/office/drawing/2014/main" val="1024505156"/>
                  </a:ext>
                </a:extLst>
              </a:tr>
              <a:tr h="380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Увеличение доли учреждений клубного типа, соответствующих Требованиям к условиям деятельности культурно-досуговых учреждений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extLst>
                  <a:ext uri="{0D108BD9-81ED-4DB2-BD59-A6C34878D82A}">
                    <a16:rowId xmlns:a16="http://schemas.microsoft.com/office/drawing/2014/main" val="851641266"/>
                  </a:ext>
                </a:extLst>
              </a:tr>
              <a:tr h="253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организаций культуры, получивших современное оборудование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extLst>
                  <a:ext uri="{0D108BD9-81ED-4DB2-BD59-A6C34878D82A}">
                    <a16:rowId xmlns:a16="http://schemas.microsoft.com/office/drawing/2014/main" val="2914039521"/>
                  </a:ext>
                </a:extLst>
              </a:tr>
              <a:tr h="529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отремонтированных объектов организаций культуры (по которым проведен капитальный ремонт, техническое переоснащение современным непроизводственным оборудованием и благоустройство территории)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extLst>
                  <a:ext uri="{0D108BD9-81ED-4DB2-BD59-A6C34878D82A}">
                    <a16:rowId xmlns:a16="http://schemas.microsoft.com/office/drawing/2014/main" val="2241538624"/>
                  </a:ext>
                </a:extLst>
              </a:tr>
              <a:tr h="261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муниципальных организаций культуры оснащенных кинооборудованием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extLst>
                  <a:ext uri="{0D108BD9-81ED-4DB2-BD59-A6C34878D82A}">
                    <a16:rowId xmlns:a16="http://schemas.microsoft.com/office/drawing/2014/main" val="329116292"/>
                  </a:ext>
                </a:extLst>
              </a:tr>
              <a:tr h="335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 организаций культуры, получивших современное оборудование, в т.ч. кинооборудование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extLst>
                  <a:ext uri="{0D108BD9-81ED-4DB2-BD59-A6C34878D82A}">
                    <a16:rowId xmlns:a16="http://schemas.microsoft.com/office/drawing/2014/main" val="3975934507"/>
                  </a:ext>
                </a:extLst>
              </a:tr>
              <a:tr h="3355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созданных (реконструированных) и капитально отремонтированных объектов организаций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b"/>
                </a:tc>
                <a:extLst>
                  <a:ext uri="{0D108BD9-81ED-4DB2-BD59-A6C34878D82A}">
                    <a16:rowId xmlns:a16="http://schemas.microsoft.com/office/drawing/2014/main" val="3519810868"/>
                  </a:ext>
                </a:extLst>
              </a:tr>
              <a:tr h="5009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организаций культуры, получивших современное оборудование (детские школы искусств по видам искусств)  (приобретение музыкальных инструментов, оборудования и учебных материалов 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b"/>
                </a:tc>
                <a:extLst>
                  <a:ext uri="{0D108BD9-81ED-4DB2-BD59-A6C34878D82A}">
                    <a16:rowId xmlns:a16="http://schemas.microsoft.com/office/drawing/2014/main" val="434975227"/>
                  </a:ext>
                </a:extLst>
              </a:tr>
              <a:tr h="2536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Увеличение на 15% числа посещений организаций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посещений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305" marR="4305" marT="4305" marB="0"/>
                </a:tc>
                <a:extLst>
                  <a:ext uri="{0D108BD9-81ED-4DB2-BD59-A6C34878D82A}">
                    <a16:rowId xmlns:a16="http://schemas.microsoft.com/office/drawing/2014/main" val="3571313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578635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ультура">
            <a:extLst>
              <a:ext uri="{FF2B5EF4-FFF2-40B4-BE49-F238E27FC236}">
                <a16:creationId xmlns:a16="http://schemas.microsoft.com/office/drawing/2014/main" id="{FF38D21D-3AC5-4FE7-A723-E1F9F3578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2" y="1570588"/>
            <a:ext cx="3198794" cy="231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ультура">
            <a:extLst>
              <a:ext uri="{FF2B5EF4-FFF2-40B4-BE49-F238E27FC236}">
                <a16:creationId xmlns:a16="http://schemas.microsoft.com/office/drawing/2014/main" id="{E5C18B3C-B0C3-43BF-8F50-7176936AC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697" y="4002103"/>
            <a:ext cx="3198794" cy="231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6089E1B-935E-4014-BBFC-F0F752038024}"/>
              </a:ext>
            </a:extLst>
          </p:cNvPr>
          <p:cNvGraphicFramePr>
            <a:graphicFrameLocks noGrp="1"/>
          </p:cNvGraphicFramePr>
          <p:nvPr/>
        </p:nvGraphicFramePr>
        <p:xfrm>
          <a:off x="0" y="1570588"/>
          <a:ext cx="8991602" cy="4749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7">
                  <a:extLst>
                    <a:ext uri="{9D8B030D-6E8A-4147-A177-3AD203B41FA5}">
                      <a16:colId xmlns:a16="http://schemas.microsoft.com/office/drawing/2014/main" val="3007454851"/>
                    </a:ext>
                  </a:extLst>
                </a:gridCol>
                <a:gridCol w="3782734">
                  <a:extLst>
                    <a:ext uri="{9D8B030D-6E8A-4147-A177-3AD203B41FA5}">
                      <a16:colId xmlns:a16="http://schemas.microsoft.com/office/drawing/2014/main" val="374543582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961127055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3350728921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2990978590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4036315378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4183194332"/>
                    </a:ext>
                  </a:extLst>
                </a:gridCol>
              </a:tblGrid>
              <a:tr h="4519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19772"/>
                  </a:ext>
                </a:extLst>
              </a:tr>
              <a:tr h="2304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"Культура"</a:t>
                      </a:r>
                    </a:p>
                  </a:txBody>
                  <a:tcPr marL="6759" marR="6759" marT="67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690210"/>
                  </a:ext>
                </a:extLst>
              </a:tr>
              <a:tr h="19497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Подпрограмма 6. Развитие образования в сфере культуры Московской области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077857"/>
                  </a:ext>
                </a:extLst>
              </a:tr>
              <a:tr h="301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детей в возрасте от 5 до 18 лет, охваченных дополнительным образованием сферы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extLst>
                  <a:ext uri="{0D108BD9-81ED-4DB2-BD59-A6C34878D82A}">
                    <a16:rowId xmlns:a16="http://schemas.microsoft.com/office/drawing/2014/main" val="3479621889"/>
                  </a:ext>
                </a:extLst>
              </a:tr>
              <a:tr h="3013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детей в возрасте от 7 до 15 лет, обучающихся по предпрофессиональным программам в области искусств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8,57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b"/>
                </a:tc>
                <a:extLst>
                  <a:ext uri="{0D108BD9-81ED-4DB2-BD59-A6C34878D82A}">
                    <a16:rowId xmlns:a16="http://schemas.microsoft.com/office/drawing/2014/main" val="213775313"/>
                  </a:ext>
                </a:extLst>
              </a:tr>
              <a:tr h="1861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Подпрограмма 7. Развитие архивного дела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654742"/>
                  </a:ext>
                </a:extLst>
              </a:tr>
              <a:tr h="6026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архивных документов, хранящихся в муниципальном архиве в нормативных условиях, обеспечивающих их постоянное (вечное) и долговременное хранение, в общем количестве документов в муниципальном архиве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77,02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77,21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b"/>
                </a:tc>
                <a:extLst>
                  <a:ext uri="{0D108BD9-81ED-4DB2-BD59-A6C34878D82A}">
                    <a16:rowId xmlns:a16="http://schemas.microsoft.com/office/drawing/2014/main" val="1703128873"/>
                  </a:ext>
                </a:extLst>
              </a:tr>
              <a:tr h="4519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архивных фондов муниципального архива, внесенных в общеотраслевую базу данных "Архивный фонд", от общего количества архивных фондов, хранящихся в муниципальном архиве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b"/>
                </a:tc>
                <a:extLst>
                  <a:ext uri="{0D108BD9-81ED-4DB2-BD59-A6C34878D82A}">
                    <a16:rowId xmlns:a16="http://schemas.microsoft.com/office/drawing/2014/main" val="185793920"/>
                  </a:ext>
                </a:extLst>
              </a:tr>
              <a:tr h="4519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архивных документов, переведенных в электронно-цифровую форму, от общего количества документов, находящихся на хранении в муниципальном архиве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b"/>
                </a:tc>
                <a:extLst>
                  <a:ext uri="{0D108BD9-81ED-4DB2-BD59-A6C34878D82A}">
                    <a16:rowId xmlns:a16="http://schemas.microsoft.com/office/drawing/2014/main" val="1077930015"/>
                  </a:ext>
                </a:extLst>
              </a:tr>
              <a:tr h="10811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субвенции бюджету муниципального образования Московской области на обеспечение переданных государственных полномочий по временному хранению, комплектованию, учету и использованию архивных документов, относящихся к собственности Московской области и временно хранящихся в муниципальном архиве, освоенная бюджетом муниципального образования Московской области, в общей сумме указанной субвенции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99,75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99,98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b"/>
                </a:tc>
                <a:extLst>
                  <a:ext uri="{0D108BD9-81ED-4DB2-BD59-A6C34878D82A}">
                    <a16:rowId xmlns:a16="http://schemas.microsoft.com/office/drawing/2014/main" val="1509838929"/>
                  </a:ext>
                </a:extLst>
              </a:tr>
              <a:tr h="2038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Подпрограмма 9. Развитие парков культуры и отдыха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435915"/>
                  </a:ext>
                </a:extLst>
              </a:tr>
              <a:tr h="2215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Увеличение числа посетителей парков культуры и отдыха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59" marR="6759" marT="6759" marB="0"/>
                </a:tc>
                <a:extLst>
                  <a:ext uri="{0D108BD9-81ED-4DB2-BD59-A6C34878D82A}">
                    <a16:rowId xmlns:a16="http://schemas.microsoft.com/office/drawing/2014/main" val="3207994001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2650E5-A756-4186-B5F0-F890472DD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4648" y="2560879"/>
            <a:ext cx="3246550" cy="2163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320027"/>
            <a:ext cx="12226491" cy="53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73997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Проблемы образования и науки | Facebook">
            <a:extLst>
              <a:ext uri="{FF2B5EF4-FFF2-40B4-BE49-F238E27FC236}">
                <a16:creationId xmlns:a16="http://schemas.microsoft.com/office/drawing/2014/main" id="{7D9AC336-E95E-4DE2-AFEF-DF894875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600200"/>
            <a:ext cx="3276600" cy="464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55B0F9C-40D3-4E7B-9A57-C08831D323C6}"/>
              </a:ext>
            </a:extLst>
          </p:cNvPr>
          <p:cNvGraphicFramePr>
            <a:graphicFrameLocks noGrp="1"/>
          </p:cNvGraphicFramePr>
          <p:nvPr/>
        </p:nvGraphicFramePr>
        <p:xfrm>
          <a:off x="0" y="1567920"/>
          <a:ext cx="8915400" cy="46612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416">
                  <a:extLst>
                    <a:ext uri="{9D8B030D-6E8A-4147-A177-3AD203B41FA5}">
                      <a16:colId xmlns:a16="http://schemas.microsoft.com/office/drawing/2014/main" val="1444263492"/>
                    </a:ext>
                  </a:extLst>
                </a:gridCol>
                <a:gridCol w="3750676">
                  <a:extLst>
                    <a:ext uri="{9D8B030D-6E8A-4147-A177-3AD203B41FA5}">
                      <a16:colId xmlns:a16="http://schemas.microsoft.com/office/drawing/2014/main" val="2250961523"/>
                    </a:ext>
                  </a:extLst>
                </a:gridCol>
                <a:gridCol w="781750">
                  <a:extLst>
                    <a:ext uri="{9D8B030D-6E8A-4147-A177-3AD203B41FA5}">
                      <a16:colId xmlns:a16="http://schemas.microsoft.com/office/drawing/2014/main" val="2758104260"/>
                    </a:ext>
                  </a:extLst>
                </a:gridCol>
                <a:gridCol w="862225">
                  <a:extLst>
                    <a:ext uri="{9D8B030D-6E8A-4147-A177-3AD203B41FA5}">
                      <a16:colId xmlns:a16="http://schemas.microsoft.com/office/drawing/2014/main" val="856193060"/>
                    </a:ext>
                  </a:extLst>
                </a:gridCol>
                <a:gridCol w="816239">
                  <a:extLst>
                    <a:ext uri="{9D8B030D-6E8A-4147-A177-3AD203B41FA5}">
                      <a16:colId xmlns:a16="http://schemas.microsoft.com/office/drawing/2014/main" val="129574242"/>
                    </a:ext>
                  </a:extLst>
                </a:gridCol>
                <a:gridCol w="896713">
                  <a:extLst>
                    <a:ext uri="{9D8B030D-6E8A-4147-A177-3AD203B41FA5}">
                      <a16:colId xmlns:a16="http://schemas.microsoft.com/office/drawing/2014/main" val="3740610731"/>
                    </a:ext>
                  </a:extLst>
                </a:gridCol>
                <a:gridCol w="1543381">
                  <a:extLst>
                    <a:ext uri="{9D8B030D-6E8A-4147-A177-3AD203B41FA5}">
                      <a16:colId xmlns:a16="http://schemas.microsoft.com/office/drawing/2014/main" val="4089935972"/>
                    </a:ext>
                  </a:extLst>
                </a:gridCol>
              </a:tblGrid>
              <a:tr h="6067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746967"/>
                  </a:ext>
                </a:extLst>
              </a:tr>
              <a:tr h="320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"Образование"</a:t>
                      </a:r>
                    </a:p>
                  </a:txBody>
                  <a:tcPr marL="9127" marR="9127" marT="912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724318"/>
                  </a:ext>
                </a:extLst>
              </a:tr>
              <a:tr h="2494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Подпрограмма 1. Дошкольное образование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673050"/>
                  </a:ext>
                </a:extLst>
              </a:tr>
              <a:tr h="4869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отремонтированных дошкольных образовательных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extLst>
                  <a:ext uri="{0D108BD9-81ED-4DB2-BD59-A6C34878D82A}">
                    <a16:rowId xmlns:a16="http://schemas.microsoft.com/office/drawing/2014/main" val="1061838307"/>
                  </a:ext>
                </a:extLst>
              </a:tr>
              <a:tr h="4750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Доступность дошкольного образования для детей в возрасте от трех до семи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extLst>
                  <a:ext uri="{0D108BD9-81ED-4DB2-BD59-A6C34878D82A}">
                    <a16:rowId xmlns:a16="http://schemas.microsoft.com/office/drawing/2014/main" val="3458109003"/>
                  </a:ext>
                </a:extLst>
              </a:tr>
              <a:tr h="6650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Отношение средней заработной платы педагогических работников дошкольных образовательных организаций к средней заработной плате в общеобразовательных организациях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extLst>
                  <a:ext uri="{0D108BD9-81ED-4DB2-BD59-A6C34878D82A}">
                    <a16:rowId xmlns:a16="http://schemas.microsoft.com/office/drawing/2014/main" val="1087466617"/>
                  </a:ext>
                </a:extLst>
              </a:tr>
              <a:tr h="4084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Доступность дошкольного образования для детей в возрасте до 3-х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extLst>
                  <a:ext uri="{0D108BD9-81ED-4DB2-BD59-A6C34878D82A}">
                    <a16:rowId xmlns:a16="http://schemas.microsoft.com/office/drawing/2014/main" val="3417048352"/>
                  </a:ext>
                </a:extLst>
              </a:tr>
              <a:tr h="144890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Созданы дополнительные места в субъектах Российской Федерации для детей в возрасте от 1,5 до 3 лет любой направленности в организациях, осуществляющих образовательную деятельность (за исключением государственных и муниципальных), и у индивидуальных предпринимателей, осуществляющих образовательную деятельность по образовательным программам дошкольного образования, в том числе адаптированным, и присмотр и уход за детьми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Место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27" marR="9127" marT="9127" marB="0"/>
                </a:tc>
                <a:extLst>
                  <a:ext uri="{0D108BD9-81ED-4DB2-BD59-A6C34878D82A}">
                    <a16:rowId xmlns:a16="http://schemas.microsoft.com/office/drawing/2014/main" val="201910659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EA8FF0A-DFDD-4EFB-9FDD-185B2251908C}"/>
              </a:ext>
            </a:extLst>
          </p:cNvPr>
          <p:cNvGrpSpPr/>
          <p:nvPr/>
        </p:nvGrpSpPr>
        <p:grpSpPr>
          <a:xfrm>
            <a:off x="1604" y="440934"/>
            <a:ext cx="12226491" cy="1159266"/>
            <a:chOff x="1604" y="440934"/>
            <a:chExt cx="12226491" cy="1159266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5ACBDFE-D42D-4284-865A-9D18F09429A0}"/>
                </a:ext>
              </a:extLst>
            </p:cNvPr>
            <p:cNvSpPr/>
            <p:nvPr/>
          </p:nvSpPr>
          <p:spPr>
            <a:xfrm>
              <a:off x="1604" y="440934"/>
              <a:ext cx="12226491" cy="1159266"/>
            </a:xfrm>
            <a:prstGeom prst="rect">
              <a:avLst/>
            </a:prstGeom>
            <a:gradFill flip="none" rotWithShape="1">
              <a:gsLst>
                <a:gs pos="8000">
                  <a:srgbClr val="FDFA8D"/>
                </a:gs>
                <a:gs pos="45000">
                  <a:srgbClr val="E4CD9A"/>
                </a:gs>
                <a:gs pos="100000">
                  <a:srgbClr val="000456"/>
                </a:gs>
                <a:gs pos="77000">
                  <a:srgbClr val="002D85">
                    <a:alpha val="9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3E0A8B4-3BD3-402C-A561-13F41024E542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02788"/>
              <a:ext cx="9776557" cy="93615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400" b="1" i="0">
                  <a:solidFill>
                    <a:schemeClr val="bg1"/>
                  </a:solidFill>
                  <a:latin typeface="Trebuchet MS"/>
                  <a:ea typeface="+mj-ea"/>
                  <a:cs typeface="Trebuchet MS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000" kern="0" spc="105" dirty="0"/>
                <a:t>БЮДЖЕТ В РАЗРЕЗЕ МУНИЦИПАЛЬНЫХ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ПРОГРАММ С УКАЗАНИЕМ </a:t>
              </a:r>
              <a:r>
                <a:rPr lang="ru-RU" sz="2000" kern="0" spc="105" dirty="0"/>
                <a:t>ДОСТИГНУТЫХ И ПЛАНОВЫХ ЦЕЛЕВЫХ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ПОКАЗАТЕЛЕЙ ПРОГРАММ С </a:t>
              </a:r>
              <a:r>
                <a:rPr lang="ru-RU" sz="2000" kern="0" spc="105" dirty="0"/>
                <a:t>ОБЪЯСНЕНИЕМ ПРИЧИН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ИХ НЕВЫПОЛНЕНИЯ</a:t>
              </a:r>
              <a:endParaRPr lang="ru-RU" sz="2000" kern="0" dirty="0">
                <a:solidFill>
                  <a:srgbClr val="46280C"/>
                </a:solidFill>
                <a:latin typeface="Tahoma"/>
                <a:cs typeface="Tahoma"/>
              </a:endParaRPr>
            </a:p>
          </p:txBody>
        </p:sp>
        <p:grpSp>
          <p:nvGrpSpPr>
            <p:cNvPr id="7" name="object 9">
              <a:extLst>
                <a:ext uri="{FF2B5EF4-FFF2-40B4-BE49-F238E27FC236}">
                  <a16:creationId xmlns:a16="http://schemas.microsoft.com/office/drawing/2014/main" id="{EA578664-C618-4573-BE61-BB13E9EB4250}"/>
                </a:ext>
              </a:extLst>
            </p:cNvPr>
            <p:cNvGrpSpPr/>
            <p:nvPr/>
          </p:nvGrpSpPr>
          <p:grpSpPr>
            <a:xfrm>
              <a:off x="914400" y="645427"/>
              <a:ext cx="645160" cy="650875"/>
              <a:chOff x="6448044" y="1354836"/>
              <a:chExt cx="645160" cy="650875"/>
            </a:xfrm>
          </p:grpSpPr>
          <p:sp>
            <p:nvSpPr>
              <p:cNvPr id="8" name="object 10">
                <a:extLst>
                  <a:ext uri="{FF2B5EF4-FFF2-40B4-BE49-F238E27FC236}">
                    <a16:creationId xmlns:a16="http://schemas.microsoft.com/office/drawing/2014/main" id="{D32B8C50-C78E-4262-AD7C-125EC33D60D2}"/>
                  </a:ext>
                </a:extLst>
              </p:cNvPr>
              <p:cNvSpPr/>
              <p:nvPr/>
            </p:nvSpPr>
            <p:spPr>
              <a:xfrm>
                <a:off x="6638544" y="1548384"/>
                <a:ext cx="264160" cy="265430"/>
              </a:xfrm>
              <a:custGeom>
                <a:avLst/>
                <a:gdLst/>
                <a:ahLst/>
                <a:cxnLst/>
                <a:rect l="l" t="t" r="r" b="b"/>
                <a:pathLst>
                  <a:path w="264159" h="265430">
                    <a:moveTo>
                      <a:pt x="131445" y="0"/>
                    </a:moveTo>
                    <a:lnTo>
                      <a:pt x="80772" y="10287"/>
                    </a:lnTo>
                    <a:lnTo>
                      <a:pt x="38226" y="38353"/>
                    </a:lnTo>
                    <a:lnTo>
                      <a:pt x="10286" y="81025"/>
                    </a:lnTo>
                    <a:lnTo>
                      <a:pt x="0" y="132587"/>
                    </a:lnTo>
                    <a:lnTo>
                      <a:pt x="2158" y="159892"/>
                    </a:lnTo>
                    <a:lnTo>
                      <a:pt x="22732" y="206248"/>
                    </a:lnTo>
                    <a:lnTo>
                      <a:pt x="58038" y="242315"/>
                    </a:lnTo>
                    <a:lnTo>
                      <a:pt x="105028" y="262254"/>
                    </a:lnTo>
                    <a:lnTo>
                      <a:pt x="131445" y="265175"/>
                    </a:lnTo>
                    <a:lnTo>
                      <a:pt x="157860" y="262254"/>
                    </a:lnTo>
                    <a:lnTo>
                      <a:pt x="182879" y="254888"/>
                    </a:lnTo>
                    <a:lnTo>
                      <a:pt x="131445" y="254888"/>
                    </a:lnTo>
                    <a:lnTo>
                      <a:pt x="104266" y="251967"/>
                    </a:lnTo>
                    <a:lnTo>
                      <a:pt x="55752" y="228345"/>
                    </a:lnTo>
                    <a:lnTo>
                      <a:pt x="22732" y="186308"/>
                    </a:lnTo>
                    <a:lnTo>
                      <a:pt x="10286" y="132587"/>
                    </a:lnTo>
                    <a:lnTo>
                      <a:pt x="13207" y="104648"/>
                    </a:lnTo>
                    <a:lnTo>
                      <a:pt x="37464" y="56006"/>
                    </a:lnTo>
                    <a:lnTo>
                      <a:pt x="78612" y="22860"/>
                    </a:lnTo>
                    <a:lnTo>
                      <a:pt x="131445" y="10287"/>
                    </a:lnTo>
                    <a:lnTo>
                      <a:pt x="182879" y="10287"/>
                    </a:lnTo>
                    <a:lnTo>
                      <a:pt x="157860" y="2158"/>
                    </a:lnTo>
                    <a:lnTo>
                      <a:pt x="131445" y="0"/>
                    </a:lnTo>
                    <a:close/>
                  </a:path>
                  <a:path w="264159" h="265430">
                    <a:moveTo>
                      <a:pt x="182879" y="10287"/>
                    </a:moveTo>
                    <a:lnTo>
                      <a:pt x="131445" y="10287"/>
                    </a:lnTo>
                    <a:lnTo>
                      <a:pt x="159384" y="13207"/>
                    </a:lnTo>
                    <a:lnTo>
                      <a:pt x="185038" y="22860"/>
                    </a:lnTo>
                    <a:lnTo>
                      <a:pt x="226186" y="56006"/>
                    </a:lnTo>
                    <a:lnTo>
                      <a:pt x="249681" y="104648"/>
                    </a:lnTo>
                    <a:lnTo>
                      <a:pt x="253364" y="132587"/>
                    </a:lnTo>
                    <a:lnTo>
                      <a:pt x="249681" y="160527"/>
                    </a:lnTo>
                    <a:lnTo>
                      <a:pt x="226186" y="208406"/>
                    </a:lnTo>
                    <a:lnTo>
                      <a:pt x="185038" y="242315"/>
                    </a:lnTo>
                    <a:lnTo>
                      <a:pt x="131445" y="254888"/>
                    </a:lnTo>
                    <a:lnTo>
                      <a:pt x="182879" y="254888"/>
                    </a:lnTo>
                    <a:lnTo>
                      <a:pt x="225425" y="226187"/>
                    </a:lnTo>
                    <a:lnTo>
                      <a:pt x="253364" y="184912"/>
                    </a:lnTo>
                    <a:lnTo>
                      <a:pt x="263651" y="132587"/>
                    </a:lnTo>
                    <a:lnTo>
                      <a:pt x="261492" y="106044"/>
                    </a:lnTo>
                    <a:lnTo>
                      <a:pt x="253364" y="81025"/>
                    </a:lnTo>
                    <a:lnTo>
                      <a:pt x="240919" y="58165"/>
                    </a:lnTo>
                    <a:lnTo>
                      <a:pt x="225425" y="38353"/>
                    </a:lnTo>
                    <a:lnTo>
                      <a:pt x="205612" y="22860"/>
                    </a:lnTo>
                    <a:lnTo>
                      <a:pt x="182879" y="10287"/>
                    </a:lnTo>
                    <a:close/>
                  </a:path>
                  <a:path w="264159" h="265430">
                    <a:moveTo>
                      <a:pt x="111632" y="179704"/>
                    </a:moveTo>
                    <a:lnTo>
                      <a:pt x="101346" y="179704"/>
                    </a:lnTo>
                    <a:lnTo>
                      <a:pt x="101346" y="201040"/>
                    </a:lnTo>
                    <a:lnTo>
                      <a:pt x="111632" y="201040"/>
                    </a:lnTo>
                    <a:lnTo>
                      <a:pt x="111632" y="179704"/>
                    </a:lnTo>
                    <a:close/>
                  </a:path>
                  <a:path w="264159" h="265430">
                    <a:moveTo>
                      <a:pt x="137286" y="168655"/>
                    </a:moveTo>
                    <a:lnTo>
                      <a:pt x="88137" y="168655"/>
                    </a:lnTo>
                    <a:lnTo>
                      <a:pt x="88137" y="179704"/>
                    </a:lnTo>
                    <a:lnTo>
                      <a:pt x="137286" y="179704"/>
                    </a:lnTo>
                    <a:lnTo>
                      <a:pt x="137286" y="168655"/>
                    </a:lnTo>
                    <a:close/>
                  </a:path>
                  <a:path w="264159" h="265430">
                    <a:moveTo>
                      <a:pt x="111632" y="156844"/>
                    </a:moveTo>
                    <a:lnTo>
                      <a:pt x="101346" y="156844"/>
                    </a:lnTo>
                    <a:lnTo>
                      <a:pt x="101346" y="168655"/>
                    </a:lnTo>
                    <a:lnTo>
                      <a:pt x="111632" y="168655"/>
                    </a:lnTo>
                    <a:lnTo>
                      <a:pt x="111632" y="156844"/>
                    </a:lnTo>
                    <a:close/>
                  </a:path>
                  <a:path w="264159" h="265430">
                    <a:moveTo>
                      <a:pt x="169672" y="86867"/>
                    </a:moveTo>
                    <a:lnTo>
                      <a:pt x="144652" y="86867"/>
                    </a:lnTo>
                    <a:lnTo>
                      <a:pt x="154177" y="89915"/>
                    </a:lnTo>
                    <a:lnTo>
                      <a:pt x="162305" y="94995"/>
                    </a:lnTo>
                    <a:lnTo>
                      <a:pt x="168148" y="104648"/>
                    </a:lnTo>
                    <a:lnTo>
                      <a:pt x="170433" y="116331"/>
                    </a:lnTo>
                    <a:lnTo>
                      <a:pt x="168148" y="128904"/>
                    </a:lnTo>
                    <a:lnTo>
                      <a:pt x="162305" y="137794"/>
                    </a:lnTo>
                    <a:lnTo>
                      <a:pt x="154177" y="142875"/>
                    </a:lnTo>
                    <a:lnTo>
                      <a:pt x="144652" y="145161"/>
                    </a:lnTo>
                    <a:lnTo>
                      <a:pt x="137286" y="145795"/>
                    </a:lnTo>
                    <a:lnTo>
                      <a:pt x="88137" y="145795"/>
                    </a:lnTo>
                    <a:lnTo>
                      <a:pt x="88137" y="156844"/>
                    </a:lnTo>
                    <a:lnTo>
                      <a:pt x="138810" y="156844"/>
                    </a:lnTo>
                    <a:lnTo>
                      <a:pt x="147574" y="155448"/>
                    </a:lnTo>
                    <a:lnTo>
                      <a:pt x="179958" y="127380"/>
                    </a:lnTo>
                    <a:lnTo>
                      <a:pt x="180721" y="116331"/>
                    </a:lnTo>
                    <a:lnTo>
                      <a:pt x="179958" y="104648"/>
                    </a:lnTo>
                    <a:lnTo>
                      <a:pt x="175513" y="94995"/>
                    </a:lnTo>
                    <a:lnTo>
                      <a:pt x="169672" y="86867"/>
                    </a:lnTo>
                    <a:close/>
                  </a:path>
                  <a:path w="264159" h="265430">
                    <a:moveTo>
                      <a:pt x="147574" y="76580"/>
                    </a:moveTo>
                    <a:lnTo>
                      <a:pt x="106425" y="76580"/>
                    </a:lnTo>
                    <a:lnTo>
                      <a:pt x="106425" y="81787"/>
                    </a:lnTo>
                    <a:lnTo>
                      <a:pt x="101346" y="81787"/>
                    </a:lnTo>
                    <a:lnTo>
                      <a:pt x="101346" y="145795"/>
                    </a:lnTo>
                    <a:lnTo>
                      <a:pt x="111632" y="145795"/>
                    </a:lnTo>
                    <a:lnTo>
                      <a:pt x="111632" y="86867"/>
                    </a:lnTo>
                    <a:lnTo>
                      <a:pt x="169672" y="86867"/>
                    </a:lnTo>
                    <a:lnTo>
                      <a:pt x="159384" y="81025"/>
                    </a:lnTo>
                    <a:lnTo>
                      <a:pt x="147574" y="76580"/>
                    </a:lnTo>
                    <a:close/>
                  </a:path>
                </a:pathLst>
              </a:custGeom>
              <a:solidFill>
                <a:srgbClr val="D6134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9" name="object 11">
                <a:extLst>
                  <a:ext uri="{FF2B5EF4-FFF2-40B4-BE49-F238E27FC236}">
                    <a16:creationId xmlns:a16="http://schemas.microsoft.com/office/drawing/2014/main" id="{0CF8AF5D-8628-407E-9BA5-95713D53B305}"/>
                  </a:ext>
                </a:extLst>
              </p:cNvPr>
              <p:cNvSpPr/>
              <p:nvPr/>
            </p:nvSpPr>
            <p:spPr>
              <a:xfrm>
                <a:off x="6448044" y="1354835"/>
                <a:ext cx="645160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645159" h="650875">
                    <a:moveTo>
                      <a:pt x="164579" y="486664"/>
                    </a:moveTo>
                    <a:lnTo>
                      <a:pt x="70104" y="486664"/>
                    </a:lnTo>
                    <a:lnTo>
                      <a:pt x="70104" y="496824"/>
                    </a:lnTo>
                    <a:lnTo>
                      <a:pt x="70104" y="569214"/>
                    </a:lnTo>
                    <a:lnTo>
                      <a:pt x="70104" y="579374"/>
                    </a:lnTo>
                    <a:lnTo>
                      <a:pt x="164579" y="579374"/>
                    </a:lnTo>
                    <a:lnTo>
                      <a:pt x="164579" y="569214"/>
                    </a:lnTo>
                    <a:lnTo>
                      <a:pt x="80378" y="569214"/>
                    </a:lnTo>
                    <a:lnTo>
                      <a:pt x="80378" y="496824"/>
                    </a:lnTo>
                    <a:lnTo>
                      <a:pt x="154305" y="496824"/>
                    </a:lnTo>
                    <a:lnTo>
                      <a:pt x="154305" y="568960"/>
                    </a:lnTo>
                    <a:lnTo>
                      <a:pt x="164579" y="568960"/>
                    </a:lnTo>
                    <a:lnTo>
                      <a:pt x="164579" y="496824"/>
                    </a:lnTo>
                    <a:lnTo>
                      <a:pt x="164579" y="496316"/>
                    </a:lnTo>
                    <a:lnTo>
                      <a:pt x="164579" y="486664"/>
                    </a:lnTo>
                    <a:close/>
                  </a:path>
                  <a:path w="645159" h="650875">
                    <a:moveTo>
                      <a:pt x="164579" y="71374"/>
                    </a:moveTo>
                    <a:lnTo>
                      <a:pt x="70104" y="71374"/>
                    </a:lnTo>
                    <a:lnTo>
                      <a:pt x="70104" y="82804"/>
                    </a:lnTo>
                    <a:lnTo>
                      <a:pt x="70104" y="156464"/>
                    </a:lnTo>
                    <a:lnTo>
                      <a:pt x="70104" y="166624"/>
                    </a:lnTo>
                    <a:lnTo>
                      <a:pt x="164579" y="166624"/>
                    </a:lnTo>
                    <a:lnTo>
                      <a:pt x="164579" y="156464"/>
                    </a:lnTo>
                    <a:lnTo>
                      <a:pt x="80378" y="156464"/>
                    </a:lnTo>
                    <a:lnTo>
                      <a:pt x="80378" y="82804"/>
                    </a:lnTo>
                    <a:lnTo>
                      <a:pt x="154305" y="82804"/>
                    </a:lnTo>
                    <a:lnTo>
                      <a:pt x="154305" y="155829"/>
                    </a:lnTo>
                    <a:lnTo>
                      <a:pt x="164579" y="155829"/>
                    </a:lnTo>
                    <a:lnTo>
                      <a:pt x="164579" y="82804"/>
                    </a:lnTo>
                    <a:lnTo>
                      <a:pt x="164579" y="82677"/>
                    </a:lnTo>
                    <a:lnTo>
                      <a:pt x="164579" y="71374"/>
                    </a:lnTo>
                    <a:close/>
                  </a:path>
                  <a:path w="645159" h="650875">
                    <a:moveTo>
                      <a:pt x="186182" y="463804"/>
                    </a:moveTo>
                    <a:lnTo>
                      <a:pt x="175133" y="463804"/>
                    </a:lnTo>
                    <a:lnTo>
                      <a:pt x="175133" y="474091"/>
                    </a:lnTo>
                    <a:lnTo>
                      <a:pt x="175133" y="590423"/>
                    </a:lnTo>
                    <a:lnTo>
                      <a:pt x="61087" y="590423"/>
                    </a:lnTo>
                    <a:lnTo>
                      <a:pt x="61087" y="474091"/>
                    </a:lnTo>
                    <a:lnTo>
                      <a:pt x="175133" y="474091"/>
                    </a:lnTo>
                    <a:lnTo>
                      <a:pt x="175133" y="463804"/>
                    </a:lnTo>
                    <a:lnTo>
                      <a:pt x="50038" y="463804"/>
                    </a:lnTo>
                    <a:lnTo>
                      <a:pt x="50038" y="600710"/>
                    </a:lnTo>
                    <a:lnTo>
                      <a:pt x="186182" y="600710"/>
                    </a:lnTo>
                    <a:lnTo>
                      <a:pt x="186182" y="590423"/>
                    </a:lnTo>
                    <a:lnTo>
                      <a:pt x="186182" y="474091"/>
                    </a:lnTo>
                    <a:lnTo>
                      <a:pt x="186182" y="463804"/>
                    </a:lnTo>
                    <a:close/>
                  </a:path>
                  <a:path w="645159" h="650875">
                    <a:moveTo>
                      <a:pt x="186182" y="50038"/>
                    </a:moveTo>
                    <a:lnTo>
                      <a:pt x="175133" y="50038"/>
                    </a:lnTo>
                    <a:lnTo>
                      <a:pt x="175133" y="61087"/>
                    </a:lnTo>
                    <a:lnTo>
                      <a:pt x="175133" y="176022"/>
                    </a:lnTo>
                    <a:lnTo>
                      <a:pt x="61087" y="176022"/>
                    </a:lnTo>
                    <a:lnTo>
                      <a:pt x="61087" y="61087"/>
                    </a:lnTo>
                    <a:lnTo>
                      <a:pt x="175133" y="61087"/>
                    </a:lnTo>
                    <a:lnTo>
                      <a:pt x="175133" y="50038"/>
                    </a:lnTo>
                    <a:lnTo>
                      <a:pt x="50038" y="50038"/>
                    </a:lnTo>
                    <a:lnTo>
                      <a:pt x="50038" y="186309"/>
                    </a:lnTo>
                    <a:lnTo>
                      <a:pt x="186182" y="186309"/>
                    </a:lnTo>
                    <a:lnTo>
                      <a:pt x="186182" y="176022"/>
                    </a:lnTo>
                    <a:lnTo>
                      <a:pt x="186182" y="61087"/>
                    </a:lnTo>
                    <a:lnTo>
                      <a:pt x="186182" y="50038"/>
                    </a:lnTo>
                    <a:close/>
                  </a:path>
                  <a:path w="645159" h="650875">
                    <a:moveTo>
                      <a:pt x="303276" y="486537"/>
                    </a:moveTo>
                    <a:lnTo>
                      <a:pt x="292989" y="485394"/>
                    </a:lnTo>
                    <a:lnTo>
                      <a:pt x="292989" y="496189"/>
                    </a:lnTo>
                    <a:lnTo>
                      <a:pt x="292989" y="572008"/>
                    </a:lnTo>
                    <a:lnTo>
                      <a:pt x="224536" y="572008"/>
                    </a:lnTo>
                    <a:lnTo>
                      <a:pt x="224536" y="640461"/>
                    </a:lnTo>
                    <a:lnTo>
                      <a:pt x="10287" y="640461"/>
                    </a:lnTo>
                    <a:lnTo>
                      <a:pt x="10287" y="424688"/>
                    </a:lnTo>
                    <a:lnTo>
                      <a:pt x="78727" y="424688"/>
                    </a:lnTo>
                    <a:lnTo>
                      <a:pt x="78727" y="356235"/>
                    </a:lnTo>
                    <a:lnTo>
                      <a:pt x="154559" y="356235"/>
                    </a:lnTo>
                    <a:lnTo>
                      <a:pt x="155321" y="360680"/>
                    </a:lnTo>
                    <a:lnTo>
                      <a:pt x="156083" y="365887"/>
                    </a:lnTo>
                    <a:lnTo>
                      <a:pt x="156083" y="424688"/>
                    </a:lnTo>
                    <a:lnTo>
                      <a:pt x="183261" y="424688"/>
                    </a:lnTo>
                    <a:lnTo>
                      <a:pt x="184023" y="426974"/>
                    </a:lnTo>
                    <a:lnTo>
                      <a:pt x="201676" y="448310"/>
                    </a:lnTo>
                    <a:lnTo>
                      <a:pt x="223012" y="465963"/>
                    </a:lnTo>
                    <a:lnTo>
                      <a:pt x="224536" y="467487"/>
                    </a:lnTo>
                    <a:lnTo>
                      <a:pt x="224536" y="493141"/>
                    </a:lnTo>
                    <a:lnTo>
                      <a:pt x="287020" y="493903"/>
                    </a:lnTo>
                    <a:lnTo>
                      <a:pt x="290068" y="495427"/>
                    </a:lnTo>
                    <a:lnTo>
                      <a:pt x="292989" y="496189"/>
                    </a:lnTo>
                    <a:lnTo>
                      <a:pt x="292989" y="485394"/>
                    </a:lnTo>
                    <a:lnTo>
                      <a:pt x="290703" y="485140"/>
                    </a:lnTo>
                    <a:lnTo>
                      <a:pt x="290068" y="485140"/>
                    </a:lnTo>
                    <a:lnTo>
                      <a:pt x="287782" y="483616"/>
                    </a:lnTo>
                    <a:lnTo>
                      <a:pt x="236347" y="482854"/>
                    </a:lnTo>
                    <a:lnTo>
                      <a:pt x="236347" y="462280"/>
                    </a:lnTo>
                    <a:lnTo>
                      <a:pt x="228981" y="457835"/>
                    </a:lnTo>
                    <a:lnTo>
                      <a:pt x="209029" y="440182"/>
                    </a:lnTo>
                    <a:lnTo>
                      <a:pt x="192900" y="420370"/>
                    </a:lnTo>
                    <a:lnTo>
                      <a:pt x="188455" y="414401"/>
                    </a:lnTo>
                    <a:lnTo>
                      <a:pt x="167894" y="414401"/>
                    </a:lnTo>
                    <a:lnTo>
                      <a:pt x="167894" y="367284"/>
                    </a:lnTo>
                    <a:lnTo>
                      <a:pt x="167132" y="363601"/>
                    </a:lnTo>
                    <a:lnTo>
                      <a:pt x="167132" y="362204"/>
                    </a:lnTo>
                    <a:lnTo>
                      <a:pt x="165608" y="358521"/>
                    </a:lnTo>
                    <a:lnTo>
                      <a:pt x="165214" y="356235"/>
                    </a:lnTo>
                    <a:lnTo>
                      <a:pt x="163449" y="345948"/>
                    </a:lnTo>
                    <a:lnTo>
                      <a:pt x="68453" y="345948"/>
                    </a:lnTo>
                    <a:lnTo>
                      <a:pt x="68453" y="414401"/>
                    </a:lnTo>
                    <a:lnTo>
                      <a:pt x="0" y="414401"/>
                    </a:lnTo>
                    <a:lnTo>
                      <a:pt x="0" y="650748"/>
                    </a:lnTo>
                    <a:lnTo>
                      <a:pt x="236347" y="650748"/>
                    </a:lnTo>
                    <a:lnTo>
                      <a:pt x="236347" y="640461"/>
                    </a:lnTo>
                    <a:lnTo>
                      <a:pt x="236347" y="582295"/>
                    </a:lnTo>
                    <a:lnTo>
                      <a:pt x="303276" y="582295"/>
                    </a:lnTo>
                    <a:lnTo>
                      <a:pt x="303276" y="486537"/>
                    </a:lnTo>
                    <a:close/>
                  </a:path>
                  <a:path w="645159" h="650875">
                    <a:moveTo>
                      <a:pt x="303276" y="68453"/>
                    </a:moveTo>
                    <a:lnTo>
                      <a:pt x="292989" y="68453"/>
                    </a:lnTo>
                    <a:lnTo>
                      <a:pt x="292989" y="79502"/>
                    </a:lnTo>
                    <a:lnTo>
                      <a:pt x="292989" y="155321"/>
                    </a:lnTo>
                    <a:lnTo>
                      <a:pt x="290068" y="156845"/>
                    </a:lnTo>
                    <a:lnTo>
                      <a:pt x="287020" y="156845"/>
                    </a:lnTo>
                    <a:lnTo>
                      <a:pt x="224536" y="157607"/>
                    </a:lnTo>
                    <a:lnTo>
                      <a:pt x="224536" y="183261"/>
                    </a:lnTo>
                    <a:lnTo>
                      <a:pt x="223012" y="185547"/>
                    </a:lnTo>
                    <a:lnTo>
                      <a:pt x="201676" y="203200"/>
                    </a:lnTo>
                    <a:lnTo>
                      <a:pt x="184023" y="223774"/>
                    </a:lnTo>
                    <a:lnTo>
                      <a:pt x="183261" y="226060"/>
                    </a:lnTo>
                    <a:lnTo>
                      <a:pt x="156083" y="226060"/>
                    </a:lnTo>
                    <a:lnTo>
                      <a:pt x="156083" y="286385"/>
                    </a:lnTo>
                    <a:lnTo>
                      <a:pt x="155321" y="290068"/>
                    </a:lnTo>
                    <a:lnTo>
                      <a:pt x="154559" y="294513"/>
                    </a:lnTo>
                    <a:lnTo>
                      <a:pt x="78727" y="294513"/>
                    </a:lnTo>
                    <a:lnTo>
                      <a:pt x="78727" y="226060"/>
                    </a:lnTo>
                    <a:lnTo>
                      <a:pt x="10287" y="226060"/>
                    </a:lnTo>
                    <a:lnTo>
                      <a:pt x="10287" y="11049"/>
                    </a:lnTo>
                    <a:lnTo>
                      <a:pt x="224536" y="11049"/>
                    </a:lnTo>
                    <a:lnTo>
                      <a:pt x="224536" y="79502"/>
                    </a:lnTo>
                    <a:lnTo>
                      <a:pt x="292989" y="79502"/>
                    </a:lnTo>
                    <a:lnTo>
                      <a:pt x="292989" y="68453"/>
                    </a:lnTo>
                    <a:lnTo>
                      <a:pt x="236347" y="68453"/>
                    </a:lnTo>
                    <a:lnTo>
                      <a:pt x="236347" y="11049"/>
                    </a:lnTo>
                    <a:lnTo>
                      <a:pt x="236347" y="0"/>
                    </a:lnTo>
                    <a:lnTo>
                      <a:pt x="0" y="0"/>
                    </a:lnTo>
                    <a:lnTo>
                      <a:pt x="0" y="236347"/>
                    </a:lnTo>
                    <a:lnTo>
                      <a:pt x="68453" y="236347"/>
                    </a:lnTo>
                    <a:lnTo>
                      <a:pt x="68453" y="304800"/>
                    </a:lnTo>
                    <a:lnTo>
                      <a:pt x="163449" y="304800"/>
                    </a:lnTo>
                    <a:lnTo>
                      <a:pt x="165214" y="294513"/>
                    </a:lnTo>
                    <a:lnTo>
                      <a:pt x="165608" y="292227"/>
                    </a:lnTo>
                    <a:lnTo>
                      <a:pt x="167132" y="287909"/>
                    </a:lnTo>
                    <a:lnTo>
                      <a:pt x="167894" y="284226"/>
                    </a:lnTo>
                    <a:lnTo>
                      <a:pt x="167894" y="236347"/>
                    </a:lnTo>
                    <a:lnTo>
                      <a:pt x="188455" y="236347"/>
                    </a:lnTo>
                    <a:lnTo>
                      <a:pt x="192900" y="230378"/>
                    </a:lnTo>
                    <a:lnTo>
                      <a:pt x="209029" y="210566"/>
                    </a:lnTo>
                    <a:lnTo>
                      <a:pt x="228981" y="193675"/>
                    </a:lnTo>
                    <a:lnTo>
                      <a:pt x="236347" y="188468"/>
                    </a:lnTo>
                    <a:lnTo>
                      <a:pt x="236347" y="167894"/>
                    </a:lnTo>
                    <a:lnTo>
                      <a:pt x="287020" y="167132"/>
                    </a:lnTo>
                    <a:lnTo>
                      <a:pt x="290703" y="167132"/>
                    </a:lnTo>
                    <a:lnTo>
                      <a:pt x="303276" y="163449"/>
                    </a:lnTo>
                    <a:lnTo>
                      <a:pt x="303276" y="68453"/>
                    </a:lnTo>
                    <a:close/>
                  </a:path>
                  <a:path w="645159" h="650875">
                    <a:moveTo>
                      <a:pt x="574548" y="486664"/>
                    </a:moveTo>
                    <a:lnTo>
                      <a:pt x="480060" y="486664"/>
                    </a:lnTo>
                    <a:lnTo>
                      <a:pt x="480060" y="496824"/>
                    </a:lnTo>
                    <a:lnTo>
                      <a:pt x="480060" y="569214"/>
                    </a:lnTo>
                    <a:lnTo>
                      <a:pt x="480060" y="579374"/>
                    </a:lnTo>
                    <a:lnTo>
                      <a:pt x="574548" y="579374"/>
                    </a:lnTo>
                    <a:lnTo>
                      <a:pt x="574548" y="569214"/>
                    </a:lnTo>
                    <a:lnTo>
                      <a:pt x="490347" y="569214"/>
                    </a:lnTo>
                    <a:lnTo>
                      <a:pt x="490347" y="496824"/>
                    </a:lnTo>
                    <a:lnTo>
                      <a:pt x="564261" y="496824"/>
                    </a:lnTo>
                    <a:lnTo>
                      <a:pt x="564261" y="568960"/>
                    </a:lnTo>
                    <a:lnTo>
                      <a:pt x="574548" y="568960"/>
                    </a:lnTo>
                    <a:lnTo>
                      <a:pt x="574548" y="496824"/>
                    </a:lnTo>
                    <a:lnTo>
                      <a:pt x="574548" y="496316"/>
                    </a:lnTo>
                    <a:lnTo>
                      <a:pt x="574548" y="486664"/>
                    </a:lnTo>
                    <a:close/>
                  </a:path>
                  <a:path w="645159" h="650875">
                    <a:moveTo>
                      <a:pt x="574548" y="81915"/>
                    </a:moveTo>
                    <a:lnTo>
                      <a:pt x="564261" y="81915"/>
                    </a:lnTo>
                    <a:lnTo>
                      <a:pt x="564261" y="155829"/>
                    </a:lnTo>
                    <a:lnTo>
                      <a:pt x="574548" y="155829"/>
                    </a:lnTo>
                    <a:lnTo>
                      <a:pt x="574548" y="81915"/>
                    </a:lnTo>
                    <a:close/>
                  </a:path>
                  <a:path w="645159" h="650875">
                    <a:moveTo>
                      <a:pt x="574548" y="71374"/>
                    </a:moveTo>
                    <a:lnTo>
                      <a:pt x="480060" y="71374"/>
                    </a:lnTo>
                    <a:lnTo>
                      <a:pt x="480060" y="81534"/>
                    </a:lnTo>
                    <a:lnTo>
                      <a:pt x="480060" y="156464"/>
                    </a:lnTo>
                    <a:lnTo>
                      <a:pt x="480060" y="166624"/>
                    </a:lnTo>
                    <a:lnTo>
                      <a:pt x="574548" y="166624"/>
                    </a:lnTo>
                    <a:lnTo>
                      <a:pt x="574548" y="156464"/>
                    </a:lnTo>
                    <a:lnTo>
                      <a:pt x="490347" y="156464"/>
                    </a:lnTo>
                    <a:lnTo>
                      <a:pt x="490347" y="81534"/>
                    </a:lnTo>
                    <a:lnTo>
                      <a:pt x="574548" y="81534"/>
                    </a:lnTo>
                    <a:lnTo>
                      <a:pt x="574548" y="71374"/>
                    </a:lnTo>
                    <a:close/>
                  </a:path>
                  <a:path w="645159" h="650875">
                    <a:moveTo>
                      <a:pt x="594741" y="463804"/>
                    </a:moveTo>
                    <a:lnTo>
                      <a:pt x="584454" y="463804"/>
                    </a:lnTo>
                    <a:lnTo>
                      <a:pt x="584454" y="474091"/>
                    </a:lnTo>
                    <a:lnTo>
                      <a:pt x="584454" y="590423"/>
                    </a:lnTo>
                    <a:lnTo>
                      <a:pt x="469900" y="590423"/>
                    </a:lnTo>
                    <a:lnTo>
                      <a:pt x="469900" y="474091"/>
                    </a:lnTo>
                    <a:lnTo>
                      <a:pt x="584454" y="474091"/>
                    </a:lnTo>
                    <a:lnTo>
                      <a:pt x="584454" y="463804"/>
                    </a:lnTo>
                    <a:lnTo>
                      <a:pt x="458089" y="463804"/>
                    </a:lnTo>
                    <a:lnTo>
                      <a:pt x="458089" y="600710"/>
                    </a:lnTo>
                    <a:lnTo>
                      <a:pt x="594741" y="600710"/>
                    </a:lnTo>
                    <a:lnTo>
                      <a:pt x="594741" y="590423"/>
                    </a:lnTo>
                    <a:lnTo>
                      <a:pt x="594741" y="474091"/>
                    </a:lnTo>
                    <a:lnTo>
                      <a:pt x="594741" y="463804"/>
                    </a:lnTo>
                    <a:close/>
                  </a:path>
                  <a:path w="645159" h="650875">
                    <a:moveTo>
                      <a:pt x="594741" y="50800"/>
                    </a:moveTo>
                    <a:lnTo>
                      <a:pt x="584454" y="50800"/>
                    </a:lnTo>
                    <a:lnTo>
                      <a:pt x="584454" y="61087"/>
                    </a:lnTo>
                    <a:lnTo>
                      <a:pt x="584454" y="176022"/>
                    </a:lnTo>
                    <a:lnTo>
                      <a:pt x="469900" y="176022"/>
                    </a:lnTo>
                    <a:lnTo>
                      <a:pt x="469900" y="61087"/>
                    </a:lnTo>
                    <a:lnTo>
                      <a:pt x="584454" y="61087"/>
                    </a:lnTo>
                    <a:lnTo>
                      <a:pt x="584454" y="50800"/>
                    </a:lnTo>
                    <a:lnTo>
                      <a:pt x="458089" y="50800"/>
                    </a:lnTo>
                    <a:lnTo>
                      <a:pt x="458089" y="186309"/>
                    </a:lnTo>
                    <a:lnTo>
                      <a:pt x="594741" y="186309"/>
                    </a:lnTo>
                    <a:lnTo>
                      <a:pt x="594741" y="176022"/>
                    </a:lnTo>
                    <a:lnTo>
                      <a:pt x="594741" y="61087"/>
                    </a:lnTo>
                    <a:lnTo>
                      <a:pt x="594741" y="50800"/>
                    </a:lnTo>
                    <a:close/>
                  </a:path>
                  <a:path w="645159" h="650875">
                    <a:moveTo>
                      <a:pt x="644652" y="414401"/>
                    </a:moveTo>
                    <a:lnTo>
                      <a:pt x="634365" y="414401"/>
                    </a:lnTo>
                    <a:lnTo>
                      <a:pt x="634365" y="424688"/>
                    </a:lnTo>
                    <a:lnTo>
                      <a:pt x="634365" y="640461"/>
                    </a:lnTo>
                    <a:lnTo>
                      <a:pt x="419989" y="640461"/>
                    </a:lnTo>
                    <a:lnTo>
                      <a:pt x="419989" y="572008"/>
                    </a:lnTo>
                    <a:lnTo>
                      <a:pt x="351663" y="572008"/>
                    </a:lnTo>
                    <a:lnTo>
                      <a:pt x="351663" y="496189"/>
                    </a:lnTo>
                    <a:lnTo>
                      <a:pt x="355346" y="495427"/>
                    </a:lnTo>
                    <a:lnTo>
                      <a:pt x="360426" y="493903"/>
                    </a:lnTo>
                    <a:lnTo>
                      <a:pt x="363347" y="493141"/>
                    </a:lnTo>
                    <a:lnTo>
                      <a:pt x="419989" y="493141"/>
                    </a:lnTo>
                    <a:lnTo>
                      <a:pt x="419989" y="467487"/>
                    </a:lnTo>
                    <a:lnTo>
                      <a:pt x="422148" y="465963"/>
                    </a:lnTo>
                    <a:lnTo>
                      <a:pt x="442722" y="447548"/>
                    </a:lnTo>
                    <a:lnTo>
                      <a:pt x="460375" y="426974"/>
                    </a:lnTo>
                    <a:lnTo>
                      <a:pt x="461772" y="424688"/>
                    </a:lnTo>
                    <a:lnTo>
                      <a:pt x="487553" y="424688"/>
                    </a:lnTo>
                    <a:lnTo>
                      <a:pt x="488188" y="363601"/>
                    </a:lnTo>
                    <a:lnTo>
                      <a:pt x="489712" y="362204"/>
                    </a:lnTo>
                    <a:lnTo>
                      <a:pt x="489712" y="360680"/>
                    </a:lnTo>
                    <a:lnTo>
                      <a:pt x="490474" y="356235"/>
                    </a:lnTo>
                    <a:lnTo>
                      <a:pt x="566039" y="356235"/>
                    </a:lnTo>
                    <a:lnTo>
                      <a:pt x="566039" y="424688"/>
                    </a:lnTo>
                    <a:lnTo>
                      <a:pt x="634365" y="424688"/>
                    </a:lnTo>
                    <a:lnTo>
                      <a:pt x="634365" y="414401"/>
                    </a:lnTo>
                    <a:lnTo>
                      <a:pt x="576326" y="414401"/>
                    </a:lnTo>
                    <a:lnTo>
                      <a:pt x="576326" y="356235"/>
                    </a:lnTo>
                    <a:lnTo>
                      <a:pt x="576326" y="345948"/>
                    </a:lnTo>
                    <a:lnTo>
                      <a:pt x="480949" y="345948"/>
                    </a:lnTo>
                    <a:lnTo>
                      <a:pt x="479425" y="358521"/>
                    </a:lnTo>
                    <a:lnTo>
                      <a:pt x="479425" y="360680"/>
                    </a:lnTo>
                    <a:lnTo>
                      <a:pt x="477901" y="361442"/>
                    </a:lnTo>
                    <a:lnTo>
                      <a:pt x="477266" y="414401"/>
                    </a:lnTo>
                    <a:lnTo>
                      <a:pt x="456692" y="414401"/>
                    </a:lnTo>
                    <a:lnTo>
                      <a:pt x="452247" y="420370"/>
                    </a:lnTo>
                    <a:lnTo>
                      <a:pt x="435356" y="440182"/>
                    </a:lnTo>
                    <a:lnTo>
                      <a:pt x="416306" y="457835"/>
                    </a:lnTo>
                    <a:lnTo>
                      <a:pt x="408940" y="462280"/>
                    </a:lnTo>
                    <a:lnTo>
                      <a:pt x="408940" y="482854"/>
                    </a:lnTo>
                    <a:lnTo>
                      <a:pt x="362712" y="482854"/>
                    </a:lnTo>
                    <a:lnTo>
                      <a:pt x="358267" y="483616"/>
                    </a:lnTo>
                    <a:lnTo>
                      <a:pt x="356108" y="483616"/>
                    </a:lnTo>
                    <a:lnTo>
                      <a:pt x="353822" y="485140"/>
                    </a:lnTo>
                    <a:lnTo>
                      <a:pt x="341376" y="486537"/>
                    </a:lnTo>
                    <a:lnTo>
                      <a:pt x="341376" y="582295"/>
                    </a:lnTo>
                    <a:lnTo>
                      <a:pt x="408940" y="582295"/>
                    </a:lnTo>
                    <a:lnTo>
                      <a:pt x="408940" y="650748"/>
                    </a:lnTo>
                    <a:lnTo>
                      <a:pt x="644652" y="650748"/>
                    </a:lnTo>
                    <a:lnTo>
                      <a:pt x="644652" y="640461"/>
                    </a:lnTo>
                    <a:lnTo>
                      <a:pt x="644652" y="414401"/>
                    </a:lnTo>
                    <a:close/>
                  </a:path>
                  <a:path w="645159" h="650875">
                    <a:moveTo>
                      <a:pt x="644652" y="0"/>
                    </a:moveTo>
                    <a:lnTo>
                      <a:pt x="634365" y="0"/>
                    </a:lnTo>
                    <a:lnTo>
                      <a:pt x="634365" y="11049"/>
                    </a:lnTo>
                    <a:lnTo>
                      <a:pt x="634365" y="226060"/>
                    </a:lnTo>
                    <a:lnTo>
                      <a:pt x="566039" y="226060"/>
                    </a:lnTo>
                    <a:lnTo>
                      <a:pt x="566039" y="294513"/>
                    </a:lnTo>
                    <a:lnTo>
                      <a:pt x="490474" y="294513"/>
                    </a:lnTo>
                    <a:lnTo>
                      <a:pt x="489712" y="291592"/>
                    </a:lnTo>
                    <a:lnTo>
                      <a:pt x="489712" y="287909"/>
                    </a:lnTo>
                    <a:lnTo>
                      <a:pt x="488188" y="287909"/>
                    </a:lnTo>
                    <a:lnTo>
                      <a:pt x="487553" y="226060"/>
                    </a:lnTo>
                    <a:lnTo>
                      <a:pt x="461772" y="226060"/>
                    </a:lnTo>
                    <a:lnTo>
                      <a:pt x="460375" y="223774"/>
                    </a:lnTo>
                    <a:lnTo>
                      <a:pt x="442722" y="203200"/>
                    </a:lnTo>
                    <a:lnTo>
                      <a:pt x="422148" y="185547"/>
                    </a:lnTo>
                    <a:lnTo>
                      <a:pt x="419989" y="183261"/>
                    </a:lnTo>
                    <a:lnTo>
                      <a:pt x="419989" y="157607"/>
                    </a:lnTo>
                    <a:lnTo>
                      <a:pt x="360426" y="157607"/>
                    </a:lnTo>
                    <a:lnTo>
                      <a:pt x="356108" y="156845"/>
                    </a:lnTo>
                    <a:lnTo>
                      <a:pt x="351663" y="155321"/>
                    </a:lnTo>
                    <a:lnTo>
                      <a:pt x="351663" y="79502"/>
                    </a:lnTo>
                    <a:lnTo>
                      <a:pt x="419989" y="79502"/>
                    </a:lnTo>
                    <a:lnTo>
                      <a:pt x="419989" y="11049"/>
                    </a:lnTo>
                    <a:lnTo>
                      <a:pt x="634365" y="11049"/>
                    </a:lnTo>
                    <a:lnTo>
                      <a:pt x="634365" y="0"/>
                    </a:lnTo>
                    <a:lnTo>
                      <a:pt x="408940" y="0"/>
                    </a:lnTo>
                    <a:lnTo>
                      <a:pt x="408940" y="68453"/>
                    </a:lnTo>
                    <a:lnTo>
                      <a:pt x="341376" y="68453"/>
                    </a:lnTo>
                    <a:lnTo>
                      <a:pt x="341376" y="163449"/>
                    </a:lnTo>
                    <a:lnTo>
                      <a:pt x="353822" y="167132"/>
                    </a:lnTo>
                    <a:lnTo>
                      <a:pt x="358267" y="167894"/>
                    </a:lnTo>
                    <a:lnTo>
                      <a:pt x="408940" y="167894"/>
                    </a:lnTo>
                    <a:lnTo>
                      <a:pt x="408940" y="188468"/>
                    </a:lnTo>
                    <a:lnTo>
                      <a:pt x="416306" y="193675"/>
                    </a:lnTo>
                    <a:lnTo>
                      <a:pt x="435356" y="210566"/>
                    </a:lnTo>
                    <a:lnTo>
                      <a:pt x="452247" y="230378"/>
                    </a:lnTo>
                    <a:lnTo>
                      <a:pt x="456692" y="236347"/>
                    </a:lnTo>
                    <a:lnTo>
                      <a:pt x="477266" y="236347"/>
                    </a:lnTo>
                    <a:lnTo>
                      <a:pt x="477901" y="287909"/>
                    </a:lnTo>
                    <a:lnTo>
                      <a:pt x="477901" y="289306"/>
                    </a:lnTo>
                    <a:lnTo>
                      <a:pt x="479425" y="291592"/>
                    </a:lnTo>
                    <a:lnTo>
                      <a:pt x="479425" y="292227"/>
                    </a:lnTo>
                    <a:lnTo>
                      <a:pt x="480949" y="304800"/>
                    </a:lnTo>
                    <a:lnTo>
                      <a:pt x="576326" y="304800"/>
                    </a:lnTo>
                    <a:lnTo>
                      <a:pt x="576326" y="294513"/>
                    </a:lnTo>
                    <a:lnTo>
                      <a:pt x="576326" y="236347"/>
                    </a:lnTo>
                    <a:lnTo>
                      <a:pt x="644652" y="236347"/>
                    </a:lnTo>
                    <a:lnTo>
                      <a:pt x="644652" y="11049"/>
                    </a:lnTo>
                    <a:lnTo>
                      <a:pt x="644652" y="0"/>
                    </a:lnTo>
                    <a:close/>
                  </a:path>
                </a:pathLst>
              </a:custGeom>
              <a:solidFill>
                <a:srgbClr val="044DEC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534680-9170-4AD3-8DB7-6811543E0493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944800" y="2743602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1168307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7D96BA-526A-4F85-9C35-06DA52095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599" y="1570731"/>
            <a:ext cx="3198797" cy="46775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CDCA495-CFB2-4D33-8543-0D68D77CCBFF}"/>
              </a:ext>
            </a:extLst>
          </p:cNvPr>
          <p:cNvGraphicFramePr>
            <a:graphicFrameLocks noGrp="1"/>
          </p:cNvGraphicFramePr>
          <p:nvPr/>
        </p:nvGraphicFramePr>
        <p:xfrm>
          <a:off x="0" y="1525400"/>
          <a:ext cx="8991600" cy="53326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2726468113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3699736695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3382738054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747509508"/>
                    </a:ext>
                  </a:extLst>
                </a:gridCol>
                <a:gridCol w="823215">
                  <a:extLst>
                    <a:ext uri="{9D8B030D-6E8A-4147-A177-3AD203B41FA5}">
                      <a16:colId xmlns:a16="http://schemas.microsoft.com/office/drawing/2014/main" val="791526538"/>
                    </a:ext>
                  </a:extLst>
                </a:gridCol>
                <a:gridCol w="904378">
                  <a:extLst>
                    <a:ext uri="{9D8B030D-6E8A-4147-A177-3AD203B41FA5}">
                      <a16:colId xmlns:a16="http://schemas.microsoft.com/office/drawing/2014/main" val="1475370297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407156531"/>
                    </a:ext>
                  </a:extLst>
                </a:gridCol>
              </a:tblGrid>
              <a:tr h="4373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724029"/>
                  </a:ext>
                </a:extLst>
              </a:tr>
              <a:tr h="2020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"Образование"</a:t>
                      </a:r>
                    </a:p>
                  </a:txBody>
                  <a:tcPr marL="5457" marR="5457" marT="545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555374"/>
                  </a:ext>
                </a:extLst>
              </a:tr>
              <a:tr h="1646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Подпрограмма 2. Общее образование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241371"/>
                  </a:ext>
                </a:extLst>
              </a:tr>
              <a:tr h="10128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Обновлена материально-техническая база для формирования у обучающихся современных технологических и гуманитарных навыков. Создана материально-техническая база для реализации основных и дополнительных общеобразовательных программ цифрового и гуманитарного профилей в общеобразовательных организациях, расположенных в сельской местности и малых городах (нарастающим итогом)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Тысяча 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0,005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0,005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 anchor="b"/>
                </a:tc>
                <a:extLst>
                  <a:ext uri="{0D108BD9-81ED-4DB2-BD59-A6C34878D82A}">
                    <a16:rowId xmlns:a16="http://schemas.microsoft.com/office/drawing/2014/main" val="1510770433"/>
                  </a:ext>
                </a:extLst>
              </a:tr>
              <a:tr h="4373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Отношение средней заработной платы педагогических работников общеобразовательных организаций общего образования к среднемесячному доходу от трудовой деятельности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117,59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extLst>
                  <a:ext uri="{0D108BD9-81ED-4DB2-BD59-A6C34878D82A}">
                    <a16:rowId xmlns:a16="http://schemas.microsoft.com/office/drawing/2014/main" val="3164703815"/>
                  </a:ext>
                </a:extLst>
              </a:tr>
              <a:tr h="4373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В общеобразовательных организациях, расположенных в сельской местности и малых городах, созданы и функционируют центры образования естественно-научной и технологической направленностей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extLst>
                  <a:ext uri="{0D108BD9-81ED-4DB2-BD59-A6C34878D82A}">
                    <a16:rowId xmlns:a16="http://schemas.microsoft.com/office/drawing/2014/main" val="1077582007"/>
                  </a:ext>
                </a:extLst>
              </a:tr>
              <a:tr h="5812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В общеобразовательных организациях, расположенных в сельской местности и малых городах, обновлена материально- техническая база для занятий детей физической культурой и спортом, единиц (нарастающим итогом)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extLst>
                  <a:ext uri="{0D108BD9-81ED-4DB2-BD59-A6C34878D82A}">
                    <a16:rowId xmlns:a16="http://schemas.microsoft.com/office/drawing/2014/main" val="2926170216"/>
                  </a:ext>
                </a:extLst>
              </a:tr>
              <a:tr h="1721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Количество отремонтированных общеобразовательных организаций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Штука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extLst>
                  <a:ext uri="{0D108BD9-81ED-4DB2-BD59-A6C34878D82A}">
                    <a16:rowId xmlns:a16="http://schemas.microsoft.com/office/drawing/2014/main" val="2702879807"/>
                  </a:ext>
                </a:extLst>
              </a:tr>
              <a:tr h="725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Поддержка образования для детей с ограниченными возможностями здоровья. Обновление материально - технической базы в организациях, осуществляющих образовательную деятельность исключительно по адаптированным основным общеобразовательным программам (нарастающим итогом)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Единица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extLst>
                  <a:ext uri="{0D108BD9-81ED-4DB2-BD59-A6C34878D82A}">
                    <a16:rowId xmlns:a16="http://schemas.microsoft.com/office/drawing/2014/main" val="3877720668"/>
                  </a:ext>
                </a:extLst>
              </a:tr>
              <a:tr h="4373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Доля выпускников текущего года, набравших 220 баллов и более по 3 предметам, к общему количеству выпускников текущего года, сдававших ЕГЭ по 3 и более предметам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38,9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37,9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97,4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Уменьшение количества выпускников</a:t>
                      </a:r>
                      <a:endParaRPr lang="ru-RU" sz="9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extLst>
                  <a:ext uri="{0D108BD9-81ED-4DB2-BD59-A6C34878D82A}">
                    <a16:rowId xmlns:a16="http://schemas.microsoft.com/office/drawing/2014/main" val="272529791"/>
                  </a:ext>
                </a:extLst>
              </a:tr>
              <a:tr h="7251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2021 Доля обучающихся, получающих начальное общее образование 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r>
                        <a:rPr lang="ru-RU" sz="900" u="none" strike="noStrike" dirty="0">
                          <a:effectLst/>
                        </a:rPr>
                        <a:t>в государственных и муниципальных образовательных организациях, получающих бесплатное горячее питание, к общему количеству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</a:rPr>
                        <a:t>Процент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57" marR="5457" marT="5457" marB="0"/>
                </a:tc>
                <a:extLst>
                  <a:ext uri="{0D108BD9-81ED-4DB2-BD59-A6C34878D82A}">
                    <a16:rowId xmlns:a16="http://schemas.microsoft.com/office/drawing/2014/main" val="2357735498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FDE7F6-8048-48B2-B453-6E1D2C3AA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6249871"/>
            <a:ext cx="3234890" cy="609768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DFD2661-9F9D-4FE7-983D-656E223A4819}"/>
              </a:ext>
            </a:extLst>
          </p:cNvPr>
          <p:cNvGrpSpPr/>
          <p:nvPr/>
        </p:nvGrpSpPr>
        <p:grpSpPr>
          <a:xfrm>
            <a:off x="1603" y="411466"/>
            <a:ext cx="12226491" cy="1159266"/>
            <a:chOff x="1604" y="440934"/>
            <a:chExt cx="12226491" cy="1159266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5ACBDFE-D42D-4284-865A-9D18F09429A0}"/>
                </a:ext>
              </a:extLst>
            </p:cNvPr>
            <p:cNvSpPr/>
            <p:nvPr/>
          </p:nvSpPr>
          <p:spPr>
            <a:xfrm>
              <a:off x="1604" y="440934"/>
              <a:ext cx="12226491" cy="1159266"/>
            </a:xfrm>
            <a:prstGeom prst="rect">
              <a:avLst/>
            </a:prstGeom>
            <a:gradFill flip="none" rotWithShape="1">
              <a:gsLst>
                <a:gs pos="8000">
                  <a:srgbClr val="FDFA8D"/>
                </a:gs>
                <a:gs pos="45000">
                  <a:srgbClr val="E4CD9A"/>
                </a:gs>
                <a:gs pos="100000">
                  <a:srgbClr val="000456"/>
                </a:gs>
                <a:gs pos="77000">
                  <a:srgbClr val="002D85">
                    <a:alpha val="9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3E0A8B4-3BD3-402C-A561-13F41024E542}"/>
                </a:ext>
              </a:extLst>
            </p:cNvPr>
            <p:cNvSpPr txBox="1">
              <a:spLocks/>
            </p:cNvSpPr>
            <p:nvPr/>
          </p:nvSpPr>
          <p:spPr>
            <a:xfrm>
              <a:off x="2209800" y="502788"/>
              <a:ext cx="9776557" cy="93615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400" b="1" i="0">
                  <a:solidFill>
                    <a:schemeClr val="bg1"/>
                  </a:solidFill>
                  <a:latin typeface="Trebuchet MS"/>
                  <a:ea typeface="+mj-ea"/>
                  <a:cs typeface="Trebuchet MS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000" kern="0" spc="105" dirty="0"/>
                <a:t>БЮДЖЕТ В РАЗРЕЗЕ МУНИЦИПАЛЬНЫХ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ПРОГРАММ С УКАЗАНИЕМ </a:t>
              </a:r>
              <a:r>
                <a:rPr lang="ru-RU" sz="2000" kern="0" spc="105" dirty="0"/>
                <a:t>ДОСТИГНУТЫХ И ПЛАНОВЫХ ЦЕЛЕВЫХ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ПОКАЗАТЕЛЕЙ ПРОГРАММ С </a:t>
              </a:r>
              <a:r>
                <a:rPr lang="ru-RU" sz="2000" kern="0" spc="105" dirty="0"/>
                <a:t>ОБЪЯСНЕНИЕМ ПРИЧИН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ИХ НЕВЫПОЛНЕНИЯ</a:t>
              </a:r>
              <a:endParaRPr lang="ru-RU" sz="2000" kern="0" dirty="0">
                <a:solidFill>
                  <a:srgbClr val="46280C"/>
                </a:solidFill>
                <a:latin typeface="Tahoma"/>
                <a:cs typeface="Tahoma"/>
              </a:endParaRPr>
            </a:p>
          </p:txBody>
        </p:sp>
        <p:grpSp>
          <p:nvGrpSpPr>
            <p:cNvPr id="7" name="object 9">
              <a:extLst>
                <a:ext uri="{FF2B5EF4-FFF2-40B4-BE49-F238E27FC236}">
                  <a16:creationId xmlns:a16="http://schemas.microsoft.com/office/drawing/2014/main" id="{EA578664-C618-4573-BE61-BB13E9EB4250}"/>
                </a:ext>
              </a:extLst>
            </p:cNvPr>
            <p:cNvGrpSpPr/>
            <p:nvPr/>
          </p:nvGrpSpPr>
          <p:grpSpPr>
            <a:xfrm>
              <a:off x="914400" y="645427"/>
              <a:ext cx="645160" cy="650875"/>
              <a:chOff x="6448044" y="1354836"/>
              <a:chExt cx="645160" cy="650875"/>
            </a:xfrm>
          </p:grpSpPr>
          <p:sp>
            <p:nvSpPr>
              <p:cNvPr id="8" name="object 10">
                <a:extLst>
                  <a:ext uri="{FF2B5EF4-FFF2-40B4-BE49-F238E27FC236}">
                    <a16:creationId xmlns:a16="http://schemas.microsoft.com/office/drawing/2014/main" id="{D32B8C50-C78E-4262-AD7C-125EC33D60D2}"/>
                  </a:ext>
                </a:extLst>
              </p:cNvPr>
              <p:cNvSpPr/>
              <p:nvPr/>
            </p:nvSpPr>
            <p:spPr>
              <a:xfrm>
                <a:off x="6638544" y="1548384"/>
                <a:ext cx="264160" cy="265430"/>
              </a:xfrm>
              <a:custGeom>
                <a:avLst/>
                <a:gdLst/>
                <a:ahLst/>
                <a:cxnLst/>
                <a:rect l="l" t="t" r="r" b="b"/>
                <a:pathLst>
                  <a:path w="264159" h="265430">
                    <a:moveTo>
                      <a:pt x="131445" y="0"/>
                    </a:moveTo>
                    <a:lnTo>
                      <a:pt x="80772" y="10287"/>
                    </a:lnTo>
                    <a:lnTo>
                      <a:pt x="38226" y="38353"/>
                    </a:lnTo>
                    <a:lnTo>
                      <a:pt x="10286" y="81025"/>
                    </a:lnTo>
                    <a:lnTo>
                      <a:pt x="0" y="132587"/>
                    </a:lnTo>
                    <a:lnTo>
                      <a:pt x="2158" y="159892"/>
                    </a:lnTo>
                    <a:lnTo>
                      <a:pt x="22732" y="206248"/>
                    </a:lnTo>
                    <a:lnTo>
                      <a:pt x="58038" y="242315"/>
                    </a:lnTo>
                    <a:lnTo>
                      <a:pt x="105028" y="262254"/>
                    </a:lnTo>
                    <a:lnTo>
                      <a:pt x="131445" y="265175"/>
                    </a:lnTo>
                    <a:lnTo>
                      <a:pt x="157860" y="262254"/>
                    </a:lnTo>
                    <a:lnTo>
                      <a:pt x="182879" y="254888"/>
                    </a:lnTo>
                    <a:lnTo>
                      <a:pt x="131445" y="254888"/>
                    </a:lnTo>
                    <a:lnTo>
                      <a:pt x="104266" y="251967"/>
                    </a:lnTo>
                    <a:lnTo>
                      <a:pt x="55752" y="228345"/>
                    </a:lnTo>
                    <a:lnTo>
                      <a:pt x="22732" y="186308"/>
                    </a:lnTo>
                    <a:lnTo>
                      <a:pt x="10286" y="132587"/>
                    </a:lnTo>
                    <a:lnTo>
                      <a:pt x="13207" y="104648"/>
                    </a:lnTo>
                    <a:lnTo>
                      <a:pt x="37464" y="56006"/>
                    </a:lnTo>
                    <a:lnTo>
                      <a:pt x="78612" y="22860"/>
                    </a:lnTo>
                    <a:lnTo>
                      <a:pt x="131445" y="10287"/>
                    </a:lnTo>
                    <a:lnTo>
                      <a:pt x="182879" y="10287"/>
                    </a:lnTo>
                    <a:lnTo>
                      <a:pt x="157860" y="2158"/>
                    </a:lnTo>
                    <a:lnTo>
                      <a:pt x="131445" y="0"/>
                    </a:lnTo>
                    <a:close/>
                  </a:path>
                  <a:path w="264159" h="265430">
                    <a:moveTo>
                      <a:pt x="182879" y="10287"/>
                    </a:moveTo>
                    <a:lnTo>
                      <a:pt x="131445" y="10287"/>
                    </a:lnTo>
                    <a:lnTo>
                      <a:pt x="159384" y="13207"/>
                    </a:lnTo>
                    <a:lnTo>
                      <a:pt x="185038" y="22860"/>
                    </a:lnTo>
                    <a:lnTo>
                      <a:pt x="226186" y="56006"/>
                    </a:lnTo>
                    <a:lnTo>
                      <a:pt x="249681" y="104648"/>
                    </a:lnTo>
                    <a:lnTo>
                      <a:pt x="253364" y="132587"/>
                    </a:lnTo>
                    <a:lnTo>
                      <a:pt x="249681" y="160527"/>
                    </a:lnTo>
                    <a:lnTo>
                      <a:pt x="226186" y="208406"/>
                    </a:lnTo>
                    <a:lnTo>
                      <a:pt x="185038" y="242315"/>
                    </a:lnTo>
                    <a:lnTo>
                      <a:pt x="131445" y="254888"/>
                    </a:lnTo>
                    <a:lnTo>
                      <a:pt x="182879" y="254888"/>
                    </a:lnTo>
                    <a:lnTo>
                      <a:pt x="225425" y="226187"/>
                    </a:lnTo>
                    <a:lnTo>
                      <a:pt x="253364" y="184912"/>
                    </a:lnTo>
                    <a:lnTo>
                      <a:pt x="263651" y="132587"/>
                    </a:lnTo>
                    <a:lnTo>
                      <a:pt x="261492" y="106044"/>
                    </a:lnTo>
                    <a:lnTo>
                      <a:pt x="253364" y="81025"/>
                    </a:lnTo>
                    <a:lnTo>
                      <a:pt x="240919" y="58165"/>
                    </a:lnTo>
                    <a:lnTo>
                      <a:pt x="225425" y="38353"/>
                    </a:lnTo>
                    <a:lnTo>
                      <a:pt x="205612" y="22860"/>
                    </a:lnTo>
                    <a:lnTo>
                      <a:pt x="182879" y="10287"/>
                    </a:lnTo>
                    <a:close/>
                  </a:path>
                  <a:path w="264159" h="265430">
                    <a:moveTo>
                      <a:pt x="111632" y="179704"/>
                    </a:moveTo>
                    <a:lnTo>
                      <a:pt x="101346" y="179704"/>
                    </a:lnTo>
                    <a:lnTo>
                      <a:pt x="101346" y="201040"/>
                    </a:lnTo>
                    <a:lnTo>
                      <a:pt x="111632" y="201040"/>
                    </a:lnTo>
                    <a:lnTo>
                      <a:pt x="111632" y="179704"/>
                    </a:lnTo>
                    <a:close/>
                  </a:path>
                  <a:path w="264159" h="265430">
                    <a:moveTo>
                      <a:pt x="137286" y="168655"/>
                    </a:moveTo>
                    <a:lnTo>
                      <a:pt x="88137" y="168655"/>
                    </a:lnTo>
                    <a:lnTo>
                      <a:pt x="88137" y="179704"/>
                    </a:lnTo>
                    <a:lnTo>
                      <a:pt x="137286" y="179704"/>
                    </a:lnTo>
                    <a:lnTo>
                      <a:pt x="137286" y="168655"/>
                    </a:lnTo>
                    <a:close/>
                  </a:path>
                  <a:path w="264159" h="265430">
                    <a:moveTo>
                      <a:pt x="111632" y="156844"/>
                    </a:moveTo>
                    <a:lnTo>
                      <a:pt x="101346" y="156844"/>
                    </a:lnTo>
                    <a:lnTo>
                      <a:pt x="101346" y="168655"/>
                    </a:lnTo>
                    <a:lnTo>
                      <a:pt x="111632" y="168655"/>
                    </a:lnTo>
                    <a:lnTo>
                      <a:pt x="111632" y="156844"/>
                    </a:lnTo>
                    <a:close/>
                  </a:path>
                  <a:path w="264159" h="265430">
                    <a:moveTo>
                      <a:pt x="169672" y="86867"/>
                    </a:moveTo>
                    <a:lnTo>
                      <a:pt x="144652" y="86867"/>
                    </a:lnTo>
                    <a:lnTo>
                      <a:pt x="154177" y="89915"/>
                    </a:lnTo>
                    <a:lnTo>
                      <a:pt x="162305" y="94995"/>
                    </a:lnTo>
                    <a:lnTo>
                      <a:pt x="168148" y="104648"/>
                    </a:lnTo>
                    <a:lnTo>
                      <a:pt x="170433" y="116331"/>
                    </a:lnTo>
                    <a:lnTo>
                      <a:pt x="168148" y="128904"/>
                    </a:lnTo>
                    <a:lnTo>
                      <a:pt x="162305" y="137794"/>
                    </a:lnTo>
                    <a:lnTo>
                      <a:pt x="154177" y="142875"/>
                    </a:lnTo>
                    <a:lnTo>
                      <a:pt x="144652" y="145161"/>
                    </a:lnTo>
                    <a:lnTo>
                      <a:pt x="137286" y="145795"/>
                    </a:lnTo>
                    <a:lnTo>
                      <a:pt x="88137" y="145795"/>
                    </a:lnTo>
                    <a:lnTo>
                      <a:pt x="88137" y="156844"/>
                    </a:lnTo>
                    <a:lnTo>
                      <a:pt x="138810" y="156844"/>
                    </a:lnTo>
                    <a:lnTo>
                      <a:pt x="147574" y="155448"/>
                    </a:lnTo>
                    <a:lnTo>
                      <a:pt x="179958" y="127380"/>
                    </a:lnTo>
                    <a:lnTo>
                      <a:pt x="180721" y="116331"/>
                    </a:lnTo>
                    <a:lnTo>
                      <a:pt x="179958" y="104648"/>
                    </a:lnTo>
                    <a:lnTo>
                      <a:pt x="175513" y="94995"/>
                    </a:lnTo>
                    <a:lnTo>
                      <a:pt x="169672" y="86867"/>
                    </a:lnTo>
                    <a:close/>
                  </a:path>
                  <a:path w="264159" h="265430">
                    <a:moveTo>
                      <a:pt x="147574" y="76580"/>
                    </a:moveTo>
                    <a:lnTo>
                      <a:pt x="106425" y="76580"/>
                    </a:lnTo>
                    <a:lnTo>
                      <a:pt x="106425" y="81787"/>
                    </a:lnTo>
                    <a:lnTo>
                      <a:pt x="101346" y="81787"/>
                    </a:lnTo>
                    <a:lnTo>
                      <a:pt x="101346" y="145795"/>
                    </a:lnTo>
                    <a:lnTo>
                      <a:pt x="111632" y="145795"/>
                    </a:lnTo>
                    <a:lnTo>
                      <a:pt x="111632" y="86867"/>
                    </a:lnTo>
                    <a:lnTo>
                      <a:pt x="169672" y="86867"/>
                    </a:lnTo>
                    <a:lnTo>
                      <a:pt x="159384" y="81025"/>
                    </a:lnTo>
                    <a:lnTo>
                      <a:pt x="147574" y="76580"/>
                    </a:lnTo>
                    <a:close/>
                  </a:path>
                </a:pathLst>
              </a:custGeom>
              <a:solidFill>
                <a:srgbClr val="D61340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  <p:sp>
            <p:nvSpPr>
              <p:cNvPr id="9" name="object 11">
                <a:extLst>
                  <a:ext uri="{FF2B5EF4-FFF2-40B4-BE49-F238E27FC236}">
                    <a16:creationId xmlns:a16="http://schemas.microsoft.com/office/drawing/2014/main" id="{0CF8AF5D-8628-407E-9BA5-95713D53B305}"/>
                  </a:ext>
                </a:extLst>
              </p:cNvPr>
              <p:cNvSpPr/>
              <p:nvPr/>
            </p:nvSpPr>
            <p:spPr>
              <a:xfrm>
                <a:off x="6448044" y="1354835"/>
                <a:ext cx="645160" cy="650875"/>
              </a:xfrm>
              <a:custGeom>
                <a:avLst/>
                <a:gdLst/>
                <a:ahLst/>
                <a:cxnLst/>
                <a:rect l="l" t="t" r="r" b="b"/>
                <a:pathLst>
                  <a:path w="645159" h="650875">
                    <a:moveTo>
                      <a:pt x="164579" y="486664"/>
                    </a:moveTo>
                    <a:lnTo>
                      <a:pt x="70104" y="486664"/>
                    </a:lnTo>
                    <a:lnTo>
                      <a:pt x="70104" y="496824"/>
                    </a:lnTo>
                    <a:lnTo>
                      <a:pt x="70104" y="569214"/>
                    </a:lnTo>
                    <a:lnTo>
                      <a:pt x="70104" y="579374"/>
                    </a:lnTo>
                    <a:lnTo>
                      <a:pt x="164579" y="579374"/>
                    </a:lnTo>
                    <a:lnTo>
                      <a:pt x="164579" y="569214"/>
                    </a:lnTo>
                    <a:lnTo>
                      <a:pt x="80378" y="569214"/>
                    </a:lnTo>
                    <a:lnTo>
                      <a:pt x="80378" y="496824"/>
                    </a:lnTo>
                    <a:lnTo>
                      <a:pt x="154305" y="496824"/>
                    </a:lnTo>
                    <a:lnTo>
                      <a:pt x="154305" y="568960"/>
                    </a:lnTo>
                    <a:lnTo>
                      <a:pt x="164579" y="568960"/>
                    </a:lnTo>
                    <a:lnTo>
                      <a:pt x="164579" y="496824"/>
                    </a:lnTo>
                    <a:lnTo>
                      <a:pt x="164579" y="496316"/>
                    </a:lnTo>
                    <a:lnTo>
                      <a:pt x="164579" y="486664"/>
                    </a:lnTo>
                    <a:close/>
                  </a:path>
                  <a:path w="645159" h="650875">
                    <a:moveTo>
                      <a:pt x="164579" y="71374"/>
                    </a:moveTo>
                    <a:lnTo>
                      <a:pt x="70104" y="71374"/>
                    </a:lnTo>
                    <a:lnTo>
                      <a:pt x="70104" y="82804"/>
                    </a:lnTo>
                    <a:lnTo>
                      <a:pt x="70104" y="156464"/>
                    </a:lnTo>
                    <a:lnTo>
                      <a:pt x="70104" y="166624"/>
                    </a:lnTo>
                    <a:lnTo>
                      <a:pt x="164579" y="166624"/>
                    </a:lnTo>
                    <a:lnTo>
                      <a:pt x="164579" y="156464"/>
                    </a:lnTo>
                    <a:lnTo>
                      <a:pt x="80378" y="156464"/>
                    </a:lnTo>
                    <a:lnTo>
                      <a:pt x="80378" y="82804"/>
                    </a:lnTo>
                    <a:lnTo>
                      <a:pt x="154305" y="82804"/>
                    </a:lnTo>
                    <a:lnTo>
                      <a:pt x="154305" y="155829"/>
                    </a:lnTo>
                    <a:lnTo>
                      <a:pt x="164579" y="155829"/>
                    </a:lnTo>
                    <a:lnTo>
                      <a:pt x="164579" y="82804"/>
                    </a:lnTo>
                    <a:lnTo>
                      <a:pt x="164579" y="82677"/>
                    </a:lnTo>
                    <a:lnTo>
                      <a:pt x="164579" y="71374"/>
                    </a:lnTo>
                    <a:close/>
                  </a:path>
                  <a:path w="645159" h="650875">
                    <a:moveTo>
                      <a:pt x="186182" y="463804"/>
                    </a:moveTo>
                    <a:lnTo>
                      <a:pt x="175133" y="463804"/>
                    </a:lnTo>
                    <a:lnTo>
                      <a:pt x="175133" y="474091"/>
                    </a:lnTo>
                    <a:lnTo>
                      <a:pt x="175133" y="590423"/>
                    </a:lnTo>
                    <a:lnTo>
                      <a:pt x="61087" y="590423"/>
                    </a:lnTo>
                    <a:lnTo>
                      <a:pt x="61087" y="474091"/>
                    </a:lnTo>
                    <a:lnTo>
                      <a:pt x="175133" y="474091"/>
                    </a:lnTo>
                    <a:lnTo>
                      <a:pt x="175133" y="463804"/>
                    </a:lnTo>
                    <a:lnTo>
                      <a:pt x="50038" y="463804"/>
                    </a:lnTo>
                    <a:lnTo>
                      <a:pt x="50038" y="600710"/>
                    </a:lnTo>
                    <a:lnTo>
                      <a:pt x="186182" y="600710"/>
                    </a:lnTo>
                    <a:lnTo>
                      <a:pt x="186182" y="590423"/>
                    </a:lnTo>
                    <a:lnTo>
                      <a:pt x="186182" y="474091"/>
                    </a:lnTo>
                    <a:lnTo>
                      <a:pt x="186182" y="463804"/>
                    </a:lnTo>
                    <a:close/>
                  </a:path>
                  <a:path w="645159" h="650875">
                    <a:moveTo>
                      <a:pt x="186182" y="50038"/>
                    </a:moveTo>
                    <a:lnTo>
                      <a:pt x="175133" y="50038"/>
                    </a:lnTo>
                    <a:lnTo>
                      <a:pt x="175133" y="61087"/>
                    </a:lnTo>
                    <a:lnTo>
                      <a:pt x="175133" y="176022"/>
                    </a:lnTo>
                    <a:lnTo>
                      <a:pt x="61087" y="176022"/>
                    </a:lnTo>
                    <a:lnTo>
                      <a:pt x="61087" y="61087"/>
                    </a:lnTo>
                    <a:lnTo>
                      <a:pt x="175133" y="61087"/>
                    </a:lnTo>
                    <a:lnTo>
                      <a:pt x="175133" y="50038"/>
                    </a:lnTo>
                    <a:lnTo>
                      <a:pt x="50038" y="50038"/>
                    </a:lnTo>
                    <a:lnTo>
                      <a:pt x="50038" y="186309"/>
                    </a:lnTo>
                    <a:lnTo>
                      <a:pt x="186182" y="186309"/>
                    </a:lnTo>
                    <a:lnTo>
                      <a:pt x="186182" y="176022"/>
                    </a:lnTo>
                    <a:lnTo>
                      <a:pt x="186182" y="61087"/>
                    </a:lnTo>
                    <a:lnTo>
                      <a:pt x="186182" y="50038"/>
                    </a:lnTo>
                    <a:close/>
                  </a:path>
                  <a:path w="645159" h="650875">
                    <a:moveTo>
                      <a:pt x="303276" y="486537"/>
                    </a:moveTo>
                    <a:lnTo>
                      <a:pt x="292989" y="485394"/>
                    </a:lnTo>
                    <a:lnTo>
                      <a:pt x="292989" y="496189"/>
                    </a:lnTo>
                    <a:lnTo>
                      <a:pt x="292989" y="572008"/>
                    </a:lnTo>
                    <a:lnTo>
                      <a:pt x="224536" y="572008"/>
                    </a:lnTo>
                    <a:lnTo>
                      <a:pt x="224536" y="640461"/>
                    </a:lnTo>
                    <a:lnTo>
                      <a:pt x="10287" y="640461"/>
                    </a:lnTo>
                    <a:lnTo>
                      <a:pt x="10287" y="424688"/>
                    </a:lnTo>
                    <a:lnTo>
                      <a:pt x="78727" y="424688"/>
                    </a:lnTo>
                    <a:lnTo>
                      <a:pt x="78727" y="356235"/>
                    </a:lnTo>
                    <a:lnTo>
                      <a:pt x="154559" y="356235"/>
                    </a:lnTo>
                    <a:lnTo>
                      <a:pt x="155321" y="360680"/>
                    </a:lnTo>
                    <a:lnTo>
                      <a:pt x="156083" y="365887"/>
                    </a:lnTo>
                    <a:lnTo>
                      <a:pt x="156083" y="424688"/>
                    </a:lnTo>
                    <a:lnTo>
                      <a:pt x="183261" y="424688"/>
                    </a:lnTo>
                    <a:lnTo>
                      <a:pt x="184023" y="426974"/>
                    </a:lnTo>
                    <a:lnTo>
                      <a:pt x="201676" y="448310"/>
                    </a:lnTo>
                    <a:lnTo>
                      <a:pt x="223012" y="465963"/>
                    </a:lnTo>
                    <a:lnTo>
                      <a:pt x="224536" y="467487"/>
                    </a:lnTo>
                    <a:lnTo>
                      <a:pt x="224536" y="493141"/>
                    </a:lnTo>
                    <a:lnTo>
                      <a:pt x="287020" y="493903"/>
                    </a:lnTo>
                    <a:lnTo>
                      <a:pt x="290068" y="495427"/>
                    </a:lnTo>
                    <a:lnTo>
                      <a:pt x="292989" y="496189"/>
                    </a:lnTo>
                    <a:lnTo>
                      <a:pt x="292989" y="485394"/>
                    </a:lnTo>
                    <a:lnTo>
                      <a:pt x="290703" y="485140"/>
                    </a:lnTo>
                    <a:lnTo>
                      <a:pt x="290068" y="485140"/>
                    </a:lnTo>
                    <a:lnTo>
                      <a:pt x="287782" y="483616"/>
                    </a:lnTo>
                    <a:lnTo>
                      <a:pt x="236347" y="482854"/>
                    </a:lnTo>
                    <a:lnTo>
                      <a:pt x="236347" y="462280"/>
                    </a:lnTo>
                    <a:lnTo>
                      <a:pt x="228981" y="457835"/>
                    </a:lnTo>
                    <a:lnTo>
                      <a:pt x="209029" y="440182"/>
                    </a:lnTo>
                    <a:lnTo>
                      <a:pt x="192900" y="420370"/>
                    </a:lnTo>
                    <a:lnTo>
                      <a:pt x="188455" y="414401"/>
                    </a:lnTo>
                    <a:lnTo>
                      <a:pt x="167894" y="414401"/>
                    </a:lnTo>
                    <a:lnTo>
                      <a:pt x="167894" y="367284"/>
                    </a:lnTo>
                    <a:lnTo>
                      <a:pt x="167132" y="363601"/>
                    </a:lnTo>
                    <a:lnTo>
                      <a:pt x="167132" y="362204"/>
                    </a:lnTo>
                    <a:lnTo>
                      <a:pt x="165608" y="358521"/>
                    </a:lnTo>
                    <a:lnTo>
                      <a:pt x="165214" y="356235"/>
                    </a:lnTo>
                    <a:lnTo>
                      <a:pt x="163449" y="345948"/>
                    </a:lnTo>
                    <a:lnTo>
                      <a:pt x="68453" y="345948"/>
                    </a:lnTo>
                    <a:lnTo>
                      <a:pt x="68453" y="414401"/>
                    </a:lnTo>
                    <a:lnTo>
                      <a:pt x="0" y="414401"/>
                    </a:lnTo>
                    <a:lnTo>
                      <a:pt x="0" y="650748"/>
                    </a:lnTo>
                    <a:lnTo>
                      <a:pt x="236347" y="650748"/>
                    </a:lnTo>
                    <a:lnTo>
                      <a:pt x="236347" y="640461"/>
                    </a:lnTo>
                    <a:lnTo>
                      <a:pt x="236347" y="582295"/>
                    </a:lnTo>
                    <a:lnTo>
                      <a:pt x="303276" y="582295"/>
                    </a:lnTo>
                    <a:lnTo>
                      <a:pt x="303276" y="486537"/>
                    </a:lnTo>
                    <a:close/>
                  </a:path>
                  <a:path w="645159" h="650875">
                    <a:moveTo>
                      <a:pt x="303276" y="68453"/>
                    </a:moveTo>
                    <a:lnTo>
                      <a:pt x="292989" y="68453"/>
                    </a:lnTo>
                    <a:lnTo>
                      <a:pt x="292989" y="79502"/>
                    </a:lnTo>
                    <a:lnTo>
                      <a:pt x="292989" y="155321"/>
                    </a:lnTo>
                    <a:lnTo>
                      <a:pt x="290068" y="156845"/>
                    </a:lnTo>
                    <a:lnTo>
                      <a:pt x="287020" y="156845"/>
                    </a:lnTo>
                    <a:lnTo>
                      <a:pt x="224536" y="157607"/>
                    </a:lnTo>
                    <a:lnTo>
                      <a:pt x="224536" y="183261"/>
                    </a:lnTo>
                    <a:lnTo>
                      <a:pt x="223012" y="185547"/>
                    </a:lnTo>
                    <a:lnTo>
                      <a:pt x="201676" y="203200"/>
                    </a:lnTo>
                    <a:lnTo>
                      <a:pt x="184023" y="223774"/>
                    </a:lnTo>
                    <a:lnTo>
                      <a:pt x="183261" y="226060"/>
                    </a:lnTo>
                    <a:lnTo>
                      <a:pt x="156083" y="226060"/>
                    </a:lnTo>
                    <a:lnTo>
                      <a:pt x="156083" y="286385"/>
                    </a:lnTo>
                    <a:lnTo>
                      <a:pt x="155321" y="290068"/>
                    </a:lnTo>
                    <a:lnTo>
                      <a:pt x="154559" y="294513"/>
                    </a:lnTo>
                    <a:lnTo>
                      <a:pt x="78727" y="294513"/>
                    </a:lnTo>
                    <a:lnTo>
                      <a:pt x="78727" y="226060"/>
                    </a:lnTo>
                    <a:lnTo>
                      <a:pt x="10287" y="226060"/>
                    </a:lnTo>
                    <a:lnTo>
                      <a:pt x="10287" y="11049"/>
                    </a:lnTo>
                    <a:lnTo>
                      <a:pt x="224536" y="11049"/>
                    </a:lnTo>
                    <a:lnTo>
                      <a:pt x="224536" y="79502"/>
                    </a:lnTo>
                    <a:lnTo>
                      <a:pt x="292989" y="79502"/>
                    </a:lnTo>
                    <a:lnTo>
                      <a:pt x="292989" y="68453"/>
                    </a:lnTo>
                    <a:lnTo>
                      <a:pt x="236347" y="68453"/>
                    </a:lnTo>
                    <a:lnTo>
                      <a:pt x="236347" y="11049"/>
                    </a:lnTo>
                    <a:lnTo>
                      <a:pt x="236347" y="0"/>
                    </a:lnTo>
                    <a:lnTo>
                      <a:pt x="0" y="0"/>
                    </a:lnTo>
                    <a:lnTo>
                      <a:pt x="0" y="236347"/>
                    </a:lnTo>
                    <a:lnTo>
                      <a:pt x="68453" y="236347"/>
                    </a:lnTo>
                    <a:lnTo>
                      <a:pt x="68453" y="304800"/>
                    </a:lnTo>
                    <a:lnTo>
                      <a:pt x="163449" y="304800"/>
                    </a:lnTo>
                    <a:lnTo>
                      <a:pt x="165214" y="294513"/>
                    </a:lnTo>
                    <a:lnTo>
                      <a:pt x="165608" y="292227"/>
                    </a:lnTo>
                    <a:lnTo>
                      <a:pt x="167132" y="287909"/>
                    </a:lnTo>
                    <a:lnTo>
                      <a:pt x="167894" y="284226"/>
                    </a:lnTo>
                    <a:lnTo>
                      <a:pt x="167894" y="236347"/>
                    </a:lnTo>
                    <a:lnTo>
                      <a:pt x="188455" y="236347"/>
                    </a:lnTo>
                    <a:lnTo>
                      <a:pt x="192900" y="230378"/>
                    </a:lnTo>
                    <a:lnTo>
                      <a:pt x="209029" y="210566"/>
                    </a:lnTo>
                    <a:lnTo>
                      <a:pt x="228981" y="193675"/>
                    </a:lnTo>
                    <a:lnTo>
                      <a:pt x="236347" y="188468"/>
                    </a:lnTo>
                    <a:lnTo>
                      <a:pt x="236347" y="167894"/>
                    </a:lnTo>
                    <a:lnTo>
                      <a:pt x="287020" y="167132"/>
                    </a:lnTo>
                    <a:lnTo>
                      <a:pt x="290703" y="167132"/>
                    </a:lnTo>
                    <a:lnTo>
                      <a:pt x="303276" y="163449"/>
                    </a:lnTo>
                    <a:lnTo>
                      <a:pt x="303276" y="68453"/>
                    </a:lnTo>
                    <a:close/>
                  </a:path>
                  <a:path w="645159" h="650875">
                    <a:moveTo>
                      <a:pt x="574548" y="486664"/>
                    </a:moveTo>
                    <a:lnTo>
                      <a:pt x="480060" y="486664"/>
                    </a:lnTo>
                    <a:lnTo>
                      <a:pt x="480060" y="496824"/>
                    </a:lnTo>
                    <a:lnTo>
                      <a:pt x="480060" y="569214"/>
                    </a:lnTo>
                    <a:lnTo>
                      <a:pt x="480060" y="579374"/>
                    </a:lnTo>
                    <a:lnTo>
                      <a:pt x="574548" y="579374"/>
                    </a:lnTo>
                    <a:lnTo>
                      <a:pt x="574548" y="569214"/>
                    </a:lnTo>
                    <a:lnTo>
                      <a:pt x="490347" y="569214"/>
                    </a:lnTo>
                    <a:lnTo>
                      <a:pt x="490347" y="496824"/>
                    </a:lnTo>
                    <a:lnTo>
                      <a:pt x="564261" y="496824"/>
                    </a:lnTo>
                    <a:lnTo>
                      <a:pt x="564261" y="568960"/>
                    </a:lnTo>
                    <a:lnTo>
                      <a:pt x="574548" y="568960"/>
                    </a:lnTo>
                    <a:lnTo>
                      <a:pt x="574548" y="496824"/>
                    </a:lnTo>
                    <a:lnTo>
                      <a:pt x="574548" y="496316"/>
                    </a:lnTo>
                    <a:lnTo>
                      <a:pt x="574548" y="486664"/>
                    </a:lnTo>
                    <a:close/>
                  </a:path>
                  <a:path w="645159" h="650875">
                    <a:moveTo>
                      <a:pt x="574548" y="81915"/>
                    </a:moveTo>
                    <a:lnTo>
                      <a:pt x="564261" y="81915"/>
                    </a:lnTo>
                    <a:lnTo>
                      <a:pt x="564261" y="155829"/>
                    </a:lnTo>
                    <a:lnTo>
                      <a:pt x="574548" y="155829"/>
                    </a:lnTo>
                    <a:lnTo>
                      <a:pt x="574548" y="81915"/>
                    </a:lnTo>
                    <a:close/>
                  </a:path>
                  <a:path w="645159" h="650875">
                    <a:moveTo>
                      <a:pt x="574548" y="71374"/>
                    </a:moveTo>
                    <a:lnTo>
                      <a:pt x="480060" y="71374"/>
                    </a:lnTo>
                    <a:lnTo>
                      <a:pt x="480060" y="81534"/>
                    </a:lnTo>
                    <a:lnTo>
                      <a:pt x="480060" y="156464"/>
                    </a:lnTo>
                    <a:lnTo>
                      <a:pt x="480060" y="166624"/>
                    </a:lnTo>
                    <a:lnTo>
                      <a:pt x="574548" y="166624"/>
                    </a:lnTo>
                    <a:lnTo>
                      <a:pt x="574548" y="156464"/>
                    </a:lnTo>
                    <a:lnTo>
                      <a:pt x="490347" y="156464"/>
                    </a:lnTo>
                    <a:lnTo>
                      <a:pt x="490347" y="81534"/>
                    </a:lnTo>
                    <a:lnTo>
                      <a:pt x="574548" y="81534"/>
                    </a:lnTo>
                    <a:lnTo>
                      <a:pt x="574548" y="71374"/>
                    </a:lnTo>
                    <a:close/>
                  </a:path>
                  <a:path w="645159" h="650875">
                    <a:moveTo>
                      <a:pt x="594741" y="463804"/>
                    </a:moveTo>
                    <a:lnTo>
                      <a:pt x="584454" y="463804"/>
                    </a:lnTo>
                    <a:lnTo>
                      <a:pt x="584454" y="474091"/>
                    </a:lnTo>
                    <a:lnTo>
                      <a:pt x="584454" y="590423"/>
                    </a:lnTo>
                    <a:lnTo>
                      <a:pt x="469900" y="590423"/>
                    </a:lnTo>
                    <a:lnTo>
                      <a:pt x="469900" y="474091"/>
                    </a:lnTo>
                    <a:lnTo>
                      <a:pt x="584454" y="474091"/>
                    </a:lnTo>
                    <a:lnTo>
                      <a:pt x="584454" y="463804"/>
                    </a:lnTo>
                    <a:lnTo>
                      <a:pt x="458089" y="463804"/>
                    </a:lnTo>
                    <a:lnTo>
                      <a:pt x="458089" y="600710"/>
                    </a:lnTo>
                    <a:lnTo>
                      <a:pt x="594741" y="600710"/>
                    </a:lnTo>
                    <a:lnTo>
                      <a:pt x="594741" y="590423"/>
                    </a:lnTo>
                    <a:lnTo>
                      <a:pt x="594741" y="474091"/>
                    </a:lnTo>
                    <a:lnTo>
                      <a:pt x="594741" y="463804"/>
                    </a:lnTo>
                    <a:close/>
                  </a:path>
                  <a:path w="645159" h="650875">
                    <a:moveTo>
                      <a:pt x="594741" y="50800"/>
                    </a:moveTo>
                    <a:lnTo>
                      <a:pt x="584454" y="50800"/>
                    </a:lnTo>
                    <a:lnTo>
                      <a:pt x="584454" y="61087"/>
                    </a:lnTo>
                    <a:lnTo>
                      <a:pt x="584454" y="176022"/>
                    </a:lnTo>
                    <a:lnTo>
                      <a:pt x="469900" y="176022"/>
                    </a:lnTo>
                    <a:lnTo>
                      <a:pt x="469900" y="61087"/>
                    </a:lnTo>
                    <a:lnTo>
                      <a:pt x="584454" y="61087"/>
                    </a:lnTo>
                    <a:lnTo>
                      <a:pt x="584454" y="50800"/>
                    </a:lnTo>
                    <a:lnTo>
                      <a:pt x="458089" y="50800"/>
                    </a:lnTo>
                    <a:lnTo>
                      <a:pt x="458089" y="186309"/>
                    </a:lnTo>
                    <a:lnTo>
                      <a:pt x="594741" y="186309"/>
                    </a:lnTo>
                    <a:lnTo>
                      <a:pt x="594741" y="176022"/>
                    </a:lnTo>
                    <a:lnTo>
                      <a:pt x="594741" y="61087"/>
                    </a:lnTo>
                    <a:lnTo>
                      <a:pt x="594741" y="50800"/>
                    </a:lnTo>
                    <a:close/>
                  </a:path>
                  <a:path w="645159" h="650875">
                    <a:moveTo>
                      <a:pt x="644652" y="414401"/>
                    </a:moveTo>
                    <a:lnTo>
                      <a:pt x="634365" y="414401"/>
                    </a:lnTo>
                    <a:lnTo>
                      <a:pt x="634365" y="424688"/>
                    </a:lnTo>
                    <a:lnTo>
                      <a:pt x="634365" y="640461"/>
                    </a:lnTo>
                    <a:lnTo>
                      <a:pt x="419989" y="640461"/>
                    </a:lnTo>
                    <a:lnTo>
                      <a:pt x="419989" y="572008"/>
                    </a:lnTo>
                    <a:lnTo>
                      <a:pt x="351663" y="572008"/>
                    </a:lnTo>
                    <a:lnTo>
                      <a:pt x="351663" y="496189"/>
                    </a:lnTo>
                    <a:lnTo>
                      <a:pt x="355346" y="495427"/>
                    </a:lnTo>
                    <a:lnTo>
                      <a:pt x="360426" y="493903"/>
                    </a:lnTo>
                    <a:lnTo>
                      <a:pt x="363347" y="493141"/>
                    </a:lnTo>
                    <a:lnTo>
                      <a:pt x="419989" y="493141"/>
                    </a:lnTo>
                    <a:lnTo>
                      <a:pt x="419989" y="467487"/>
                    </a:lnTo>
                    <a:lnTo>
                      <a:pt x="422148" y="465963"/>
                    </a:lnTo>
                    <a:lnTo>
                      <a:pt x="442722" y="447548"/>
                    </a:lnTo>
                    <a:lnTo>
                      <a:pt x="460375" y="426974"/>
                    </a:lnTo>
                    <a:lnTo>
                      <a:pt x="461772" y="424688"/>
                    </a:lnTo>
                    <a:lnTo>
                      <a:pt x="487553" y="424688"/>
                    </a:lnTo>
                    <a:lnTo>
                      <a:pt x="488188" y="363601"/>
                    </a:lnTo>
                    <a:lnTo>
                      <a:pt x="489712" y="362204"/>
                    </a:lnTo>
                    <a:lnTo>
                      <a:pt x="489712" y="360680"/>
                    </a:lnTo>
                    <a:lnTo>
                      <a:pt x="490474" y="356235"/>
                    </a:lnTo>
                    <a:lnTo>
                      <a:pt x="566039" y="356235"/>
                    </a:lnTo>
                    <a:lnTo>
                      <a:pt x="566039" y="424688"/>
                    </a:lnTo>
                    <a:lnTo>
                      <a:pt x="634365" y="424688"/>
                    </a:lnTo>
                    <a:lnTo>
                      <a:pt x="634365" y="414401"/>
                    </a:lnTo>
                    <a:lnTo>
                      <a:pt x="576326" y="414401"/>
                    </a:lnTo>
                    <a:lnTo>
                      <a:pt x="576326" y="356235"/>
                    </a:lnTo>
                    <a:lnTo>
                      <a:pt x="576326" y="345948"/>
                    </a:lnTo>
                    <a:lnTo>
                      <a:pt x="480949" y="345948"/>
                    </a:lnTo>
                    <a:lnTo>
                      <a:pt x="479425" y="358521"/>
                    </a:lnTo>
                    <a:lnTo>
                      <a:pt x="479425" y="360680"/>
                    </a:lnTo>
                    <a:lnTo>
                      <a:pt x="477901" y="361442"/>
                    </a:lnTo>
                    <a:lnTo>
                      <a:pt x="477266" y="414401"/>
                    </a:lnTo>
                    <a:lnTo>
                      <a:pt x="456692" y="414401"/>
                    </a:lnTo>
                    <a:lnTo>
                      <a:pt x="452247" y="420370"/>
                    </a:lnTo>
                    <a:lnTo>
                      <a:pt x="435356" y="440182"/>
                    </a:lnTo>
                    <a:lnTo>
                      <a:pt x="416306" y="457835"/>
                    </a:lnTo>
                    <a:lnTo>
                      <a:pt x="408940" y="462280"/>
                    </a:lnTo>
                    <a:lnTo>
                      <a:pt x="408940" y="482854"/>
                    </a:lnTo>
                    <a:lnTo>
                      <a:pt x="362712" y="482854"/>
                    </a:lnTo>
                    <a:lnTo>
                      <a:pt x="358267" y="483616"/>
                    </a:lnTo>
                    <a:lnTo>
                      <a:pt x="356108" y="483616"/>
                    </a:lnTo>
                    <a:lnTo>
                      <a:pt x="353822" y="485140"/>
                    </a:lnTo>
                    <a:lnTo>
                      <a:pt x="341376" y="486537"/>
                    </a:lnTo>
                    <a:lnTo>
                      <a:pt x="341376" y="582295"/>
                    </a:lnTo>
                    <a:lnTo>
                      <a:pt x="408940" y="582295"/>
                    </a:lnTo>
                    <a:lnTo>
                      <a:pt x="408940" y="650748"/>
                    </a:lnTo>
                    <a:lnTo>
                      <a:pt x="644652" y="650748"/>
                    </a:lnTo>
                    <a:lnTo>
                      <a:pt x="644652" y="640461"/>
                    </a:lnTo>
                    <a:lnTo>
                      <a:pt x="644652" y="414401"/>
                    </a:lnTo>
                    <a:close/>
                  </a:path>
                  <a:path w="645159" h="650875">
                    <a:moveTo>
                      <a:pt x="644652" y="0"/>
                    </a:moveTo>
                    <a:lnTo>
                      <a:pt x="634365" y="0"/>
                    </a:lnTo>
                    <a:lnTo>
                      <a:pt x="634365" y="11049"/>
                    </a:lnTo>
                    <a:lnTo>
                      <a:pt x="634365" y="226060"/>
                    </a:lnTo>
                    <a:lnTo>
                      <a:pt x="566039" y="226060"/>
                    </a:lnTo>
                    <a:lnTo>
                      <a:pt x="566039" y="294513"/>
                    </a:lnTo>
                    <a:lnTo>
                      <a:pt x="490474" y="294513"/>
                    </a:lnTo>
                    <a:lnTo>
                      <a:pt x="489712" y="291592"/>
                    </a:lnTo>
                    <a:lnTo>
                      <a:pt x="489712" y="287909"/>
                    </a:lnTo>
                    <a:lnTo>
                      <a:pt x="488188" y="287909"/>
                    </a:lnTo>
                    <a:lnTo>
                      <a:pt x="487553" y="226060"/>
                    </a:lnTo>
                    <a:lnTo>
                      <a:pt x="461772" y="226060"/>
                    </a:lnTo>
                    <a:lnTo>
                      <a:pt x="460375" y="223774"/>
                    </a:lnTo>
                    <a:lnTo>
                      <a:pt x="442722" y="203200"/>
                    </a:lnTo>
                    <a:lnTo>
                      <a:pt x="422148" y="185547"/>
                    </a:lnTo>
                    <a:lnTo>
                      <a:pt x="419989" y="183261"/>
                    </a:lnTo>
                    <a:lnTo>
                      <a:pt x="419989" y="157607"/>
                    </a:lnTo>
                    <a:lnTo>
                      <a:pt x="360426" y="157607"/>
                    </a:lnTo>
                    <a:lnTo>
                      <a:pt x="356108" y="156845"/>
                    </a:lnTo>
                    <a:lnTo>
                      <a:pt x="351663" y="155321"/>
                    </a:lnTo>
                    <a:lnTo>
                      <a:pt x="351663" y="79502"/>
                    </a:lnTo>
                    <a:lnTo>
                      <a:pt x="419989" y="79502"/>
                    </a:lnTo>
                    <a:lnTo>
                      <a:pt x="419989" y="11049"/>
                    </a:lnTo>
                    <a:lnTo>
                      <a:pt x="634365" y="11049"/>
                    </a:lnTo>
                    <a:lnTo>
                      <a:pt x="634365" y="0"/>
                    </a:lnTo>
                    <a:lnTo>
                      <a:pt x="408940" y="0"/>
                    </a:lnTo>
                    <a:lnTo>
                      <a:pt x="408940" y="68453"/>
                    </a:lnTo>
                    <a:lnTo>
                      <a:pt x="341376" y="68453"/>
                    </a:lnTo>
                    <a:lnTo>
                      <a:pt x="341376" y="163449"/>
                    </a:lnTo>
                    <a:lnTo>
                      <a:pt x="353822" y="167132"/>
                    </a:lnTo>
                    <a:lnTo>
                      <a:pt x="358267" y="167894"/>
                    </a:lnTo>
                    <a:lnTo>
                      <a:pt x="408940" y="167894"/>
                    </a:lnTo>
                    <a:lnTo>
                      <a:pt x="408940" y="188468"/>
                    </a:lnTo>
                    <a:lnTo>
                      <a:pt x="416306" y="193675"/>
                    </a:lnTo>
                    <a:lnTo>
                      <a:pt x="435356" y="210566"/>
                    </a:lnTo>
                    <a:lnTo>
                      <a:pt x="452247" y="230378"/>
                    </a:lnTo>
                    <a:lnTo>
                      <a:pt x="456692" y="236347"/>
                    </a:lnTo>
                    <a:lnTo>
                      <a:pt x="477266" y="236347"/>
                    </a:lnTo>
                    <a:lnTo>
                      <a:pt x="477901" y="287909"/>
                    </a:lnTo>
                    <a:lnTo>
                      <a:pt x="477901" y="289306"/>
                    </a:lnTo>
                    <a:lnTo>
                      <a:pt x="479425" y="291592"/>
                    </a:lnTo>
                    <a:lnTo>
                      <a:pt x="479425" y="292227"/>
                    </a:lnTo>
                    <a:lnTo>
                      <a:pt x="480949" y="304800"/>
                    </a:lnTo>
                    <a:lnTo>
                      <a:pt x="576326" y="304800"/>
                    </a:lnTo>
                    <a:lnTo>
                      <a:pt x="576326" y="294513"/>
                    </a:lnTo>
                    <a:lnTo>
                      <a:pt x="576326" y="236347"/>
                    </a:lnTo>
                    <a:lnTo>
                      <a:pt x="644652" y="236347"/>
                    </a:lnTo>
                    <a:lnTo>
                      <a:pt x="644652" y="11049"/>
                    </a:lnTo>
                    <a:lnTo>
                      <a:pt x="644652" y="0"/>
                    </a:lnTo>
                    <a:close/>
                  </a:path>
                </a:pathLst>
              </a:custGeom>
              <a:solidFill>
                <a:srgbClr val="044DEC"/>
              </a:solidFill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9391BA4-E852-4092-AF68-B06C622F1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728" y="3002833"/>
            <a:ext cx="3246668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1008339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679DE3-669A-49B0-B152-365303BE5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599" y="1598558"/>
            <a:ext cx="3212432" cy="52594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08C8F65-6E1B-451C-96A8-95DA327DE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3504"/>
              </p:ext>
            </p:extLst>
          </p:nvPr>
        </p:nvGraphicFramePr>
        <p:xfrm>
          <a:off x="16042" y="1600200"/>
          <a:ext cx="8975557" cy="52577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199">
                  <a:extLst>
                    <a:ext uri="{9D8B030D-6E8A-4147-A177-3AD203B41FA5}">
                      <a16:colId xmlns:a16="http://schemas.microsoft.com/office/drawing/2014/main" val="3560152042"/>
                    </a:ext>
                  </a:extLst>
                </a:gridCol>
                <a:gridCol w="3775985">
                  <a:extLst>
                    <a:ext uri="{9D8B030D-6E8A-4147-A177-3AD203B41FA5}">
                      <a16:colId xmlns:a16="http://schemas.microsoft.com/office/drawing/2014/main" val="1063711899"/>
                    </a:ext>
                  </a:extLst>
                </a:gridCol>
                <a:gridCol w="787025">
                  <a:extLst>
                    <a:ext uri="{9D8B030D-6E8A-4147-A177-3AD203B41FA5}">
                      <a16:colId xmlns:a16="http://schemas.microsoft.com/office/drawing/2014/main" val="2573736522"/>
                    </a:ext>
                  </a:extLst>
                </a:gridCol>
                <a:gridCol w="868043">
                  <a:extLst>
                    <a:ext uri="{9D8B030D-6E8A-4147-A177-3AD203B41FA5}">
                      <a16:colId xmlns:a16="http://schemas.microsoft.com/office/drawing/2014/main" val="4050268557"/>
                    </a:ext>
                  </a:extLst>
                </a:gridCol>
                <a:gridCol w="821747">
                  <a:extLst>
                    <a:ext uri="{9D8B030D-6E8A-4147-A177-3AD203B41FA5}">
                      <a16:colId xmlns:a16="http://schemas.microsoft.com/office/drawing/2014/main" val="2992114380"/>
                    </a:ext>
                  </a:extLst>
                </a:gridCol>
                <a:gridCol w="902763">
                  <a:extLst>
                    <a:ext uri="{9D8B030D-6E8A-4147-A177-3AD203B41FA5}">
                      <a16:colId xmlns:a16="http://schemas.microsoft.com/office/drawing/2014/main" val="74492479"/>
                    </a:ext>
                  </a:extLst>
                </a:gridCol>
                <a:gridCol w="1553795">
                  <a:extLst>
                    <a:ext uri="{9D8B030D-6E8A-4147-A177-3AD203B41FA5}">
                      <a16:colId xmlns:a16="http://schemas.microsoft.com/office/drawing/2014/main" val="2927439745"/>
                    </a:ext>
                  </a:extLst>
                </a:gridCol>
              </a:tblGrid>
              <a:tr h="5623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822163"/>
                  </a:ext>
                </a:extLst>
              </a:tr>
              <a:tr h="2977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"Образование"</a:t>
                      </a:r>
                    </a:p>
                  </a:txBody>
                  <a:tcPr marL="7861" marR="7861" marT="786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888715"/>
                  </a:ext>
                </a:extLst>
              </a:tr>
              <a:tr h="2756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Подпрограмма 3. Дополнительное образование, воспитание и психолого-социальное сопровождение детей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194757"/>
                  </a:ext>
                </a:extLst>
              </a:tr>
              <a:tr h="5954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Отношение средней заработной платы педагогических работников организаций дополнительного образования детей к средней заработной плате учителей 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103,14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extLst>
                  <a:ext uri="{0D108BD9-81ED-4DB2-BD59-A6C34878D82A}">
                    <a16:rowId xmlns:a16="http://schemas.microsoft.com/office/drawing/2014/main" val="2147312440"/>
                  </a:ext>
                </a:extLst>
              </a:tr>
              <a:tr h="1168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Число детей, охваченных деятельностью детских технопарков "Кванториум" (мобильных технопарков "Кванториум") и других проектов, направленных на обеспечение доступности дополнительных общеобразовательных программ естественнонаучной и технической направленностей, соответствующих приоритетным направлениям технологического развития Российской Федерации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0,334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83,8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Плановое значение не достигнуто в связи с ограничениями и переходом на дистанционное обучение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extLst>
                  <a:ext uri="{0D108BD9-81ED-4DB2-BD59-A6C34878D82A}">
                    <a16:rowId xmlns:a16="http://schemas.microsoft.com/office/drawing/2014/main" val="1678563008"/>
                  </a:ext>
                </a:extLst>
              </a:tr>
              <a:tr h="3366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Созданы детские технопарки "Кванториум"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extLst>
                  <a:ext uri="{0D108BD9-81ED-4DB2-BD59-A6C34878D82A}">
                    <a16:rowId xmlns:a16="http://schemas.microsoft.com/office/drawing/2014/main" val="1980986295"/>
                  </a:ext>
                </a:extLst>
              </a:tr>
              <a:tr h="3749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детей в возрасте от 5 до 18 лет, охваченных дополнительным образованием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b"/>
                </a:tc>
                <a:extLst>
                  <a:ext uri="{0D108BD9-81ED-4DB2-BD59-A6C34878D82A}">
                    <a16:rowId xmlns:a16="http://schemas.microsoft.com/office/drawing/2014/main" val="2305470472"/>
                  </a:ext>
                </a:extLst>
              </a:tr>
              <a:tr h="3749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Созданы центры цифрового образования детей "IT-куб"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extLst>
                  <a:ext uri="{0D108BD9-81ED-4DB2-BD59-A6C34878D82A}">
                    <a16:rowId xmlns:a16="http://schemas.microsoft.com/office/drawing/2014/main" val="3142960169"/>
                  </a:ext>
                </a:extLst>
              </a:tr>
              <a:tr h="6648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Созданы новые места в образовательных организациях различных типов для реализации дополнительных общеразвивающих программ всех направленностей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extLst>
                  <a:ext uri="{0D108BD9-81ED-4DB2-BD59-A6C34878D82A}">
                    <a16:rowId xmlns:a16="http://schemas.microsoft.com/office/drawing/2014/main" val="2405258334"/>
                  </a:ext>
                </a:extLst>
              </a:tr>
              <a:tr h="23156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b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4. Профессиональное образование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798360"/>
                  </a:ext>
                </a:extLst>
              </a:tr>
              <a:tr h="3749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педагогических работников, прошедших добровольную независимую оценку квалификации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61" marR="7861" marT="7861" marB="0"/>
                </a:tc>
                <a:extLst>
                  <a:ext uri="{0D108BD9-81ED-4DB2-BD59-A6C34878D82A}">
                    <a16:rowId xmlns:a16="http://schemas.microsoft.com/office/drawing/2014/main" val="1863128148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5ED92D-26FC-4213-B6B8-366468A7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6249871"/>
            <a:ext cx="3234890" cy="6097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63F288-2641-4D56-ACA4-F8C2398C7836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967535" y="2940437"/>
            <a:ext cx="3423665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2919682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28AF73C-2E05-46F4-92F5-E3456C5E6D2E}"/>
              </a:ext>
            </a:extLst>
          </p:cNvPr>
          <p:cNvGraphicFramePr>
            <a:graphicFrameLocks noGrp="1"/>
          </p:cNvGraphicFramePr>
          <p:nvPr/>
        </p:nvGraphicFramePr>
        <p:xfrm>
          <a:off x="0" y="1567010"/>
          <a:ext cx="8991600" cy="52909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1653">
                  <a:extLst>
                    <a:ext uri="{9D8B030D-6E8A-4147-A177-3AD203B41FA5}">
                      <a16:colId xmlns:a16="http://schemas.microsoft.com/office/drawing/2014/main" val="2814460691"/>
                    </a:ext>
                  </a:extLst>
                </a:gridCol>
                <a:gridCol w="4137023">
                  <a:extLst>
                    <a:ext uri="{9D8B030D-6E8A-4147-A177-3AD203B41FA5}">
                      <a16:colId xmlns:a16="http://schemas.microsoft.com/office/drawing/2014/main" val="3528800218"/>
                    </a:ext>
                  </a:extLst>
                </a:gridCol>
                <a:gridCol w="862276">
                  <a:extLst>
                    <a:ext uri="{9D8B030D-6E8A-4147-A177-3AD203B41FA5}">
                      <a16:colId xmlns:a16="http://schemas.microsoft.com/office/drawing/2014/main" val="3379252893"/>
                    </a:ext>
                  </a:extLst>
                </a:gridCol>
                <a:gridCol w="951040">
                  <a:extLst>
                    <a:ext uri="{9D8B030D-6E8A-4147-A177-3AD203B41FA5}">
                      <a16:colId xmlns:a16="http://schemas.microsoft.com/office/drawing/2014/main" val="2190491083"/>
                    </a:ext>
                  </a:extLst>
                </a:gridCol>
                <a:gridCol w="900318">
                  <a:extLst>
                    <a:ext uri="{9D8B030D-6E8A-4147-A177-3AD203B41FA5}">
                      <a16:colId xmlns:a16="http://schemas.microsoft.com/office/drawing/2014/main" val="3503115119"/>
                    </a:ext>
                  </a:extLst>
                </a:gridCol>
                <a:gridCol w="989081">
                  <a:extLst>
                    <a:ext uri="{9D8B030D-6E8A-4147-A177-3AD203B41FA5}">
                      <a16:colId xmlns:a16="http://schemas.microsoft.com/office/drawing/2014/main" val="4191072239"/>
                    </a:ext>
                  </a:extLst>
                </a:gridCol>
                <a:gridCol w="860209">
                  <a:extLst>
                    <a:ext uri="{9D8B030D-6E8A-4147-A177-3AD203B41FA5}">
                      <a16:colId xmlns:a16="http://schemas.microsoft.com/office/drawing/2014/main" val="779399578"/>
                    </a:ext>
                  </a:extLst>
                </a:gridCol>
              </a:tblGrid>
              <a:tr h="8495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9897575"/>
                  </a:ext>
                </a:extLst>
              </a:tr>
              <a:tr h="3701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"Социальная защита"</a:t>
                      </a:r>
                    </a:p>
                  </a:txBody>
                  <a:tcPr marL="9517" marR="9517" marT="951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675840"/>
                  </a:ext>
                </a:extLst>
              </a:tr>
              <a:tr h="3289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Социальная поддержка граждан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257982"/>
                  </a:ext>
                </a:extLst>
              </a:tr>
              <a:tr h="3015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Уровень бедности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extLst>
                  <a:ext uri="{0D108BD9-81ED-4DB2-BD59-A6C34878D82A}">
                    <a16:rowId xmlns:a16="http://schemas.microsoft.com/office/drawing/2014/main" val="1526193449"/>
                  </a:ext>
                </a:extLst>
              </a:tr>
              <a:tr h="2878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Активное долголетие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extLst>
                  <a:ext uri="{0D108BD9-81ED-4DB2-BD59-A6C34878D82A}">
                    <a16:rowId xmlns:a16="http://schemas.microsoft.com/office/drawing/2014/main" val="3281834107"/>
                  </a:ext>
                </a:extLst>
              </a:tr>
              <a:tr h="315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2. Доступная среда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00046"/>
                  </a:ext>
                </a:extLst>
              </a:tr>
              <a:tr h="7402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extLst>
                  <a:ext uri="{0D108BD9-81ED-4DB2-BD59-A6C34878D82A}">
                    <a16:rowId xmlns:a16="http://schemas.microsoft.com/office/drawing/2014/main" val="3244928660"/>
                  </a:ext>
                </a:extLst>
              </a:tr>
              <a:tr h="6991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детей-инвалидов в возрасте от 1,5 года до 7 лет, охваченных дошкольным образованием, в общей численности детей-инвалидов такого возраста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extLst>
                  <a:ext uri="{0D108BD9-81ED-4DB2-BD59-A6C34878D82A}">
                    <a16:rowId xmlns:a16="http://schemas.microsoft.com/office/drawing/2014/main" val="3916187990"/>
                  </a:ext>
                </a:extLst>
              </a:tr>
              <a:tr h="6991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детей-инвалидов в возрасте от 5 до 18 лет, получающих дополнительное образование, от общей численности детей-инвалидов данного возраста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extLst>
                  <a:ext uri="{0D108BD9-81ED-4DB2-BD59-A6C34878D82A}">
                    <a16:rowId xmlns:a16="http://schemas.microsoft.com/office/drawing/2014/main" val="4050040035"/>
                  </a:ext>
                </a:extLst>
              </a:tr>
              <a:tr h="6991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детей-инвалидов, которым созданы условия для получения качественного начального общего, основного общего, среднего общего образования, в общей численности детей- инвалидов школьного возраста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17" marR="9517" marT="9517" marB="0"/>
                </a:tc>
                <a:extLst>
                  <a:ext uri="{0D108BD9-81ED-4DB2-BD59-A6C34878D82A}">
                    <a16:rowId xmlns:a16="http://schemas.microsoft.com/office/drawing/2014/main" val="4174015681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D76327-8966-4C31-93A6-4446B0716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6249871"/>
            <a:ext cx="3234890" cy="609768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D094BF3-6544-4FEE-80EC-C4DD0CED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694205"/>
            <a:ext cx="1219200" cy="11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активное долголетие">
            <a:extLst>
              <a:ext uri="{FF2B5EF4-FFF2-40B4-BE49-F238E27FC236}">
                <a16:creationId xmlns:a16="http://schemas.microsoft.com/office/drawing/2014/main" id="{8D214161-4968-4D20-A361-6B8219EDE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162" y="2866215"/>
            <a:ext cx="3200400" cy="2117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Социальный проект (проект направлен на социализацию детей – инвалидов) &quot;НЕ  БУДЕМ В СТОРОНЕ, МЫ ДЕТИ ОДНОГО СОЛНЦА!&quot;">
            <a:extLst>
              <a:ext uri="{FF2B5EF4-FFF2-40B4-BE49-F238E27FC236}">
                <a16:creationId xmlns:a16="http://schemas.microsoft.com/office/drawing/2014/main" id="{F0AAFD69-7DC2-4738-AC94-33E9A9A9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54" y="5120728"/>
            <a:ext cx="1071562" cy="105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222411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Трава рисунок (25 фото) » Рисунки для срисовки и не только">
            <a:extLst>
              <a:ext uri="{FF2B5EF4-FFF2-40B4-BE49-F238E27FC236}">
                <a16:creationId xmlns:a16="http://schemas.microsoft.com/office/drawing/2014/main" id="{A730907C-B995-463A-B5EC-39FA45BB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049" y="4563946"/>
            <a:ext cx="3245399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Облако - векторные изображения, Облако картинки | Depositphotos">
            <a:extLst>
              <a:ext uri="{FF2B5EF4-FFF2-40B4-BE49-F238E27FC236}">
                <a16:creationId xmlns:a16="http://schemas.microsoft.com/office/drawing/2014/main" id="{EAC6F79E-6864-4D77-B9F8-392E4BC47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76" y="1608908"/>
            <a:ext cx="61912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605A8DD-247D-4F43-B6D6-629093C7EB2A}"/>
              </a:ext>
            </a:extLst>
          </p:cNvPr>
          <p:cNvGraphicFramePr>
            <a:graphicFrameLocks noGrp="1"/>
          </p:cNvGraphicFramePr>
          <p:nvPr/>
        </p:nvGraphicFramePr>
        <p:xfrm>
          <a:off x="0" y="1598596"/>
          <a:ext cx="8948245" cy="4651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390">
                  <a:extLst>
                    <a:ext uri="{9D8B030D-6E8A-4147-A177-3AD203B41FA5}">
                      <a16:colId xmlns:a16="http://schemas.microsoft.com/office/drawing/2014/main" val="1175646452"/>
                    </a:ext>
                  </a:extLst>
                </a:gridCol>
                <a:gridCol w="3764494">
                  <a:extLst>
                    <a:ext uri="{9D8B030D-6E8A-4147-A177-3AD203B41FA5}">
                      <a16:colId xmlns:a16="http://schemas.microsoft.com/office/drawing/2014/main" val="2034439448"/>
                    </a:ext>
                  </a:extLst>
                </a:gridCol>
                <a:gridCol w="784630">
                  <a:extLst>
                    <a:ext uri="{9D8B030D-6E8A-4147-A177-3AD203B41FA5}">
                      <a16:colId xmlns:a16="http://schemas.microsoft.com/office/drawing/2014/main" val="486208689"/>
                    </a:ext>
                  </a:extLst>
                </a:gridCol>
                <a:gridCol w="865400">
                  <a:extLst>
                    <a:ext uri="{9D8B030D-6E8A-4147-A177-3AD203B41FA5}">
                      <a16:colId xmlns:a16="http://schemas.microsoft.com/office/drawing/2014/main" val="2255187028"/>
                    </a:ext>
                  </a:extLst>
                </a:gridCol>
                <a:gridCol w="819246">
                  <a:extLst>
                    <a:ext uri="{9D8B030D-6E8A-4147-A177-3AD203B41FA5}">
                      <a16:colId xmlns:a16="http://schemas.microsoft.com/office/drawing/2014/main" val="2077618649"/>
                    </a:ext>
                  </a:extLst>
                </a:gridCol>
                <a:gridCol w="900017">
                  <a:extLst>
                    <a:ext uri="{9D8B030D-6E8A-4147-A177-3AD203B41FA5}">
                      <a16:colId xmlns:a16="http://schemas.microsoft.com/office/drawing/2014/main" val="3181347192"/>
                    </a:ext>
                  </a:extLst>
                </a:gridCol>
                <a:gridCol w="1549068">
                  <a:extLst>
                    <a:ext uri="{9D8B030D-6E8A-4147-A177-3AD203B41FA5}">
                      <a16:colId xmlns:a16="http://schemas.microsoft.com/office/drawing/2014/main" val="4047785635"/>
                    </a:ext>
                  </a:extLst>
                </a:gridCol>
              </a:tblGrid>
              <a:tr h="7777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56912"/>
                  </a:ext>
                </a:extLst>
              </a:tr>
              <a:tr h="411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"Социальная защита"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512352"/>
                  </a:ext>
                </a:extLst>
              </a:tr>
              <a:tr h="350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Подпрограмма 3. Развитие системы отдыха и оздоровления детей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452364"/>
                  </a:ext>
                </a:extLst>
              </a:tr>
              <a:tr h="6405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2021 Доля детей, охваченных отдыхом и оздоровлением, в общей численности детей в возрасте от 7 до 15 лет, подлежащих оздоровлению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61,5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61,5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39350764"/>
                  </a:ext>
                </a:extLst>
              </a:tr>
              <a:tr h="10827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2021 Доля детей, находящихся в трудной жизненной ситуации, охваченных отдыхом и оздоровлением, в общей численности детей в возрасте от 7 до 15 лет, находящихся в трудной жизненной ситуации, подлежащих оздоровлению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Процент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55,9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103,8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92924057"/>
                  </a:ext>
                </a:extLst>
              </a:tr>
              <a:tr h="3507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Подпрограмма 8. Развитие трудовых ресурсов и охраны труда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196843"/>
                  </a:ext>
                </a:extLst>
              </a:tr>
              <a:tr h="10370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2021 Число пострадавших в результате несчастных случаев на производстве со смертельным исходом связанных с производством, в расчете на 1000 работающих (организаций, занятых в экономике муниципального образования)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Промилле (0,1 процента)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0,062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0,058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09200092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6146" name="Picture 2" descr="Как правильно подобрать место летнего отдыха для ребенка">
            <a:extLst>
              <a:ext uri="{FF2B5EF4-FFF2-40B4-BE49-F238E27FC236}">
                <a16:creationId xmlns:a16="http://schemas.microsoft.com/office/drawing/2014/main" id="{0D210694-CFE7-40FC-941F-8CFC274CA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245" y="2432733"/>
            <a:ext cx="3245399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Облако - векторные изображения, Облако картинки | Depositphotos">
            <a:extLst>
              <a:ext uri="{FF2B5EF4-FFF2-40B4-BE49-F238E27FC236}">
                <a16:creationId xmlns:a16="http://schemas.microsoft.com/office/drawing/2014/main" id="{48E8E041-EBC3-4F9C-A3F8-8FFCD4E8B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897" y="1640255"/>
            <a:ext cx="61912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Облако - векторные изображения, Облако картинки | Depositphotos">
            <a:extLst>
              <a:ext uri="{FF2B5EF4-FFF2-40B4-BE49-F238E27FC236}">
                <a16:creationId xmlns:a16="http://schemas.microsoft.com/office/drawing/2014/main" id="{8F33B73E-6CEF-4F65-A69C-9C23B32AE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84" y="1894427"/>
            <a:ext cx="435378" cy="43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солнце рисунок: 5 тыс изображений найдено в Яндекс.Картинках | Рисунок,  Детские рисунки, Раскраски">
            <a:extLst>
              <a:ext uri="{FF2B5EF4-FFF2-40B4-BE49-F238E27FC236}">
                <a16:creationId xmlns:a16="http://schemas.microsoft.com/office/drawing/2014/main" id="{5FBEC80D-357D-443F-9E81-4E67A24B9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804" y="1653732"/>
            <a:ext cx="904875" cy="62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98933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27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5B864AA-182C-4B9A-871F-EDF9BE46D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644005"/>
              </p:ext>
            </p:extLst>
          </p:nvPr>
        </p:nvGraphicFramePr>
        <p:xfrm>
          <a:off x="0" y="1600201"/>
          <a:ext cx="8991600" cy="4740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685697900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4124781960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808434262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1741443157"/>
                    </a:ext>
                  </a:extLst>
                </a:gridCol>
                <a:gridCol w="823215">
                  <a:extLst>
                    <a:ext uri="{9D8B030D-6E8A-4147-A177-3AD203B41FA5}">
                      <a16:colId xmlns:a16="http://schemas.microsoft.com/office/drawing/2014/main" val="2954168184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2793265358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3526181084"/>
                    </a:ext>
                  </a:extLst>
                </a:gridCol>
              </a:tblGrid>
              <a:tr h="5727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556186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"Социальная защита"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65819"/>
                  </a:ext>
                </a:extLst>
              </a:tr>
              <a:tr h="2807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9. Развитие и поддержка социально ориентированных некоммерческих организаций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073532"/>
                  </a:ext>
                </a:extLst>
              </a:tr>
              <a:tr h="3818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 НКО в сфере образования, которым оказана поддержка органами местного самоуправления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extLst>
                  <a:ext uri="{0D108BD9-81ED-4DB2-BD59-A6C34878D82A}">
                    <a16:rowId xmlns:a16="http://schemas.microsoft.com/office/drawing/2014/main" val="1926212199"/>
                  </a:ext>
                </a:extLst>
              </a:tr>
              <a:tr h="3818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 НКО, которым оказана поддержка органами местного самоуправления, всего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extLst>
                  <a:ext uri="{0D108BD9-81ED-4DB2-BD59-A6C34878D82A}">
                    <a16:rowId xmlns:a16="http://schemas.microsoft.com/office/drawing/2014/main" val="1763090292"/>
                  </a:ext>
                </a:extLst>
              </a:tr>
              <a:tr h="3818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 НКО в сфере социальной защиты населения, которым оказана поддержка органами местного самоуправления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extLst>
                  <a:ext uri="{0D108BD9-81ED-4DB2-BD59-A6C34878D82A}">
                    <a16:rowId xmlns:a16="http://schemas.microsoft.com/office/drawing/2014/main" val="2245831230"/>
                  </a:ext>
                </a:extLst>
              </a:tr>
              <a:tr h="3930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 НКО в сфере культуры, которым оказана поддержка органами местного самоуправления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extLst>
                  <a:ext uri="{0D108BD9-81ED-4DB2-BD59-A6C34878D82A}">
                    <a16:rowId xmlns:a16="http://schemas.microsoft.com/office/drawing/2014/main" val="3585938897"/>
                  </a:ext>
                </a:extLst>
              </a:tr>
              <a:tr h="4267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 НКО в сфере физической культуры и спорта, которым оказана поддержка органами местного самоуправления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extLst>
                  <a:ext uri="{0D108BD9-81ED-4DB2-BD59-A6C34878D82A}">
                    <a16:rowId xmlns:a16="http://schemas.microsoft.com/office/drawing/2014/main" val="3081678651"/>
                  </a:ext>
                </a:extLst>
              </a:tr>
              <a:tr h="5727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расходов, направляемых на предоставление субсидий СО НКО,  в общем объеме расходов бюджета муниципального образования Московской области на социальную сферу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увеличились расходы на соц сферу, субсидии на СОНКО увеличены недостаточно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b"/>
                </a:tc>
                <a:extLst>
                  <a:ext uri="{0D108BD9-81ED-4DB2-BD59-A6C34878D82A}">
                    <a16:rowId xmlns:a16="http://schemas.microsoft.com/office/drawing/2014/main" val="2689530364"/>
                  </a:ext>
                </a:extLst>
              </a:tr>
              <a:tr h="5727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расходов, направляемых на предоставление субсидий СО НКО  в сфере образования, в общем объеме расходов бюджета муниципального образования Московской области  в сфере образования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увеличились расходы на соц сферу, субсидии на СОНКО увеличены недостаточно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 anchor="b"/>
                </a:tc>
                <a:extLst>
                  <a:ext uri="{0D108BD9-81ED-4DB2-BD59-A6C34878D82A}">
                    <a16:rowId xmlns:a16="http://schemas.microsoft.com/office/drawing/2014/main" val="3596960512"/>
                  </a:ext>
                </a:extLst>
              </a:tr>
              <a:tr h="3818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СО НКО, которым оказана финансовая поддержка органами местного самоуправления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620" marR="8620" marT="8620" marB="0"/>
                </a:tc>
                <a:extLst>
                  <a:ext uri="{0D108BD9-81ED-4DB2-BD59-A6C34878D82A}">
                    <a16:rowId xmlns:a16="http://schemas.microsoft.com/office/drawing/2014/main" val="338236854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4" y="6377940"/>
            <a:ext cx="12226491" cy="481699"/>
          </a:xfrm>
          <a:prstGeom prst="rect">
            <a:avLst/>
          </a:prstGeom>
        </p:spPr>
      </p:pic>
      <p:pic>
        <p:nvPicPr>
          <p:cNvPr id="7170" name="Picture 2" descr="социально ориентированные некоммерческие организации">
            <a:extLst>
              <a:ext uri="{FF2B5EF4-FFF2-40B4-BE49-F238E27FC236}">
                <a16:creationId xmlns:a16="http://schemas.microsoft.com/office/drawing/2014/main" id="{1D5DDE06-D337-41D1-8890-44EE23DF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615" y="1600200"/>
            <a:ext cx="2348464" cy="149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Тюмень | Тюменским СО НКО власти окажут имущественную поддержку - БезФормата">
            <a:extLst>
              <a:ext uri="{FF2B5EF4-FFF2-40B4-BE49-F238E27FC236}">
                <a16:creationId xmlns:a16="http://schemas.microsoft.com/office/drawing/2014/main" id="{FBDAB16C-2D5A-4437-B828-ACF12BD74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615815"/>
            <a:ext cx="32004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оммерческие и некоммерческие организации: отличия, виды и примеры">
            <a:extLst>
              <a:ext uri="{FF2B5EF4-FFF2-40B4-BE49-F238E27FC236}">
                <a16:creationId xmlns:a16="http://schemas.microsoft.com/office/drawing/2014/main" id="{9167747E-B16F-4EA5-9642-49763F6B8FB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743200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64951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28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27AE830-EB63-4B7B-B7E2-BD6F9E48D6DD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200"/>
          <a:ext cx="8956830" cy="4860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645">
                  <a:extLst>
                    <a:ext uri="{9D8B030D-6E8A-4147-A177-3AD203B41FA5}">
                      <a16:colId xmlns:a16="http://schemas.microsoft.com/office/drawing/2014/main" val="3353292237"/>
                    </a:ext>
                  </a:extLst>
                </a:gridCol>
                <a:gridCol w="3768105">
                  <a:extLst>
                    <a:ext uri="{9D8B030D-6E8A-4147-A177-3AD203B41FA5}">
                      <a16:colId xmlns:a16="http://schemas.microsoft.com/office/drawing/2014/main" val="558715654"/>
                    </a:ext>
                  </a:extLst>
                </a:gridCol>
                <a:gridCol w="785382">
                  <a:extLst>
                    <a:ext uri="{9D8B030D-6E8A-4147-A177-3AD203B41FA5}">
                      <a16:colId xmlns:a16="http://schemas.microsoft.com/office/drawing/2014/main" val="1356148899"/>
                    </a:ext>
                  </a:extLst>
                </a:gridCol>
                <a:gridCol w="866231">
                  <a:extLst>
                    <a:ext uri="{9D8B030D-6E8A-4147-A177-3AD203B41FA5}">
                      <a16:colId xmlns:a16="http://schemas.microsoft.com/office/drawing/2014/main" val="2251781024"/>
                    </a:ext>
                  </a:extLst>
                </a:gridCol>
                <a:gridCol w="820033">
                  <a:extLst>
                    <a:ext uri="{9D8B030D-6E8A-4147-A177-3AD203B41FA5}">
                      <a16:colId xmlns:a16="http://schemas.microsoft.com/office/drawing/2014/main" val="2469900972"/>
                    </a:ext>
                  </a:extLst>
                </a:gridCol>
                <a:gridCol w="900880">
                  <a:extLst>
                    <a:ext uri="{9D8B030D-6E8A-4147-A177-3AD203B41FA5}">
                      <a16:colId xmlns:a16="http://schemas.microsoft.com/office/drawing/2014/main" val="282506619"/>
                    </a:ext>
                  </a:extLst>
                </a:gridCol>
                <a:gridCol w="1550554">
                  <a:extLst>
                    <a:ext uri="{9D8B030D-6E8A-4147-A177-3AD203B41FA5}">
                      <a16:colId xmlns:a16="http://schemas.microsoft.com/office/drawing/2014/main" val="756400302"/>
                    </a:ext>
                  </a:extLst>
                </a:gridCol>
              </a:tblGrid>
              <a:tr h="4606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834841"/>
                  </a:ext>
                </a:extLst>
              </a:tr>
              <a:tr h="2438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"Социальная защита"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213249"/>
                  </a:ext>
                </a:extLst>
              </a:tr>
              <a:tr h="2257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9. Развитие и поддержка социально ориентированных некоммерческих организаций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397591"/>
                  </a:ext>
                </a:extLst>
              </a:tr>
              <a:tr h="3089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СО НКО, которым оказана имущественная поддержка органами местного  самоуправления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extLst>
                  <a:ext uri="{0D108BD9-81ED-4DB2-BD59-A6C34878D82A}">
                    <a16:rowId xmlns:a16="http://schemas.microsoft.com/office/drawing/2014/main" val="4260138162"/>
                  </a:ext>
                </a:extLst>
              </a:tr>
              <a:tr h="3089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СО НКО в сфере образования, которым оказана имущественная поддержка органами местного самоуправления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extLst>
                  <a:ext uri="{0D108BD9-81ED-4DB2-BD59-A6C34878D82A}">
                    <a16:rowId xmlns:a16="http://schemas.microsoft.com/office/drawing/2014/main" val="405486471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СО НКО в сфере социальной защиты населения, которым оказана  имущественная поддержка органами местного самоуправления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extLst>
                  <a:ext uri="{0D108BD9-81ED-4DB2-BD59-A6C34878D82A}">
                    <a16:rowId xmlns:a16="http://schemas.microsoft.com/office/drawing/2014/main" val="775444159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Общее количество предоставленной  органами местного самоуправления площади на льготных условиях  или в безвозмездное пользование СО НКО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Квадратный 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extLst>
                  <a:ext uri="{0D108BD9-81ED-4DB2-BD59-A6C34878D82A}">
                    <a16:rowId xmlns:a16="http://schemas.microsoft.com/office/drawing/2014/main" val="3405648223"/>
                  </a:ext>
                </a:extLst>
              </a:tr>
              <a:tr h="4606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Общее количество предоставленной  органами местного самоуправления площади на льготных условиях или в безвозмездное пользование СО НКО  в сфере социальной защиты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Квадратный 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extLst>
                  <a:ext uri="{0D108BD9-81ED-4DB2-BD59-A6C34878D82A}">
                    <a16:rowId xmlns:a16="http://schemas.microsoft.com/office/drawing/2014/main" val="686176980"/>
                  </a:ext>
                </a:extLst>
              </a:tr>
              <a:tr h="3432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СО НКО, которым оказана консультационная поддержка органами местного самоуправления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extLst>
                  <a:ext uri="{0D108BD9-81ED-4DB2-BD59-A6C34878D82A}">
                    <a16:rowId xmlns:a16="http://schemas.microsoft.com/office/drawing/2014/main" val="3517592439"/>
                  </a:ext>
                </a:extLst>
              </a:tr>
              <a:tr h="4696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Численность граждан, принявших участие в просветительских мероприятиях по вопросам деятельности СО НКО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Массовые мероприятия не проводились в связи с COVID 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extLst>
                  <a:ext uri="{0D108BD9-81ED-4DB2-BD59-A6C34878D82A}">
                    <a16:rowId xmlns:a16="http://schemas.microsoft.com/office/drawing/2014/main" val="64388526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проведенных органами местного самоуправления просветительских мероприятий  по вопросам деятельности СО НКО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Массовые мероприятия не проводились в связи с COVID 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extLst>
                  <a:ext uri="{0D108BD9-81ED-4DB2-BD59-A6C34878D82A}">
                    <a16:rowId xmlns:a16="http://schemas.microsoft.com/office/drawing/2014/main" val="1683830103"/>
                  </a:ext>
                </a:extLst>
              </a:tr>
              <a:tr h="4786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Общее количество предоставленной  органами местного самоуправления площади на льготных условиях  или в безвозмездное пользование  СО НКО в сфере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Квадратный 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43" marR="7343" marT="7343" marB="0"/>
                </a:tc>
                <a:extLst>
                  <a:ext uri="{0D108BD9-81ED-4DB2-BD59-A6C34878D82A}">
                    <a16:rowId xmlns:a16="http://schemas.microsoft.com/office/drawing/2014/main" val="1108451960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60785"/>
            <a:ext cx="12226491" cy="398854"/>
          </a:xfrm>
          <a:prstGeom prst="rect">
            <a:avLst/>
          </a:prstGeom>
        </p:spPr>
      </p:pic>
      <p:pic>
        <p:nvPicPr>
          <p:cNvPr id="8194" name="Picture 2" descr="ПРИГЛАШАЕМ В РЯДЫ ВОЛОНТЕРОВ! – Новости – Орехово-Зуевское городское  управление социальной защиты населения">
            <a:extLst>
              <a:ext uri="{FF2B5EF4-FFF2-40B4-BE49-F238E27FC236}">
                <a16:creationId xmlns:a16="http://schemas.microsoft.com/office/drawing/2014/main" id="{95A54F3E-37EF-4A6C-B853-C92903B3BCC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552907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Волонтёрская деятельность — ИОКК">
            <a:extLst>
              <a:ext uri="{FF2B5EF4-FFF2-40B4-BE49-F238E27FC236}">
                <a16:creationId xmlns:a16="http://schemas.microsoft.com/office/drawing/2014/main" id="{D1CDC3BF-526B-4A26-87A1-9CA4B34B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5126862"/>
            <a:ext cx="1247775" cy="109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Добровольческая волонтерская деятельность">
            <a:extLst>
              <a:ext uri="{FF2B5EF4-FFF2-40B4-BE49-F238E27FC236}">
                <a16:creationId xmlns:a16="http://schemas.microsoft.com/office/drawing/2014/main" id="{C8B465F3-214A-4A87-84E3-997442862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894" y="1734649"/>
            <a:ext cx="1481137" cy="83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684507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Концепция развития физической культуры и спорта в городе Мегионе">
            <a:extLst>
              <a:ext uri="{FF2B5EF4-FFF2-40B4-BE49-F238E27FC236}">
                <a16:creationId xmlns:a16="http://schemas.microsoft.com/office/drawing/2014/main" id="{F649E8AE-5B5B-442F-B761-EB86B8BBB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1" y="4875544"/>
            <a:ext cx="3207618" cy="160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29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F2E2182-BC6A-4FFA-B910-2F906E210518}"/>
              </a:ext>
            </a:extLst>
          </p:cNvPr>
          <p:cNvGraphicFramePr>
            <a:graphicFrameLocks noGrp="1"/>
          </p:cNvGraphicFramePr>
          <p:nvPr/>
        </p:nvGraphicFramePr>
        <p:xfrm>
          <a:off x="-1" y="1544855"/>
          <a:ext cx="8991601" cy="4833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5">
                  <a:extLst>
                    <a:ext uri="{9D8B030D-6E8A-4147-A177-3AD203B41FA5}">
                      <a16:colId xmlns:a16="http://schemas.microsoft.com/office/drawing/2014/main" val="197054816"/>
                    </a:ext>
                  </a:extLst>
                </a:gridCol>
                <a:gridCol w="3782734">
                  <a:extLst>
                    <a:ext uri="{9D8B030D-6E8A-4147-A177-3AD203B41FA5}">
                      <a16:colId xmlns:a16="http://schemas.microsoft.com/office/drawing/2014/main" val="2155654002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2560594021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1360132291"/>
                    </a:ext>
                  </a:extLst>
                </a:gridCol>
                <a:gridCol w="823217">
                  <a:extLst>
                    <a:ext uri="{9D8B030D-6E8A-4147-A177-3AD203B41FA5}">
                      <a16:colId xmlns:a16="http://schemas.microsoft.com/office/drawing/2014/main" val="2700727709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3043272327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3268016101"/>
                    </a:ext>
                  </a:extLst>
                </a:gridCol>
              </a:tblGrid>
              <a:tr h="47050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017785"/>
                  </a:ext>
                </a:extLst>
              </a:tr>
              <a:tr h="239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"Спорт"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527671"/>
                  </a:ext>
                </a:extLst>
              </a:tr>
              <a:tr h="1845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ctr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Подпрограмма 1. Развитие физической культуры и спорта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432996"/>
                  </a:ext>
                </a:extLst>
              </a:tr>
              <a:tr h="6457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жителей муниципального образования  Московской области, систематически занимающихся физической культурой и спортом, в общей численности населения муниципального образования Московской области в возрасте 3-79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b"/>
                </a:tc>
                <a:extLst>
                  <a:ext uri="{0D108BD9-81ED-4DB2-BD59-A6C34878D82A}">
                    <a16:rowId xmlns:a16="http://schemas.microsoft.com/office/drawing/2014/main" val="2292100414"/>
                  </a:ext>
                </a:extLst>
              </a:tr>
              <a:tr h="4705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Макропоказатель - Уровень обеспеченности граждан спортивными сооружениями исходя из единовременной пропускной способности объектов спорта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27,84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28,14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b"/>
                </a:tc>
                <a:extLst>
                  <a:ext uri="{0D108BD9-81ED-4DB2-BD59-A6C34878D82A}">
                    <a16:rowId xmlns:a16="http://schemas.microsoft.com/office/drawing/2014/main" val="2222377369"/>
                  </a:ext>
                </a:extLst>
              </a:tr>
              <a:tr h="3321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Доступные спортивные площадки. Доля спортивных площадок, управляемых в соответствии со стандартом их использования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103,2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b"/>
                </a:tc>
                <a:extLst>
                  <a:ext uri="{0D108BD9-81ED-4DB2-BD59-A6C34878D82A}">
                    <a16:rowId xmlns:a16="http://schemas.microsoft.com/office/drawing/2014/main" val="2943311658"/>
                  </a:ext>
                </a:extLst>
              </a:tr>
              <a:tr h="9502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Макропоказатель – Доля лиц с ограниченными возможностями здоровья и инвалидов, систематически занимающихся физической культурой и спортом, в общей численности указанной категории населения, проживающих в муниципальном образовании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Ограничение допуска данной категории лиц на физкультурные и спортивные мероприятия в условиях сохранения рисков распространения COVID-19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extLst>
                  <a:ext uri="{0D108BD9-81ED-4DB2-BD59-A6C34878D82A}">
                    <a16:rowId xmlns:a16="http://schemas.microsoft.com/office/drawing/2014/main" val="2282005548"/>
                  </a:ext>
                </a:extLst>
              </a:tr>
              <a:tr h="4705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Макропоказатель - Доля обучающихся и студентов, систематически занимающихся физической культурой и спортом, в общей численности обучающихся и студентов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extLst>
                  <a:ext uri="{0D108BD9-81ED-4DB2-BD59-A6C34878D82A}">
                    <a16:rowId xmlns:a16="http://schemas.microsoft.com/office/drawing/2014/main" val="1487850492"/>
                  </a:ext>
                </a:extLst>
              </a:tr>
              <a:tr h="4705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населения городского округа, занятого в экономике, занимающегося физической культурой и спортом, в общей численности населения, занятого в экономике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extLst>
                  <a:ext uri="{0D108BD9-81ED-4DB2-BD59-A6C34878D82A}">
                    <a16:rowId xmlns:a16="http://schemas.microsoft.com/office/drawing/2014/main" val="2292339511"/>
                  </a:ext>
                </a:extLst>
              </a:tr>
              <a:tr h="4705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Макропоказатель - Эффективность использования существующих объектов спорта (отношение фактической посещаемости к нормативной пропускной способности)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997" marR="6997" marT="6997" marB="0" anchor="b"/>
                </a:tc>
                <a:extLst>
                  <a:ext uri="{0D108BD9-81ED-4DB2-BD59-A6C34878D82A}">
                    <a16:rowId xmlns:a16="http://schemas.microsoft.com/office/drawing/2014/main" val="1110762340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17066"/>
            <a:ext cx="12226491" cy="442573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67B1F98A-2205-41EC-B8E7-ECA2E35A8B2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688257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Влияние физкультуры и спорта на организм">
            <a:extLst>
              <a:ext uri="{FF2B5EF4-FFF2-40B4-BE49-F238E27FC236}">
                <a16:creationId xmlns:a16="http://schemas.microsoft.com/office/drawing/2014/main" id="{EF4B9C29-43CA-4E51-B8A9-9141922F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541718"/>
            <a:ext cx="1704046" cy="120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30619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Поздравление с Днём города Орехово-Зуево">
            <a:extLst>
              <a:ext uri="{FF2B5EF4-FFF2-40B4-BE49-F238E27FC236}">
                <a16:creationId xmlns:a16="http://schemas.microsoft.com/office/drawing/2014/main" id="{DD7500CC-79B0-4C81-9C27-3222DE61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8" y="-56465"/>
            <a:ext cx="12203988" cy="148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49BB2E4-5EE3-4E7F-871C-357104968F64}"/>
              </a:ext>
            </a:extLst>
          </p:cNvPr>
          <p:cNvSpPr/>
          <p:nvPr/>
        </p:nvSpPr>
        <p:spPr>
          <a:xfrm flipH="1">
            <a:off x="0" y="408558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56712" y="527420"/>
            <a:ext cx="965301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5" dirty="0">
                <a:solidFill>
                  <a:srgbClr val="3B1C03"/>
                </a:solidFill>
              </a:rPr>
              <a:t>ОСНОВНЫЕ</a:t>
            </a:r>
            <a:r>
              <a:rPr sz="2000" spc="-110" dirty="0">
                <a:solidFill>
                  <a:srgbClr val="3B1C03"/>
                </a:solidFill>
              </a:rPr>
              <a:t> </a:t>
            </a:r>
            <a:r>
              <a:rPr lang="ru-RU" sz="2000" spc="75" dirty="0">
                <a:solidFill>
                  <a:srgbClr val="3B1C03"/>
                </a:solidFill>
              </a:rPr>
              <a:t>ПОКАЗАТЕЛИ</a:t>
            </a:r>
            <a:r>
              <a:rPr sz="2000" spc="-114" dirty="0">
                <a:solidFill>
                  <a:srgbClr val="3B1C03"/>
                </a:solidFill>
              </a:rPr>
              <a:t> </a:t>
            </a:r>
            <a:r>
              <a:rPr lang="ru-RU" sz="2000" dirty="0"/>
              <a:t>СОЦИАЛЬНО-ЭКОНМИЧЕСКОГО РАЗВИТИЯ </a:t>
            </a:r>
            <a:br>
              <a:rPr lang="ru-RU" sz="2000" dirty="0"/>
            </a:br>
            <a:r>
              <a:rPr lang="ru-RU" sz="2000" spc="95" dirty="0">
                <a:solidFill>
                  <a:srgbClr val="3B1C03"/>
                </a:solidFill>
              </a:rPr>
              <a:t>ОРЕХОВО-ЗУЕВСКОГО</a:t>
            </a:r>
            <a:r>
              <a:rPr lang="ru-RU" sz="2000" spc="95" dirty="0"/>
              <a:t> ГОРОДСКОГО ОКРУГА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331" y="406400"/>
            <a:ext cx="1025652" cy="789939"/>
          </a:xfrm>
          <a:prstGeom prst="rect">
            <a:avLst/>
          </a:prstGeom>
        </p:spPr>
      </p:pic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4E29FD0A-BF48-4548-8CB6-F7E7E6E1FAB0}"/>
              </a:ext>
            </a:extLst>
          </p:cNvPr>
          <p:cNvGraphicFramePr/>
          <p:nvPr/>
        </p:nvGraphicFramePr>
        <p:xfrm>
          <a:off x="171862" y="1688072"/>
          <a:ext cx="6564353" cy="4642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3DD55DC-A37A-408F-8AFB-01AC095D780C}"/>
              </a:ext>
            </a:extLst>
          </p:cNvPr>
          <p:cNvSpPr/>
          <p:nvPr/>
        </p:nvSpPr>
        <p:spPr>
          <a:xfrm>
            <a:off x="5285439" y="1862217"/>
            <a:ext cx="685800" cy="354073"/>
          </a:xfrm>
          <a:prstGeom prst="rect">
            <a:avLst/>
          </a:prstGeom>
          <a:solidFill>
            <a:srgbClr val="020A5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чел.</a:t>
            </a:r>
          </a:p>
        </p:txBody>
      </p:sp>
      <p:pic>
        <p:nvPicPr>
          <p:cNvPr id="39" name="Picture 2" descr="семья, в, с, потолка, план бесплатно значок из humanitarian Icons 1">
            <a:extLst>
              <a:ext uri="{FF2B5EF4-FFF2-40B4-BE49-F238E27FC236}">
                <a16:creationId xmlns:a16="http://schemas.microsoft.com/office/drawing/2014/main" id="{5CAEB321-8153-44B5-A35B-E98AAF657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4" y="1563124"/>
            <a:ext cx="721294" cy="72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id="{582719AA-5557-479D-B5F6-16B966F8994B}"/>
              </a:ext>
            </a:extLst>
          </p:cNvPr>
          <p:cNvGraphicFramePr/>
          <p:nvPr/>
        </p:nvGraphicFramePr>
        <p:xfrm>
          <a:off x="6469820" y="1528802"/>
          <a:ext cx="5831961" cy="5116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41" name="Picture 8" descr="Мужской символ поиск работы | Бесплатно значок">
            <a:extLst>
              <a:ext uri="{FF2B5EF4-FFF2-40B4-BE49-F238E27FC236}">
                <a16:creationId xmlns:a16="http://schemas.microsoft.com/office/drawing/2014/main" id="{95DC982E-3CB0-473C-B6A2-E9E4E1814DA5}"/>
              </a:ext>
            </a:extLst>
          </p:cNvPr>
          <p:cNvPicPr>
            <a:picLocks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07" y="1634281"/>
            <a:ext cx="720000" cy="64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052B6E5-5D3E-46A9-A061-0B49BDF4EA1F}"/>
              </a:ext>
            </a:extLst>
          </p:cNvPr>
          <p:cNvSpPr/>
          <p:nvPr/>
        </p:nvSpPr>
        <p:spPr>
          <a:xfrm>
            <a:off x="11131273" y="1967607"/>
            <a:ext cx="687600" cy="354073"/>
          </a:xfrm>
          <a:prstGeom prst="rect">
            <a:avLst/>
          </a:prstGeom>
          <a:solidFill>
            <a:srgbClr val="F4E910">
              <a:alpha val="9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B1C03"/>
                </a:solidFill>
              </a:rPr>
              <a:t>%</a:t>
            </a:r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B2CD5467-2E0D-41C1-9C33-4A46BD14F99B}"/>
              </a:ext>
            </a:extLst>
          </p:cNvPr>
          <p:cNvCxnSpPr>
            <a:cxnSpLocks/>
          </p:cNvCxnSpPr>
          <p:nvPr/>
        </p:nvCxnSpPr>
        <p:spPr>
          <a:xfrm flipV="1">
            <a:off x="4267200" y="2667000"/>
            <a:ext cx="0" cy="762000"/>
          </a:xfrm>
          <a:prstGeom prst="straightConnector1">
            <a:avLst/>
          </a:prstGeom>
          <a:ln w="34925"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739C66AD-5CB0-45F2-AED7-C385F2FD1D7E}"/>
              </a:ext>
            </a:extLst>
          </p:cNvPr>
          <p:cNvCxnSpPr>
            <a:cxnSpLocks/>
          </p:cNvCxnSpPr>
          <p:nvPr/>
        </p:nvCxnSpPr>
        <p:spPr>
          <a:xfrm flipV="1">
            <a:off x="9829800" y="2644541"/>
            <a:ext cx="0" cy="762000"/>
          </a:xfrm>
          <a:prstGeom prst="straightConnector1">
            <a:avLst/>
          </a:prstGeom>
          <a:ln w="34925">
            <a:solidFill>
              <a:srgbClr val="FAF58F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93375DD9-4EB5-4853-84F5-75A14A3C731C}"/>
              </a:ext>
            </a:extLst>
          </p:cNvPr>
          <p:cNvCxnSpPr>
            <a:cxnSpLocks/>
          </p:cNvCxnSpPr>
          <p:nvPr/>
        </p:nvCxnSpPr>
        <p:spPr>
          <a:xfrm flipV="1">
            <a:off x="11403067" y="4260710"/>
            <a:ext cx="0" cy="762000"/>
          </a:xfrm>
          <a:prstGeom prst="straightConnector1">
            <a:avLst/>
          </a:prstGeom>
          <a:ln w="34925">
            <a:solidFill>
              <a:srgbClr val="F4E910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1BE3FADB-BB07-4A9D-BD45-D3D89017C999}"/>
              </a:ext>
            </a:extLst>
          </p:cNvPr>
          <p:cNvCxnSpPr>
            <a:cxnSpLocks/>
          </p:cNvCxnSpPr>
          <p:nvPr/>
        </p:nvCxnSpPr>
        <p:spPr>
          <a:xfrm flipV="1">
            <a:off x="5341587" y="4607680"/>
            <a:ext cx="0" cy="762000"/>
          </a:xfrm>
          <a:prstGeom prst="straightConnector1">
            <a:avLst/>
          </a:prstGeom>
          <a:ln w="34925">
            <a:solidFill>
              <a:srgbClr val="020A5C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5EB22E10-D6B9-4BB9-81D2-13E6E0638578}"/>
              </a:ext>
            </a:extLst>
          </p:cNvPr>
          <p:cNvSpPr/>
          <p:nvPr/>
        </p:nvSpPr>
        <p:spPr>
          <a:xfrm>
            <a:off x="4305491" y="2903176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5383B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100 %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467DE3D8-E49F-44C6-9792-F2572F304373}"/>
              </a:ext>
            </a:extLst>
          </p:cNvPr>
          <p:cNvSpPr/>
          <p:nvPr/>
        </p:nvSpPr>
        <p:spPr>
          <a:xfrm>
            <a:off x="5320732" y="4969214"/>
            <a:ext cx="928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20A5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100,4 %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A9AE0808-99B2-477B-AFE7-F8056E1C4605}"/>
              </a:ext>
            </a:extLst>
          </p:cNvPr>
          <p:cNvSpPr/>
          <p:nvPr/>
        </p:nvSpPr>
        <p:spPr>
          <a:xfrm>
            <a:off x="9935193" y="2840875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99663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100 %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47211BF5-FBFD-45D5-8E2D-D87BA0539D44}"/>
              </a:ext>
            </a:extLst>
          </p:cNvPr>
          <p:cNvSpPr/>
          <p:nvPr/>
        </p:nvSpPr>
        <p:spPr>
          <a:xfrm>
            <a:off x="11386419" y="4476206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3B1C03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100 %</a:t>
            </a: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14743425-3564-4352-B65E-5F463D918FD0}"/>
              </a:ext>
            </a:extLst>
          </p:cNvPr>
          <p:cNvCxnSpPr>
            <a:cxnSpLocks/>
          </p:cNvCxnSpPr>
          <p:nvPr/>
        </p:nvCxnSpPr>
        <p:spPr>
          <a:xfrm>
            <a:off x="6249191" y="2321680"/>
            <a:ext cx="0" cy="3048000"/>
          </a:xfrm>
          <a:prstGeom prst="line">
            <a:avLst/>
          </a:prstGeom>
          <a:ln w="28575"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Номер слайда 59">
            <a:extLst>
              <a:ext uri="{FF2B5EF4-FFF2-40B4-BE49-F238E27FC236}">
                <a16:creationId xmlns:a16="http://schemas.microsoft.com/office/drawing/2014/main" id="{63CA26FE-E416-43DC-A167-293D1D2B15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73535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96B605-9834-4B2F-90F7-5D22AB0E9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598" y="4648200"/>
            <a:ext cx="3195587" cy="16053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EF61D3-0741-4F11-99E9-8C7711235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599" y="1624347"/>
            <a:ext cx="3195587" cy="10783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6249871"/>
            <a:ext cx="3234890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DC985D3-FE5D-46E2-B098-A124506520FC}"/>
              </a:ext>
            </a:extLst>
          </p:cNvPr>
          <p:cNvGraphicFramePr>
            <a:graphicFrameLocks noGrp="1"/>
          </p:cNvGraphicFramePr>
          <p:nvPr/>
        </p:nvGraphicFramePr>
        <p:xfrm>
          <a:off x="0" y="1545027"/>
          <a:ext cx="8991600" cy="5312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2928996872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2690621314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301576376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4008909714"/>
                    </a:ext>
                  </a:extLst>
                </a:gridCol>
                <a:gridCol w="823215">
                  <a:extLst>
                    <a:ext uri="{9D8B030D-6E8A-4147-A177-3AD203B41FA5}">
                      <a16:colId xmlns:a16="http://schemas.microsoft.com/office/drawing/2014/main" val="300516061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3471947328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1122290267"/>
                    </a:ext>
                  </a:extLst>
                </a:gridCol>
              </a:tblGrid>
              <a:tr h="4759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984790"/>
                  </a:ext>
                </a:extLst>
              </a:tr>
              <a:tr h="2210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"Спорт"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624008"/>
                  </a:ext>
                </a:extLst>
              </a:tr>
              <a:tr h="1700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 anchor="ctr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Подпрограмма 1. Развитие физической культуры и спорта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182005"/>
                  </a:ext>
                </a:extLst>
              </a:tr>
              <a:tr h="4759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Макропоказатель - Доля жителей городского округа, занимающихся в спортивных организациях, в общей численности детей и молодежи в возрасте 6-15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extLst>
                  <a:ext uri="{0D108BD9-81ED-4DB2-BD59-A6C34878D82A}">
                    <a16:rowId xmlns:a16="http://schemas.microsoft.com/office/drawing/2014/main" val="849819764"/>
                  </a:ext>
                </a:extLst>
              </a:tr>
              <a:tr h="3194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проведенных массовых, официальных физкультурных и спортивных мероприятий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extLst>
                  <a:ext uri="{0D108BD9-81ED-4DB2-BD59-A6C34878D82A}">
                    <a16:rowId xmlns:a16="http://schemas.microsoft.com/office/drawing/2014/main" val="1623831387"/>
                  </a:ext>
                </a:extLst>
              </a:tr>
              <a:tr h="6324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жителей муниципального образования Московской области, выполнивших нормативы испытаний (тестов) Всероссийского комплекса «Готов к труду и обороне» (ГТО), в общей численности населения, принявшего участие в испытаниях (тестах)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 anchor="b"/>
                </a:tc>
                <a:extLst>
                  <a:ext uri="{0D108BD9-81ED-4DB2-BD59-A6C34878D82A}">
                    <a16:rowId xmlns:a16="http://schemas.microsoft.com/office/drawing/2014/main" val="2533481090"/>
                  </a:ext>
                </a:extLst>
              </a:tr>
              <a:tr h="9453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обучающихся и студентов муниципального образования Московской области, выполнивших нормативы Всероссийского физкультурно-спортивного комплекса «Готов к труду и обороне» (ГТО), в общей численности обучающихся и студентов, принявших участие в сдаче нормативов Всероссийского физкультурно-спортивного комплекса «Готов к труду и обороне» (ГТО)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extLst>
                  <a:ext uri="{0D108BD9-81ED-4DB2-BD59-A6C34878D82A}">
                    <a16:rowId xmlns:a16="http://schemas.microsoft.com/office/drawing/2014/main" val="1310499544"/>
                  </a:ext>
                </a:extLst>
              </a:tr>
              <a:tr h="6324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объектов физической культуры и спорта, на которых произведена модернизация материально-технической базы путем проведения капитального ремонта, технического переоснащения оборудованием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extLst>
                  <a:ext uri="{0D108BD9-81ED-4DB2-BD59-A6C34878D82A}">
                    <a16:rowId xmlns:a16="http://schemas.microsoft.com/office/drawing/2014/main" val="2936825683"/>
                  </a:ext>
                </a:extLst>
              </a:tr>
              <a:tr h="4759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установленных (отремонтированных, модернизированных) плоскостных спортивных сооружений в муниципальных образованиях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extLst>
                  <a:ext uri="{0D108BD9-81ED-4DB2-BD59-A6C34878D82A}">
                    <a16:rowId xmlns:a16="http://schemas.microsoft.com/office/drawing/2014/main" val="2085808664"/>
                  </a:ext>
                </a:extLst>
              </a:tr>
              <a:tr h="9453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созданных малых спортивных площадок (поставленных комплектов спортивного оборудования (малых спортивных форм) для центров тестирования Всероссийского физкультурно-спортивного комплекса «Готов к труду и обороне» (ГТО) (в рамках оснащения объектов спортивной инфраструктуры спортивно-технологическим оборудованием)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272" marR="6272" marT="6272" marB="0"/>
                </a:tc>
                <a:extLst>
                  <a:ext uri="{0D108BD9-81ED-4DB2-BD59-A6C34878D82A}">
                    <a16:rowId xmlns:a16="http://schemas.microsoft.com/office/drawing/2014/main" val="2617724705"/>
                  </a:ext>
                </a:extLst>
              </a:tr>
            </a:tbl>
          </a:graphicData>
        </a:graphic>
      </p:graphicFrame>
      <p:pic>
        <p:nvPicPr>
          <p:cNvPr id="10242" name="Picture 2">
            <a:extLst>
              <a:ext uri="{FF2B5EF4-FFF2-40B4-BE49-F238E27FC236}">
                <a16:creationId xmlns:a16="http://schemas.microsoft.com/office/drawing/2014/main" id="{667793EA-C110-453E-A663-49B865B42DA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863" y="2704293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434597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0" name="Picture 16" descr="Развитие массового спорта и национальных видов спорта">
            <a:extLst>
              <a:ext uri="{FF2B5EF4-FFF2-40B4-BE49-F238E27FC236}">
                <a16:creationId xmlns:a16="http://schemas.microsoft.com/office/drawing/2014/main" id="{B93747B5-10DC-4FE0-874B-76B90E0B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799" y="4711877"/>
            <a:ext cx="3247201" cy="153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C95A130-AABA-484C-823E-DBE94E4F10A6}"/>
              </a:ext>
            </a:extLst>
          </p:cNvPr>
          <p:cNvGraphicFramePr>
            <a:graphicFrameLocks noGrp="1"/>
          </p:cNvGraphicFramePr>
          <p:nvPr/>
        </p:nvGraphicFramePr>
        <p:xfrm>
          <a:off x="1" y="1567011"/>
          <a:ext cx="8991600" cy="4682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4181237129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3637200621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1839948201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1137784829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4124399606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885626406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3757642565"/>
                    </a:ext>
                  </a:extLst>
                </a:gridCol>
              </a:tblGrid>
              <a:tr h="78561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432580"/>
                  </a:ext>
                </a:extLst>
              </a:tr>
              <a:tr h="400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"Спорт"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700942"/>
                  </a:ext>
                </a:extLst>
              </a:tr>
              <a:tr h="308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3. Подготовка спортивного резерва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374690"/>
                  </a:ext>
                </a:extLst>
              </a:tr>
              <a:tr h="10782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Макропоказатель - Доля занимающихся по программам спортивной подготовки в организациях ведомственной принадлежности физической культуры и спорта в общем количестве занимающихся в организациях ведомственной принадлежности физической культуры и спорта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88495924"/>
                  </a:ext>
                </a:extLst>
              </a:tr>
              <a:tr h="21103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организаций, оказывающих услуги по спортивной подготовке в соответствии с федеральными стандартами спортивной подготовки, в общем количестве организаций в сфере физической культуры и спорта Московской области, в том числе для лиц с ограниченными возможностями здоровья и инвалидов (в рамках государственной поддержки спортивных организаций, осуществляющих подготовку спортивного резерва для спортивных сборных команд, в том числе спортивных сборных команд Российской Федерации)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44189317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6249871"/>
            <a:ext cx="12226491" cy="609768"/>
          </a:xfrm>
          <a:prstGeom prst="rect">
            <a:avLst/>
          </a:prstGeom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6A8A25DD-673C-4BCE-A0CC-AF7A8130EF9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986" y="2548276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Video PTPL Digital media Qatar National Sports Day, up arrow logo sports,  leaf, logo, sports png | Klipartz">
            <a:extLst>
              <a:ext uri="{FF2B5EF4-FFF2-40B4-BE49-F238E27FC236}">
                <a16:creationId xmlns:a16="http://schemas.microsoft.com/office/drawing/2014/main" id="{E3DB0FD0-7A49-41FB-B8A8-D37408325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9775" y1="15200" x2="49775" y2="15200"/>
                        <a14:foregroundMark x1="36966" y1="45600" x2="36966" y2="45600"/>
                        <a14:foregroundMark x1="33596" y1="37200" x2="33596" y2="37200"/>
                        <a14:foregroundMark x1="33034" y1="36800" x2="35506" y2="36000"/>
                        <a14:foregroundMark x1="59551" y1="58400" x2="59551" y2="58400"/>
                        <a14:foregroundMark x1="60787" y1="65600" x2="60787" y2="65600"/>
                        <a14:foregroundMark x1="35955" y1="42200" x2="35955" y2="42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1613044"/>
            <a:ext cx="1524000" cy="8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732196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мультфильм, пейзаж, рисунок">
            <a:extLst>
              <a:ext uri="{FF2B5EF4-FFF2-40B4-BE49-F238E27FC236}">
                <a16:creationId xmlns:a16="http://schemas.microsoft.com/office/drawing/2014/main" id="{C16E5177-FC51-4E27-998B-A198963DF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89" r="90000">
                        <a14:foregroundMark x1="3222" y1="47889" x2="9667" y2="52000"/>
                        <a14:foregroundMark x1="9667" y1="52000" x2="11333" y2="68556"/>
                        <a14:foregroundMark x1="11333" y1="68556" x2="7000" y2="74333"/>
                        <a14:foregroundMark x1="7000" y1="74333" x2="889" y2="71000"/>
                        <a14:foregroundMark x1="889" y1="71000" x2="1000" y2="50333"/>
                        <a14:foregroundMark x1="1000" y1="50333" x2="7889" y2="46778"/>
                        <a14:foregroundMark x1="7889" y1="46778" x2="9111" y2="5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45" y="4471918"/>
            <a:ext cx="3911989" cy="265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599" y="6249871"/>
            <a:ext cx="32348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14E10B0-C55C-47A4-992F-421A259A2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383515"/>
              </p:ext>
            </p:extLst>
          </p:nvPr>
        </p:nvGraphicFramePr>
        <p:xfrm>
          <a:off x="0" y="1568927"/>
          <a:ext cx="8991599" cy="52890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5">
                  <a:extLst>
                    <a:ext uri="{9D8B030D-6E8A-4147-A177-3AD203B41FA5}">
                      <a16:colId xmlns:a16="http://schemas.microsoft.com/office/drawing/2014/main" val="2158299883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619443450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1128072521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2648123911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1875756493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3467133937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4088638920"/>
                    </a:ext>
                  </a:extLst>
                </a:gridCol>
              </a:tblGrid>
              <a:tr h="5380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160163"/>
                  </a:ext>
                </a:extLst>
              </a:tr>
              <a:tr h="2847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37163"/>
                  </a:ext>
                </a:extLst>
              </a:tr>
              <a:tr h="242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Развитие отраслей сельского хозяйства и перерабатывающей промышленности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110235"/>
                  </a:ext>
                </a:extLst>
              </a:tr>
              <a:tr h="2742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Производство молока в хозяйствах всех категорий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тонн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extLst>
                  <a:ext uri="{0D108BD9-81ED-4DB2-BD59-A6C34878D82A}">
                    <a16:rowId xmlns:a16="http://schemas.microsoft.com/office/drawing/2014/main" val="3615554484"/>
                  </a:ext>
                </a:extLst>
              </a:tr>
              <a:tr h="5108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Индекс производства продукции сельского хозяйства в хозяйствах всех категорий (в сопоставимых ценах) к предыдущему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extLst>
                  <a:ext uri="{0D108BD9-81ED-4DB2-BD59-A6C34878D82A}">
                    <a16:rowId xmlns:a16="http://schemas.microsoft.com/office/drawing/2014/main" val="3709424335"/>
                  </a:ext>
                </a:extLst>
              </a:tr>
              <a:tr h="7383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Инвестиции в основной капитал по видам экономической деятельности: Растениеводство и животноводство, охота и предоставление соответствующих услуг в этих областях, Производство пищевых продуктов, Производство напитков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Миллион рублей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337,32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extLst>
                  <a:ext uri="{0D108BD9-81ED-4DB2-BD59-A6C34878D82A}">
                    <a16:rowId xmlns:a16="http://schemas.microsoft.com/office/drawing/2014/main" val="3310967330"/>
                  </a:ext>
                </a:extLst>
              </a:tr>
              <a:tr h="3797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Ввод мощностей животноводческих комплексов молочного направления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скотомест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extLst>
                  <a:ext uri="{0D108BD9-81ED-4DB2-BD59-A6C34878D82A}">
                    <a16:rowId xmlns:a16="http://schemas.microsoft.com/office/drawing/2014/main" val="795002161"/>
                  </a:ext>
                </a:extLst>
              </a:tr>
              <a:tr h="2320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2. Развитие мелиорации земель сельскохозяйственного назначения</a:t>
                      </a:r>
                    </a:p>
                  </a:txBody>
                  <a:tcPr marL="7313" marR="7313" marT="731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184711"/>
                  </a:ext>
                </a:extLst>
              </a:tr>
              <a:tr h="5484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Вовлечение в оборот выбывших сельскохозяйственных угодий за счет проведения культуртехнических работ сельскохозяйственными товаропроизводителями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гектаров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extLst>
                  <a:ext uri="{0D108BD9-81ED-4DB2-BD59-A6C34878D82A}">
                    <a16:rowId xmlns:a16="http://schemas.microsoft.com/office/drawing/2014/main" val="3926178900"/>
                  </a:ext>
                </a:extLst>
              </a:tr>
              <a:tr h="12657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Площадь земельных участков, находящихся в муниципальной собственности и государственная собственность на которые не разграничена, предоставленных сельхозтоваропроизводителям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Гектар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16,2817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 2021г были предоставлены 16,2817 га сельхозтоваропроизводителям: 11,4817 га Стародед С.О. (д.Мисцево); 4,8 га КФХ "УнасФерма" (южнее д. Яковлево)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extLst>
                  <a:ext uri="{0D108BD9-81ED-4DB2-BD59-A6C34878D82A}">
                    <a16:rowId xmlns:a16="http://schemas.microsoft.com/office/drawing/2014/main" val="63996967"/>
                  </a:ext>
                </a:extLst>
              </a:tr>
              <a:tr h="2742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Площадь земель, обработанных от борщевика Сосновского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Гектар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313" marR="7313" marT="7313" marB="0" anchor="b"/>
                </a:tc>
                <a:extLst>
                  <a:ext uri="{0D108BD9-81ED-4DB2-BD59-A6C34878D82A}">
                    <a16:rowId xmlns:a16="http://schemas.microsoft.com/office/drawing/2014/main" val="3714461932"/>
                  </a:ext>
                </a:extLst>
              </a:tr>
            </a:tbl>
          </a:graphicData>
        </a:graphic>
      </p:graphicFrame>
      <p:pic>
        <p:nvPicPr>
          <p:cNvPr id="12292" name="Picture 4" descr="сельское хозяйство роялти бесплатно векторные иллюстрации  -vc004046-CoolCLIPS.com">
            <a:extLst>
              <a:ext uri="{FF2B5EF4-FFF2-40B4-BE49-F238E27FC236}">
                <a16:creationId xmlns:a16="http://schemas.microsoft.com/office/drawing/2014/main" id="{E66D3301-DD04-4183-B142-B040FB98F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690671"/>
            <a:ext cx="1314299" cy="105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6,013,969 сельское хозяйство, фотографии, рисунки, изображения, фотографии,  без роялти">
            <a:extLst>
              <a:ext uri="{FF2B5EF4-FFF2-40B4-BE49-F238E27FC236}">
                <a16:creationId xmlns:a16="http://schemas.microsoft.com/office/drawing/2014/main" id="{472E77DE-787A-4B3B-9B65-7B91EB82FD1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956" y="2878394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967846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хлеб, колосья, пшеница, сельское хозяйство, в векторе, EPS">
            <a:extLst>
              <a:ext uri="{FF2B5EF4-FFF2-40B4-BE49-F238E27FC236}">
                <a16:creationId xmlns:a16="http://schemas.microsoft.com/office/drawing/2014/main" id="{F0650136-0865-4749-95BC-CF49F9DBA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54641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33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7C60674-DDF3-4214-BDF8-0AA31CF6A8C0}"/>
              </a:ext>
            </a:extLst>
          </p:cNvPr>
          <p:cNvGraphicFramePr>
            <a:graphicFrameLocks noGrp="1"/>
          </p:cNvGraphicFramePr>
          <p:nvPr/>
        </p:nvGraphicFramePr>
        <p:xfrm>
          <a:off x="-27273" y="1600199"/>
          <a:ext cx="9018873" cy="4649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7484">
                  <a:extLst>
                    <a:ext uri="{9D8B030D-6E8A-4147-A177-3AD203B41FA5}">
                      <a16:colId xmlns:a16="http://schemas.microsoft.com/office/drawing/2014/main" val="2387048200"/>
                    </a:ext>
                  </a:extLst>
                </a:gridCol>
                <a:gridCol w="3794207">
                  <a:extLst>
                    <a:ext uri="{9D8B030D-6E8A-4147-A177-3AD203B41FA5}">
                      <a16:colId xmlns:a16="http://schemas.microsoft.com/office/drawing/2014/main" val="969799334"/>
                    </a:ext>
                  </a:extLst>
                </a:gridCol>
                <a:gridCol w="790823">
                  <a:extLst>
                    <a:ext uri="{9D8B030D-6E8A-4147-A177-3AD203B41FA5}">
                      <a16:colId xmlns:a16="http://schemas.microsoft.com/office/drawing/2014/main" val="2081268986"/>
                    </a:ext>
                  </a:extLst>
                </a:gridCol>
                <a:gridCol w="872231">
                  <a:extLst>
                    <a:ext uri="{9D8B030D-6E8A-4147-A177-3AD203B41FA5}">
                      <a16:colId xmlns:a16="http://schemas.microsoft.com/office/drawing/2014/main" val="3781565034"/>
                    </a:ext>
                  </a:extLst>
                </a:gridCol>
                <a:gridCol w="825713">
                  <a:extLst>
                    <a:ext uri="{9D8B030D-6E8A-4147-A177-3AD203B41FA5}">
                      <a16:colId xmlns:a16="http://schemas.microsoft.com/office/drawing/2014/main" val="781661225"/>
                    </a:ext>
                  </a:extLst>
                </a:gridCol>
                <a:gridCol w="907121">
                  <a:extLst>
                    <a:ext uri="{9D8B030D-6E8A-4147-A177-3AD203B41FA5}">
                      <a16:colId xmlns:a16="http://schemas.microsoft.com/office/drawing/2014/main" val="4046852382"/>
                    </a:ext>
                  </a:extLst>
                </a:gridCol>
                <a:gridCol w="1561294">
                  <a:extLst>
                    <a:ext uri="{9D8B030D-6E8A-4147-A177-3AD203B41FA5}">
                      <a16:colId xmlns:a16="http://schemas.microsoft.com/office/drawing/2014/main" val="38608998"/>
                    </a:ext>
                  </a:extLst>
                </a:gridCol>
              </a:tblGrid>
              <a:tr h="5166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03469"/>
                  </a:ext>
                </a:extLst>
              </a:tr>
              <a:tr h="2735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сельского хозяйства"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956813"/>
                  </a:ext>
                </a:extLst>
              </a:tr>
              <a:tr h="2026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3. Комплексное развитие сельских территорий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471698"/>
                  </a:ext>
                </a:extLst>
              </a:tr>
              <a:tr h="3444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реализованных проектов по благоустройству сельских территорий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extLst>
                  <a:ext uri="{0D108BD9-81ED-4DB2-BD59-A6C34878D82A}">
                    <a16:rowId xmlns:a16="http://schemas.microsoft.com/office/drawing/2014/main" val="870490903"/>
                  </a:ext>
                </a:extLst>
              </a:tr>
              <a:tr h="3444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Объем ввода (приобретения) жилья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Квадратный 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extLst>
                  <a:ext uri="{0D108BD9-81ED-4DB2-BD59-A6C34878D82A}">
                    <a16:rowId xmlns:a16="http://schemas.microsoft.com/office/drawing/2014/main" val="1000186591"/>
                  </a:ext>
                </a:extLst>
              </a:tr>
              <a:tr h="8205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Ввод в эксплуатацию автомобильных дорог общего пользования с твердым покрытием, ведущих от сети автомобильных дорог общего пользования к общественно значимым объектам населенных пунктов, расположенных на сельских территориях, объектам производства и переработки продукции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Километр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extLst>
                  <a:ext uri="{0D108BD9-81ED-4DB2-BD59-A6C34878D82A}">
                    <a16:rowId xmlns:a16="http://schemas.microsoft.com/office/drawing/2014/main" val="444003580"/>
                  </a:ext>
                </a:extLst>
              </a:tr>
              <a:tr h="4153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сельских населенных пунктов, обслуживаемых по доставке продовольственных и непродовольственных товаров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extLst>
                  <a:ext uri="{0D108BD9-81ED-4DB2-BD59-A6C34878D82A}">
                    <a16:rowId xmlns:a16="http://schemas.microsoft.com/office/drawing/2014/main" val="1886252022"/>
                  </a:ext>
                </a:extLst>
              </a:tr>
              <a:tr h="2228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Ввод в действие локальных водопроводов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Километр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extLst>
                  <a:ext uri="{0D108BD9-81ED-4DB2-BD59-A6C34878D82A}">
                    <a16:rowId xmlns:a16="http://schemas.microsoft.com/office/drawing/2014/main" val="1111380471"/>
                  </a:ext>
                </a:extLst>
              </a:tr>
              <a:tr h="2127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Ввод в действие распределительных газовых сетей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Километр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extLst>
                  <a:ext uri="{0D108BD9-81ED-4DB2-BD59-A6C34878D82A}">
                    <a16:rowId xmlns:a16="http://schemas.microsoft.com/office/drawing/2014/main" val="2757449028"/>
                  </a:ext>
                </a:extLst>
              </a:tr>
              <a:tr h="212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4. Обеспечение эпизоотического и ветеринарно-санитарного благополучия</a:t>
                      </a:r>
                    </a:p>
                  </a:txBody>
                  <a:tcPr marL="7775" marR="7775" marT="777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1270367"/>
                  </a:ext>
                </a:extLst>
              </a:tr>
              <a:tr h="2228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отловленных животных без владельцев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extLst>
                  <a:ext uri="{0D108BD9-81ED-4DB2-BD59-A6C34878D82A}">
                    <a16:rowId xmlns:a16="http://schemas.microsoft.com/office/drawing/2014/main" val="1309431466"/>
                  </a:ext>
                </a:extLst>
              </a:tr>
              <a:tr h="2228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обустроенных сибиреязвенных скотомогильников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extLst>
                  <a:ext uri="{0D108BD9-81ED-4DB2-BD59-A6C34878D82A}">
                    <a16:rowId xmlns:a16="http://schemas.microsoft.com/office/drawing/2014/main" val="2334214301"/>
                  </a:ext>
                </a:extLst>
              </a:tr>
              <a:tr h="243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7. Экспорт продукции агропромышленного комплекса Московской области</a:t>
                      </a:r>
                    </a:p>
                  </a:txBody>
                  <a:tcPr marL="7775" marR="7775" marT="777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205357"/>
                  </a:ext>
                </a:extLst>
              </a:tr>
              <a:tr h="3950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Объем экспорта продукции АПК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долларов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775" marR="7775" marT="7775" marB="0"/>
                </a:tc>
                <a:extLst>
                  <a:ext uri="{0D108BD9-81ED-4DB2-BD59-A6C34878D82A}">
                    <a16:rowId xmlns:a16="http://schemas.microsoft.com/office/drawing/2014/main" val="1301997006"/>
                  </a:ext>
                </a:extLst>
              </a:tr>
            </a:tbl>
          </a:graphicData>
        </a:graphic>
      </p:graphicFrame>
      <p:pic>
        <p:nvPicPr>
          <p:cNvPr id="11" name="Picture 2" descr="Купить сельскохозяйственный бизнес в Московской области: фермерские  хозяйства, цехи | Продажа готового бизнеса | Авито">
            <a:extLst>
              <a:ext uri="{FF2B5EF4-FFF2-40B4-BE49-F238E27FC236}">
                <a16:creationId xmlns:a16="http://schemas.microsoft.com/office/drawing/2014/main" id="{539E3D78-3B0A-4D64-8451-1D1C68F9F45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90" y="2814359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рисовом поле , рис, крахмал сатива">
            <a:extLst>
              <a:ext uri="{FF2B5EF4-FFF2-40B4-BE49-F238E27FC236}">
                <a16:creationId xmlns:a16="http://schemas.microsoft.com/office/drawing/2014/main" id="{97E2934B-D18F-4751-9C43-ECF6AF28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438" l="0" r="98462">
                        <a14:foregroundMark x1="1538" y1="35313" x2="20769" y2="29063"/>
                        <a14:foregroundMark x1="20769" y1="29063" x2="40000" y2="30000"/>
                        <a14:foregroundMark x1="40000" y1="30000" x2="63077" y2="25313"/>
                        <a14:foregroundMark x1="63077" y1="25313" x2="99615" y2="38750"/>
                        <a14:foregroundMark x1="99615" y1="38750" x2="99231" y2="98438"/>
                        <a14:foregroundMark x1="99231" y1="98438" x2="1538" y2="98438"/>
                        <a14:foregroundMark x1="1538" y1="98438" x2="0" y2="35625"/>
                        <a14:foregroundMark x1="92692" y1="37500" x2="97692" y2="53438"/>
                        <a14:foregroundMark x1="97692" y1="53438" x2="98077" y2="89375"/>
                        <a14:foregroundMark x1="98077" y1="89375" x2="90769" y2="73750"/>
                        <a14:foregroundMark x1="90769" y1="73750" x2="92692" y2="40000"/>
                        <a14:foregroundMark x1="92692" y1="40000" x2="98462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724399"/>
            <a:ext cx="3200400" cy="154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40641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Влияние окружающей среды на здоровье человека">
            <a:extLst>
              <a:ext uri="{FF2B5EF4-FFF2-40B4-BE49-F238E27FC236}">
                <a16:creationId xmlns:a16="http://schemas.microsoft.com/office/drawing/2014/main" id="{2AD446CB-A625-44FA-9215-CC50D8A0B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600201"/>
            <a:ext cx="3190875" cy="463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0" y="6249871"/>
            <a:ext cx="3234890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34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3173F64-A1BD-4B45-A3A4-8FF8B2400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093987"/>
              </p:ext>
            </p:extLst>
          </p:nvPr>
        </p:nvGraphicFramePr>
        <p:xfrm>
          <a:off x="-2" y="1566418"/>
          <a:ext cx="8991602" cy="5291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5">
                  <a:extLst>
                    <a:ext uri="{9D8B030D-6E8A-4147-A177-3AD203B41FA5}">
                      <a16:colId xmlns:a16="http://schemas.microsoft.com/office/drawing/2014/main" val="2082678814"/>
                    </a:ext>
                  </a:extLst>
                </a:gridCol>
                <a:gridCol w="3782734">
                  <a:extLst>
                    <a:ext uri="{9D8B030D-6E8A-4147-A177-3AD203B41FA5}">
                      <a16:colId xmlns:a16="http://schemas.microsoft.com/office/drawing/2014/main" val="1826339020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4215993227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624300145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3023304753"/>
                    </a:ext>
                  </a:extLst>
                </a:gridCol>
                <a:gridCol w="904378">
                  <a:extLst>
                    <a:ext uri="{9D8B030D-6E8A-4147-A177-3AD203B41FA5}">
                      <a16:colId xmlns:a16="http://schemas.microsoft.com/office/drawing/2014/main" val="612235268"/>
                    </a:ext>
                  </a:extLst>
                </a:gridCol>
                <a:gridCol w="1556574">
                  <a:extLst>
                    <a:ext uri="{9D8B030D-6E8A-4147-A177-3AD203B41FA5}">
                      <a16:colId xmlns:a16="http://schemas.microsoft.com/office/drawing/2014/main" val="2875356966"/>
                    </a:ext>
                  </a:extLst>
                </a:gridCol>
              </a:tblGrid>
              <a:tr h="5051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292681"/>
                  </a:ext>
                </a:extLst>
              </a:tr>
              <a:tr h="2591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"Экология и окружающая среда"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56689"/>
                  </a:ext>
                </a:extLst>
              </a:tr>
              <a:tr h="2128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Охрана окружающей среды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480752"/>
                  </a:ext>
                </a:extLst>
              </a:tr>
              <a:tr h="4720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проведенных экологических мероприятий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extLst>
                  <a:ext uri="{0D108BD9-81ED-4DB2-BD59-A6C34878D82A}">
                    <a16:rowId xmlns:a16="http://schemas.microsoft.com/office/drawing/2014/main" val="376080769"/>
                  </a:ext>
                </a:extLst>
              </a:tr>
              <a:tr h="4998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проведенных исследований состояния окружающей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extLst>
                  <a:ext uri="{0D108BD9-81ED-4DB2-BD59-A6C34878D82A}">
                    <a16:rowId xmlns:a16="http://schemas.microsoft.com/office/drawing/2014/main" val="3247127872"/>
                  </a:ext>
                </a:extLst>
              </a:tr>
              <a:tr h="2128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2. Развитие водохозяйственного комплекса</a:t>
                      </a:r>
                    </a:p>
                  </a:txBody>
                  <a:tcPr marL="6339" marR="6339" marT="63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564417"/>
                  </a:ext>
                </a:extLst>
              </a:tr>
              <a:tr h="5051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гидротехнических сооружений с неудовлетворительным и опасным уровнем безопасности, приведенных в безопасное техническое состояние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extLst>
                  <a:ext uri="{0D108BD9-81ED-4DB2-BD59-A6C34878D82A}">
                    <a16:rowId xmlns:a16="http://schemas.microsoft.com/office/drawing/2014/main" val="198740041"/>
                  </a:ext>
                </a:extLst>
              </a:tr>
              <a:tr h="2314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4. Развитие лесного хозяйства</a:t>
                      </a:r>
                    </a:p>
                  </a:txBody>
                  <a:tcPr marL="6339" marR="6339" marT="63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0135891"/>
                  </a:ext>
                </a:extLst>
              </a:tr>
              <a:tr h="2221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акций по посадке леса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extLst>
                  <a:ext uri="{0D108BD9-81ED-4DB2-BD59-A6C34878D82A}">
                    <a16:rowId xmlns:a16="http://schemas.microsoft.com/office/drawing/2014/main" val="1751399627"/>
                  </a:ext>
                </a:extLst>
              </a:tr>
              <a:tr h="2406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5. Региональная программа в области обращения с отходами, в том числе с твердыми коммунальными отходами</a:t>
                      </a:r>
                    </a:p>
                  </a:txBody>
                  <a:tcPr marL="6339" marR="6339" marT="633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827770"/>
                  </a:ext>
                </a:extLst>
              </a:tr>
              <a:tr h="5183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Общая площадь восстановленных, в том числе рекультивированных земель подверженных негативному воздействию накопленного вреда окружающей среде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Гектар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extLst>
                  <a:ext uri="{0D108BD9-81ED-4DB2-BD59-A6C34878D82A}">
                    <a16:rowId xmlns:a16="http://schemas.microsoft.com/office/drawing/2014/main" val="2826189175"/>
                  </a:ext>
                </a:extLst>
              </a:tr>
              <a:tr h="6712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Численность населения, качество жизни которого улучшится в связи с ликвидацией выявленных на 1 января 2018 г. несанкционированных свалок в границах городов и наиболее опасных объектов накопленного экологического вреда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extLst>
                  <a:ext uri="{0D108BD9-81ED-4DB2-BD59-A6C34878D82A}">
                    <a16:rowId xmlns:a16="http://schemas.microsoft.com/office/drawing/2014/main" val="511268924"/>
                  </a:ext>
                </a:extLst>
              </a:tr>
              <a:tr h="3795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Ликвидировано объектов накопленного вреда (в том числе наиболее опасных объектов накопленного вреда)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extLst>
                  <a:ext uri="{0D108BD9-81ED-4DB2-BD59-A6C34878D82A}">
                    <a16:rowId xmlns:a16="http://schemas.microsoft.com/office/drawing/2014/main" val="3440089276"/>
                  </a:ext>
                </a:extLst>
              </a:tr>
              <a:tr h="3609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объектов размещения отходов, на которых повышен уровень экологической безопасности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39" marR="6339" marT="6339" marB="0" anchor="b"/>
                </a:tc>
                <a:extLst>
                  <a:ext uri="{0D108BD9-81ED-4DB2-BD59-A6C34878D82A}">
                    <a16:rowId xmlns:a16="http://schemas.microsoft.com/office/drawing/2014/main" val="3130698427"/>
                  </a:ext>
                </a:extLst>
              </a:tr>
            </a:tbl>
          </a:graphicData>
        </a:graphic>
      </p:graphicFrame>
      <p:pic>
        <p:nvPicPr>
          <p:cNvPr id="11" name="Picture 14" descr="Рекультивация полигона Кучино: уйдёт ли вонь?, 17 февраля 2020 —  Novostroy.ru">
            <a:extLst>
              <a:ext uri="{FF2B5EF4-FFF2-40B4-BE49-F238E27FC236}">
                <a16:creationId xmlns:a16="http://schemas.microsoft.com/office/drawing/2014/main" id="{2CAC01DE-434E-4878-A8F2-9BEFD5602F0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888220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09963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022615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599" y="6248232"/>
            <a:ext cx="326537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35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327E16F-A1E9-459A-A2FF-FC70C685C5DC}"/>
              </a:ext>
            </a:extLst>
          </p:cNvPr>
          <p:cNvGraphicFramePr>
            <a:graphicFrameLocks noGrp="1"/>
          </p:cNvGraphicFramePr>
          <p:nvPr/>
        </p:nvGraphicFramePr>
        <p:xfrm>
          <a:off x="-1" y="1468085"/>
          <a:ext cx="8991600" cy="53870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1945582557"/>
                    </a:ext>
                  </a:extLst>
                </a:gridCol>
                <a:gridCol w="3782734">
                  <a:extLst>
                    <a:ext uri="{9D8B030D-6E8A-4147-A177-3AD203B41FA5}">
                      <a16:colId xmlns:a16="http://schemas.microsoft.com/office/drawing/2014/main" val="3371461506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1239939905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3032273081"/>
                    </a:ext>
                  </a:extLst>
                </a:gridCol>
                <a:gridCol w="823215">
                  <a:extLst>
                    <a:ext uri="{9D8B030D-6E8A-4147-A177-3AD203B41FA5}">
                      <a16:colId xmlns:a16="http://schemas.microsoft.com/office/drawing/2014/main" val="2528557193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3139663919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995048740"/>
                    </a:ext>
                  </a:extLst>
                </a:gridCol>
              </a:tblGrid>
              <a:tr h="53782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extLst>
                  <a:ext uri="{0D108BD9-81ED-4DB2-BD59-A6C34878D82A}">
                    <a16:rowId xmlns:a16="http://schemas.microsoft.com/office/drawing/2014/main" val="3744539148"/>
                  </a:ext>
                </a:extLst>
              </a:tr>
              <a:tr h="1841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 anchor="ctr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Муниципальная программа "Безопасность и обеспечение безопасности жизнедеятельности населения" </a:t>
                      </a:r>
                    </a:p>
                  </a:txBody>
                  <a:tcPr marL="5889" marR="5889" marT="58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279167"/>
                  </a:ext>
                </a:extLst>
              </a:tr>
              <a:tr h="1764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Профилактика преступлений и иных правонарушений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23829"/>
                  </a:ext>
                </a:extLst>
              </a:tr>
              <a:tr h="2762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восстановленных (ремонт, реставрация, благоустройство) воинских захоронений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Финансирование не предусмотрено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extLst>
                  <a:ext uri="{0D108BD9-81ED-4DB2-BD59-A6C34878D82A}">
                    <a16:rowId xmlns:a16="http://schemas.microsoft.com/office/drawing/2014/main" val="225856143"/>
                  </a:ext>
                </a:extLst>
              </a:tr>
              <a:tr h="3069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Рост числа лиц, состоящих на диспансерном наблюдении с диагнозом «Употребление наркотиков с вредными последствиями»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extLst>
                  <a:ext uri="{0D108BD9-81ED-4DB2-BD59-A6C34878D82A}">
                    <a16:rowId xmlns:a16="http://schemas.microsoft.com/office/drawing/2014/main" val="2976892693"/>
                  </a:ext>
                </a:extLst>
              </a:tr>
              <a:tr h="10434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Снижение общего количества преступлений, совершенных на территории муниципального образования, не менее чем на 5 % ежегодно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единица/процент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2600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 связи с большим притоком неработающего населения в СНТ Орехово-Зуевского городского округа на период пандемии увеличилось количество преступлений, в связи с чем показатель не достигнут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extLst>
                  <a:ext uri="{0D108BD9-81ED-4DB2-BD59-A6C34878D82A}">
                    <a16:rowId xmlns:a16="http://schemas.microsoft.com/office/drawing/2014/main" val="663749912"/>
                  </a:ext>
                </a:extLst>
              </a:tr>
              <a:tr h="4296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транспортировок умерших в морг с мест обнаружения или происшествия для производства судебно-медицинской экспертизы, произведенных в соответствии с установленными требованиями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extLst>
                  <a:ext uri="{0D108BD9-81ED-4DB2-BD59-A6C34878D82A}">
                    <a16:rowId xmlns:a16="http://schemas.microsoft.com/office/drawing/2014/main" val="1637013091"/>
                  </a:ext>
                </a:extLst>
              </a:tr>
              <a:tr h="1918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Инвентаризация мест захоронений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extLst>
                  <a:ext uri="{0D108BD9-81ED-4DB2-BD59-A6C34878D82A}">
                    <a16:rowId xmlns:a16="http://schemas.microsoft.com/office/drawing/2014/main" val="2405283576"/>
                  </a:ext>
                </a:extLst>
              </a:tr>
              <a:tr h="5601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отремонтированных зданий (помещений), находящихся в собственности муниципальных образований Московской области, в целях размещения подразделений Главного следственного управления Следственного комитета Российской Федерации по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extLst>
                  <a:ext uri="{0D108BD9-81ED-4DB2-BD59-A6C34878D82A}">
                    <a16:rowId xmlns:a16="http://schemas.microsoft.com/office/drawing/2014/main" val="3489600043"/>
                  </a:ext>
                </a:extLst>
              </a:tr>
              <a:tr h="29156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Снижение уровня вовлеченности населения в незаконный оборот наркотиков на 100 тыс.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extLst>
                  <a:ext uri="{0D108BD9-81ED-4DB2-BD59-A6C34878D82A}">
                    <a16:rowId xmlns:a16="http://schemas.microsoft.com/office/drawing/2014/main" val="815850514"/>
                  </a:ext>
                </a:extLst>
              </a:tr>
              <a:tr h="2762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Снижение уровня криминогенности наркомании на 100 тыс.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extLst>
                  <a:ext uri="{0D108BD9-81ED-4DB2-BD59-A6C34878D82A}">
                    <a16:rowId xmlns:a16="http://schemas.microsoft.com/office/drawing/2014/main" val="3691175672"/>
                  </a:ext>
                </a:extLst>
              </a:tr>
              <a:tr h="5217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Увеличение общего количества видеокамер, введенных в эксплуатацию в систему технологического обеспечения региональной общественной безопасности и оперативного управления "Безопасный регион", не менее чем на 5 % ежегодно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единица/процент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889" marR="5889" marT="5889" marB="0" anchor="b"/>
                </a:tc>
                <a:extLst>
                  <a:ext uri="{0D108BD9-81ED-4DB2-BD59-A6C34878D82A}">
                    <a16:rowId xmlns:a16="http://schemas.microsoft.com/office/drawing/2014/main" val="352887627"/>
                  </a:ext>
                </a:extLst>
              </a:tr>
            </a:tbl>
          </a:graphicData>
        </a:graphic>
      </p:graphicFrame>
      <p:pic>
        <p:nvPicPr>
          <p:cNvPr id="15364" name="Picture 4">
            <a:extLst>
              <a:ext uri="{FF2B5EF4-FFF2-40B4-BE49-F238E27FC236}">
                <a16:creationId xmlns:a16="http://schemas.microsoft.com/office/drawing/2014/main" id="{105DB9B8-D40A-4511-B910-568083A3CD9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497189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Общественные пункты охраны порядка | Чечерский районный исполнительный  комитет">
            <a:extLst>
              <a:ext uri="{FF2B5EF4-FFF2-40B4-BE49-F238E27FC236}">
                <a16:creationId xmlns:a16="http://schemas.microsoft.com/office/drawing/2014/main" id="{A82983DF-0699-48CA-A281-0C63BDF0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208" y="1509539"/>
            <a:ext cx="962384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Администрация муниципального образования «Кузьмоловское городское  поселение» Всеволожского муниципального района Ленинградской области |  ЖИЗНЬ БЕЗ НАРКОТИКОВ">
            <a:extLst>
              <a:ext uri="{FF2B5EF4-FFF2-40B4-BE49-F238E27FC236}">
                <a16:creationId xmlns:a16="http://schemas.microsoft.com/office/drawing/2014/main" id="{E93D9CD9-26EA-4B85-91F3-2AC2AAB1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159" y="4708414"/>
            <a:ext cx="2543175" cy="146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700727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36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AC0A03A-E647-4719-B49B-4178D64D651F}"/>
              </a:ext>
            </a:extLst>
          </p:cNvPr>
          <p:cNvGraphicFramePr>
            <a:graphicFrameLocks noGrp="1"/>
          </p:cNvGraphicFramePr>
          <p:nvPr/>
        </p:nvGraphicFramePr>
        <p:xfrm>
          <a:off x="10426" y="1601803"/>
          <a:ext cx="8981175" cy="4693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367">
                  <a:extLst>
                    <a:ext uri="{9D8B030D-6E8A-4147-A177-3AD203B41FA5}">
                      <a16:colId xmlns:a16="http://schemas.microsoft.com/office/drawing/2014/main" val="736862581"/>
                    </a:ext>
                  </a:extLst>
                </a:gridCol>
                <a:gridCol w="3778347">
                  <a:extLst>
                    <a:ext uri="{9D8B030D-6E8A-4147-A177-3AD203B41FA5}">
                      <a16:colId xmlns:a16="http://schemas.microsoft.com/office/drawing/2014/main" val="2555268102"/>
                    </a:ext>
                  </a:extLst>
                </a:gridCol>
                <a:gridCol w="787517">
                  <a:extLst>
                    <a:ext uri="{9D8B030D-6E8A-4147-A177-3AD203B41FA5}">
                      <a16:colId xmlns:a16="http://schemas.microsoft.com/office/drawing/2014/main" val="892353633"/>
                    </a:ext>
                  </a:extLst>
                </a:gridCol>
                <a:gridCol w="868586">
                  <a:extLst>
                    <a:ext uri="{9D8B030D-6E8A-4147-A177-3AD203B41FA5}">
                      <a16:colId xmlns:a16="http://schemas.microsoft.com/office/drawing/2014/main" val="627212657"/>
                    </a:ext>
                  </a:extLst>
                </a:gridCol>
                <a:gridCol w="822262">
                  <a:extLst>
                    <a:ext uri="{9D8B030D-6E8A-4147-A177-3AD203B41FA5}">
                      <a16:colId xmlns:a16="http://schemas.microsoft.com/office/drawing/2014/main" val="2143174822"/>
                    </a:ext>
                  </a:extLst>
                </a:gridCol>
                <a:gridCol w="903328">
                  <a:extLst>
                    <a:ext uri="{9D8B030D-6E8A-4147-A177-3AD203B41FA5}">
                      <a16:colId xmlns:a16="http://schemas.microsoft.com/office/drawing/2014/main" val="829140809"/>
                    </a:ext>
                  </a:extLst>
                </a:gridCol>
                <a:gridCol w="1554768">
                  <a:extLst>
                    <a:ext uri="{9D8B030D-6E8A-4147-A177-3AD203B41FA5}">
                      <a16:colId xmlns:a16="http://schemas.microsoft.com/office/drawing/2014/main" val="1886937216"/>
                    </a:ext>
                  </a:extLst>
                </a:gridCol>
              </a:tblGrid>
              <a:tr h="4549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880552"/>
                  </a:ext>
                </a:extLst>
              </a:tr>
              <a:tr h="214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"Безопасность и обеспечение безопасности жизнедеятельности населения" 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546854"/>
                  </a:ext>
                </a:extLst>
              </a:tr>
              <a:tr h="20519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Профилактика преступлений и иных правонарушений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558310"/>
                  </a:ext>
                </a:extLst>
              </a:tr>
              <a:tr h="312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Увеличение числа граждан, принимающих участие в деятельности народных дружин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extLst>
                  <a:ext uri="{0D108BD9-81ED-4DB2-BD59-A6C34878D82A}">
                    <a16:rowId xmlns:a16="http://schemas.microsoft.com/office/drawing/2014/main" val="3883945582"/>
                  </a:ext>
                </a:extLst>
              </a:tr>
              <a:tr h="347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отремонтированных зданий (помещений) территориальных подразделений УФСБ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extLst>
                  <a:ext uri="{0D108BD9-81ED-4DB2-BD59-A6C34878D82A}">
                    <a16:rowId xmlns:a16="http://schemas.microsoft.com/office/drawing/2014/main" val="4135123933"/>
                  </a:ext>
                </a:extLst>
              </a:tr>
              <a:tr h="347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отремонтированных зданий (помещений) территориальных органов МВД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extLst>
                  <a:ext uri="{0D108BD9-81ED-4DB2-BD59-A6C34878D82A}">
                    <a16:rowId xmlns:a16="http://schemas.microsoft.com/office/drawing/2014/main" val="3066019403"/>
                  </a:ext>
                </a:extLst>
              </a:tr>
              <a:tr h="3122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Благоустроим кладбища «Доля кладбищ, соответствующих Региональному стандарту»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49,03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51,41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extLst>
                  <a:ext uri="{0D108BD9-81ED-4DB2-BD59-A6C34878D82A}">
                    <a16:rowId xmlns:a16="http://schemas.microsoft.com/office/drawing/2014/main" val="3903151642"/>
                  </a:ext>
                </a:extLst>
              </a:tr>
              <a:tr h="3033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Снижение доли несовершеннолетних в общем числе лиц, совершивших преступления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b"/>
                </a:tc>
                <a:extLst>
                  <a:ext uri="{0D108BD9-81ED-4DB2-BD59-A6C34878D82A}">
                    <a16:rowId xmlns:a16="http://schemas.microsoft.com/office/drawing/2014/main" val="3621598964"/>
                  </a:ext>
                </a:extLst>
              </a:tr>
              <a:tr h="4549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Увеличение доли социально значимых объектов (учреждений), оборудованных в целях антитеррористической защищенности средствами безопасности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b"/>
                </a:tc>
                <a:extLst>
                  <a:ext uri="{0D108BD9-81ED-4DB2-BD59-A6C34878D82A}">
                    <a16:rowId xmlns:a16="http://schemas.microsoft.com/office/drawing/2014/main" val="230607075"/>
                  </a:ext>
                </a:extLst>
              </a:tr>
              <a:tr h="4728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отремонтированных зданий (помещений), находящихся в собственности муниципальных образований Московской области, в которых располагаются городские (районные) суды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 anchor="b"/>
                </a:tc>
                <a:extLst>
                  <a:ext uri="{0D108BD9-81ED-4DB2-BD59-A6C34878D82A}">
                    <a16:rowId xmlns:a16="http://schemas.microsoft.com/office/drawing/2014/main" val="3273862409"/>
                  </a:ext>
                </a:extLst>
              </a:tr>
              <a:tr h="6245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снесенных объектов самовольного строительства, право на снос которых в судебном порядке предоставлено администрациям муниципальных образований Московской области, являющимися взыскателями по исполнительным производствам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extLst>
                  <a:ext uri="{0D108BD9-81ED-4DB2-BD59-A6C34878D82A}">
                    <a16:rowId xmlns:a16="http://schemas.microsoft.com/office/drawing/2014/main" val="2450315392"/>
                  </a:ext>
                </a:extLst>
              </a:tr>
              <a:tr h="5977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отремонтированных зданий (помещений), находящихся в собственности муниципальных образований Московской области, в которых располагаются подразделения Военного комиссариата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0" marR="6850" marT="6850" marB="0"/>
                </a:tc>
                <a:extLst>
                  <a:ext uri="{0D108BD9-81ED-4DB2-BD59-A6C34878D82A}">
                    <a16:rowId xmlns:a16="http://schemas.microsoft.com/office/drawing/2014/main" val="314967486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16386" name="Picture 2" descr="Профилактика преступлений и правонарушений учащихся">
            <a:extLst>
              <a:ext uri="{FF2B5EF4-FFF2-40B4-BE49-F238E27FC236}">
                <a16:creationId xmlns:a16="http://schemas.microsoft.com/office/drawing/2014/main" id="{B1FCF6FC-CA51-4C33-A3CC-462FD5C50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422" y="1617615"/>
            <a:ext cx="3226067" cy="14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Таджикистан: уровень детской преступности не снижается - CABAR.asia">
            <a:extLst>
              <a:ext uri="{FF2B5EF4-FFF2-40B4-BE49-F238E27FC236}">
                <a16:creationId xmlns:a16="http://schemas.microsoft.com/office/drawing/2014/main" id="{E2803520-F5F8-4777-AB16-F3CBB4C15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422" y="4817882"/>
            <a:ext cx="3181152" cy="14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EF09C952-31D3-4F37-A279-AB4082FF72B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398" y="2842704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595770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F6E562-C4E2-4588-B18E-4311A0E7E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033" y="4881960"/>
            <a:ext cx="3305175" cy="1431946"/>
          </a:xfrm>
          <a:prstGeom prst="rect">
            <a:avLst/>
          </a:prstGeom>
        </p:spPr>
      </p:pic>
      <p:pic>
        <p:nvPicPr>
          <p:cNvPr id="17416" name="Picture 8" descr="СИСТЕМЫ ОПОВЕЩЕНИЯ И УПРАВЛЕНИЯ ЭВАКУАЦИЕЙ">
            <a:extLst>
              <a:ext uri="{FF2B5EF4-FFF2-40B4-BE49-F238E27FC236}">
                <a16:creationId xmlns:a16="http://schemas.microsoft.com/office/drawing/2014/main" id="{EFD5C73F-E31A-4C93-AA82-34300EFD9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519515"/>
            <a:ext cx="1809750" cy="130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37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0055B61-9129-42CD-B2A8-EBF9D1828EFD}"/>
              </a:ext>
            </a:extLst>
          </p:cNvPr>
          <p:cNvGraphicFramePr>
            <a:graphicFrameLocks noGrp="1"/>
          </p:cNvGraphicFramePr>
          <p:nvPr/>
        </p:nvGraphicFramePr>
        <p:xfrm>
          <a:off x="-8824" y="1601803"/>
          <a:ext cx="9000424" cy="5256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937">
                  <a:extLst>
                    <a:ext uri="{9D8B030D-6E8A-4147-A177-3AD203B41FA5}">
                      <a16:colId xmlns:a16="http://schemas.microsoft.com/office/drawing/2014/main" val="1248339019"/>
                    </a:ext>
                  </a:extLst>
                </a:gridCol>
                <a:gridCol w="3786446">
                  <a:extLst>
                    <a:ext uri="{9D8B030D-6E8A-4147-A177-3AD203B41FA5}">
                      <a16:colId xmlns:a16="http://schemas.microsoft.com/office/drawing/2014/main" val="496217792"/>
                    </a:ext>
                  </a:extLst>
                </a:gridCol>
                <a:gridCol w="789205">
                  <a:extLst>
                    <a:ext uri="{9D8B030D-6E8A-4147-A177-3AD203B41FA5}">
                      <a16:colId xmlns:a16="http://schemas.microsoft.com/office/drawing/2014/main" val="683417032"/>
                    </a:ext>
                  </a:extLst>
                </a:gridCol>
                <a:gridCol w="870447">
                  <a:extLst>
                    <a:ext uri="{9D8B030D-6E8A-4147-A177-3AD203B41FA5}">
                      <a16:colId xmlns:a16="http://schemas.microsoft.com/office/drawing/2014/main" val="1660869138"/>
                    </a:ext>
                  </a:extLst>
                </a:gridCol>
                <a:gridCol w="824024">
                  <a:extLst>
                    <a:ext uri="{9D8B030D-6E8A-4147-A177-3AD203B41FA5}">
                      <a16:colId xmlns:a16="http://schemas.microsoft.com/office/drawing/2014/main" val="1945413020"/>
                    </a:ext>
                  </a:extLst>
                </a:gridCol>
                <a:gridCol w="905265">
                  <a:extLst>
                    <a:ext uri="{9D8B030D-6E8A-4147-A177-3AD203B41FA5}">
                      <a16:colId xmlns:a16="http://schemas.microsoft.com/office/drawing/2014/main" val="3485629450"/>
                    </a:ext>
                  </a:extLst>
                </a:gridCol>
                <a:gridCol w="1558100">
                  <a:extLst>
                    <a:ext uri="{9D8B030D-6E8A-4147-A177-3AD203B41FA5}">
                      <a16:colId xmlns:a16="http://schemas.microsoft.com/office/drawing/2014/main" val="2108566194"/>
                    </a:ext>
                  </a:extLst>
                </a:gridCol>
              </a:tblGrid>
              <a:tr h="470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278568"/>
                  </a:ext>
                </a:extLst>
              </a:tr>
              <a:tr h="2120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"Безопасность и обеспечение безопасности жизнедеятельности населения" 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878172"/>
                  </a:ext>
                </a:extLst>
              </a:tr>
              <a:tr h="3711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Подпрограмма 2. Снижение рисков возникновения и смягчение последствий чрезвычайных ситуаций природного и техногенного характера на территории муниципального образования Московской области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616598"/>
                  </a:ext>
                </a:extLst>
              </a:tr>
              <a:tr h="6244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Степень готовности муниципального образования Московской области к действиям по предназначению при возникновении чрезвычайных ситуациях (происшествиях) природного и техногенного характера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b"/>
                </a:tc>
                <a:extLst>
                  <a:ext uri="{0D108BD9-81ED-4DB2-BD59-A6C34878D82A}">
                    <a16:rowId xmlns:a16="http://schemas.microsoft.com/office/drawing/2014/main" val="3690576217"/>
                  </a:ext>
                </a:extLst>
              </a:tr>
              <a:tr h="6244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Сокращение среднего времени совместного реагирования нескольких экстренных оперативных служб на обращения населения по единому номеру «112» на территории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b"/>
                </a:tc>
                <a:extLst>
                  <a:ext uri="{0D108BD9-81ED-4DB2-BD59-A6C34878D82A}">
                    <a16:rowId xmlns:a16="http://schemas.microsoft.com/office/drawing/2014/main" val="1444047086"/>
                  </a:ext>
                </a:extLst>
              </a:tr>
              <a:tr h="3711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Прирост уровня безопасности людей на водных объектах, расположенных на территории 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b"/>
                </a:tc>
                <a:extLst>
                  <a:ext uri="{0D108BD9-81ED-4DB2-BD59-A6C34878D82A}">
                    <a16:rowId xmlns:a16="http://schemas.microsoft.com/office/drawing/2014/main" val="3385069506"/>
                  </a:ext>
                </a:extLst>
              </a:tr>
              <a:tr h="3774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3. Развитие и совершенствование систем оповещения и информирования населения муниципального образования  Московской области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899661"/>
                  </a:ext>
                </a:extLst>
              </a:tr>
              <a:tr h="6244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Увеличение процента покрытия, системой централизованного оповещения и информирования при чрезвычайных ситуациях или угрозе их возникновения, населения на территории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b"/>
                </a:tc>
                <a:extLst>
                  <a:ext uri="{0D108BD9-81ED-4DB2-BD59-A6C34878D82A}">
                    <a16:rowId xmlns:a16="http://schemas.microsoft.com/office/drawing/2014/main" val="1658877201"/>
                  </a:ext>
                </a:extLst>
              </a:tr>
              <a:tr h="2120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4. Обеспечение пожарной безопасности на территории муниципального образования Московской области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604949"/>
                  </a:ext>
                </a:extLst>
              </a:tr>
              <a:tr h="3156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Повышение степени пожарной защищенности городского округа, по отношению к базовому периоду 2019 года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b"/>
                </a:tc>
                <a:extLst>
                  <a:ext uri="{0D108BD9-81ED-4DB2-BD59-A6C34878D82A}">
                    <a16:rowId xmlns:a16="http://schemas.microsoft.com/office/drawing/2014/main" val="3504762007"/>
                  </a:ext>
                </a:extLst>
              </a:tr>
              <a:tr h="247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5. Обеспечение мероприятий гражданской обороны на территории муниципального образования Московской области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696548"/>
                  </a:ext>
                </a:extLst>
              </a:tr>
              <a:tr h="4700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Увеличение процента запасов материально-технических, продовольственных, медицинских и иных средств в целях гражданской обороны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b"/>
                </a:tc>
                <a:extLst>
                  <a:ext uri="{0D108BD9-81ED-4DB2-BD59-A6C34878D82A}">
                    <a16:rowId xmlns:a16="http://schemas.microsoft.com/office/drawing/2014/main" val="3241911335"/>
                  </a:ext>
                </a:extLst>
              </a:tr>
              <a:tr h="3357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Увеличение степени готовности к использованию по предназначению защитных сооружений и иных объектов ГО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95" marR="6695" marT="6695" marB="0" anchor="b"/>
                </a:tc>
                <a:extLst>
                  <a:ext uri="{0D108BD9-81ED-4DB2-BD59-A6C34878D82A}">
                    <a16:rowId xmlns:a16="http://schemas.microsoft.com/office/drawing/2014/main" val="2460144260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6249871"/>
            <a:ext cx="3234890" cy="6097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63D2F6-601C-4B1D-B9F8-9CC6BF5B4157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944800" y="2972454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6345105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Конкурс детского рисунка «Я и моя семья»">
            <a:extLst>
              <a:ext uri="{FF2B5EF4-FFF2-40B4-BE49-F238E27FC236}">
                <a16:creationId xmlns:a16="http://schemas.microsoft.com/office/drawing/2014/main" id="{203E14E3-BDC1-4884-87A3-8714ADBD0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269" y="4724400"/>
            <a:ext cx="3200401" cy="152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38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514D1AC-C430-4AC5-B6C2-6DD3E6880800}"/>
              </a:ext>
            </a:extLst>
          </p:cNvPr>
          <p:cNvGraphicFramePr>
            <a:graphicFrameLocks noGrp="1"/>
          </p:cNvGraphicFramePr>
          <p:nvPr/>
        </p:nvGraphicFramePr>
        <p:xfrm>
          <a:off x="-2" y="1568985"/>
          <a:ext cx="8991601" cy="4680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5">
                  <a:extLst>
                    <a:ext uri="{9D8B030D-6E8A-4147-A177-3AD203B41FA5}">
                      <a16:colId xmlns:a16="http://schemas.microsoft.com/office/drawing/2014/main" val="3050980883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813699044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2852100421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298160428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2518994783"/>
                    </a:ext>
                  </a:extLst>
                </a:gridCol>
                <a:gridCol w="904378">
                  <a:extLst>
                    <a:ext uri="{9D8B030D-6E8A-4147-A177-3AD203B41FA5}">
                      <a16:colId xmlns:a16="http://schemas.microsoft.com/office/drawing/2014/main" val="3486087315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705313533"/>
                    </a:ext>
                  </a:extLst>
                </a:gridCol>
              </a:tblGrid>
              <a:tr h="5981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493109"/>
                  </a:ext>
                </a:extLst>
              </a:tr>
              <a:tr h="2142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 "Жилище"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26777"/>
                  </a:ext>
                </a:extLst>
              </a:tr>
              <a:tr h="379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Комплексное освоение земельных участков в целях жилищного строительства и развитие застроенных территорий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403624"/>
                  </a:ext>
                </a:extLst>
              </a:tr>
              <a:tr h="5981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Объем ввода индивидуального жилищного строительства, построенного населением за счет собственных и (или) кредитных средств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78,121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extLst>
                  <a:ext uri="{0D108BD9-81ED-4DB2-BD59-A6C34878D82A}">
                    <a16:rowId xmlns:a16="http://schemas.microsoft.com/office/drawing/2014/main" val="728863811"/>
                  </a:ext>
                </a:extLst>
              </a:tr>
              <a:tr h="16836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уведомлений о соответствии (несоответствии) указанных в уведомлении о планируемом строительстве параметров объекта индивидуального жилищного строительства (далее – ИЖС) или садового дома установленным параметрам и допустимости размещения объекта ИЖС или садового дома на земельном участке, уведомлений о соответствии (несоответствии) построенных или реконструированных объектов ИЖС или садового дома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Показатель не достигнут в связи с реализацией упрощенного порядка оформления прав на дачные и садовые дома ("Дачная амнистия"). Жители регистрируют права на свои дачные и садовые дома, минуя процедуру получения уведомления.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extLst>
                  <a:ext uri="{0D108BD9-81ED-4DB2-BD59-A6C34878D82A}">
                    <a16:rowId xmlns:a16="http://schemas.microsoft.com/office/drawing/2014/main" val="2726096262"/>
                  </a:ext>
                </a:extLst>
              </a:tr>
              <a:tr h="2029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семей, улучшивших жилищные условия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Семья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b"/>
                </a:tc>
                <a:extLst>
                  <a:ext uri="{0D108BD9-81ED-4DB2-BD59-A6C34878D82A}">
                    <a16:rowId xmlns:a16="http://schemas.microsoft.com/office/drawing/2014/main" val="3928117561"/>
                  </a:ext>
                </a:extLst>
              </a:tr>
              <a:tr h="4005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Решаем проблемы дольщиков. Сопровождение проблемных объектов до восстановления прав пострадавших граждан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extLst>
                  <a:ext uri="{0D108BD9-81ED-4DB2-BD59-A6C34878D82A}">
                    <a16:rowId xmlns:a16="http://schemas.microsoft.com/office/drawing/2014/main" val="3703090182"/>
                  </a:ext>
                </a:extLst>
              </a:tr>
              <a:tr h="2029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2. Обеспечение жильем молодых семей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264798"/>
                  </a:ext>
                </a:extLst>
              </a:tr>
              <a:tr h="4005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молодых семей, получивших свидетельство о праве на получение социальной выплаты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Семья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b"/>
                </a:tc>
                <a:extLst>
                  <a:ext uri="{0D108BD9-81ED-4DB2-BD59-A6C34878D82A}">
                    <a16:rowId xmlns:a16="http://schemas.microsoft.com/office/drawing/2014/main" val="3862305926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9871"/>
            <a:ext cx="12226490" cy="609768"/>
          </a:xfrm>
          <a:prstGeom prst="rect">
            <a:avLst/>
          </a:prstGeom>
        </p:spPr>
      </p:pic>
      <p:pic>
        <p:nvPicPr>
          <p:cNvPr id="18434" name="Picture 2" descr="Программа «Молодая семья» — 2022: что надо знать">
            <a:extLst>
              <a:ext uri="{FF2B5EF4-FFF2-40B4-BE49-F238E27FC236}">
                <a16:creationId xmlns:a16="http://schemas.microsoft.com/office/drawing/2014/main" id="{080A015E-5E34-4483-BE48-CBF2B83112B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269" y="2712387"/>
            <a:ext cx="3200401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Программа жилье молодым семьям в 2019 году | Околица">
            <a:extLst>
              <a:ext uri="{FF2B5EF4-FFF2-40B4-BE49-F238E27FC236}">
                <a16:creationId xmlns:a16="http://schemas.microsoft.com/office/drawing/2014/main" id="{D866047D-1DAD-4983-A3DA-34DD5BC41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721" y="1644993"/>
            <a:ext cx="1613496" cy="1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012885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4" name="Picture 8" descr="Как помочь детям-сиротам и при этом не навредить — Сноб">
            <a:extLst>
              <a:ext uri="{FF2B5EF4-FFF2-40B4-BE49-F238E27FC236}">
                <a16:creationId xmlns:a16="http://schemas.microsoft.com/office/drawing/2014/main" id="{F1C250E6-537D-41DA-85E2-272EF2E22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648200"/>
            <a:ext cx="3352800" cy="16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39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514D1AC-C430-4AC5-B6C2-6DD3E6880800}"/>
              </a:ext>
            </a:extLst>
          </p:cNvPr>
          <p:cNvGraphicFramePr>
            <a:graphicFrameLocks noGrp="1"/>
          </p:cNvGraphicFramePr>
          <p:nvPr/>
        </p:nvGraphicFramePr>
        <p:xfrm>
          <a:off x="-2" y="1568985"/>
          <a:ext cx="8991601" cy="4739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5">
                  <a:extLst>
                    <a:ext uri="{9D8B030D-6E8A-4147-A177-3AD203B41FA5}">
                      <a16:colId xmlns:a16="http://schemas.microsoft.com/office/drawing/2014/main" val="3050980883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813699044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2852100421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298160428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2518994783"/>
                    </a:ext>
                  </a:extLst>
                </a:gridCol>
                <a:gridCol w="904378">
                  <a:extLst>
                    <a:ext uri="{9D8B030D-6E8A-4147-A177-3AD203B41FA5}">
                      <a16:colId xmlns:a16="http://schemas.microsoft.com/office/drawing/2014/main" val="3486087315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705313533"/>
                    </a:ext>
                  </a:extLst>
                </a:gridCol>
              </a:tblGrid>
              <a:tr h="484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493109"/>
                  </a:ext>
                </a:extLst>
              </a:tr>
              <a:tr h="173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 "Жилище"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26777"/>
                  </a:ext>
                </a:extLst>
              </a:tr>
              <a:tr h="324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3. Обеспечение жильем детей-сирот и детей, оставшихся без попечения родителей, лиц из числа детей-сирот и детей, оставшихся без попечения родителей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705588"/>
                  </a:ext>
                </a:extLst>
              </a:tr>
              <a:tr h="9655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Численность детей 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в отчетном финансовом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b"/>
                </a:tc>
                <a:extLst>
                  <a:ext uri="{0D108BD9-81ED-4DB2-BD59-A6C34878D82A}">
                    <a16:rowId xmlns:a16="http://schemas.microsoft.com/office/drawing/2014/main" val="592523170"/>
                  </a:ext>
                </a:extLst>
              </a:tr>
              <a:tr h="11257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Численность детей-сирот и детей, оставшихся без попечения родителей, лиц из числа детей-сирот и детей, оставшихся без попечения родителей, обеспеченных благоустроенными жилыми помещениями специализированного жилищного фонда по договорам найма специализированных жилых помещений за счет средств субсидии из федерального бюджета бюджету Московской области в отчетном финансовом году (нарастающим итогом)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b"/>
                </a:tc>
                <a:extLst>
                  <a:ext uri="{0D108BD9-81ED-4DB2-BD59-A6C34878D82A}">
                    <a16:rowId xmlns:a16="http://schemas.microsoft.com/office/drawing/2014/main" val="2566534213"/>
                  </a:ext>
                </a:extLst>
              </a:tr>
              <a:tr h="16062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детей-сирот и детей, оставшихся без попечения родителей, лиц из числа детей-сирот и детей, оставшихся без попечения родителей, состоящих на учете на получение жилого помещения, включая лиц в возрасте от 23 лет и старше, обеспеченных жилыми помещениями за отчетный год, в общей численности детей-сирот и детей, оставшихся без попечения родителей, лиц из числа детей-сирот и детей, оставшихся без попечения родителей, включенных в список детей-сирот и детей, оставшихся без попечения родителей, лиц из их числа, которые подлежат обеспечению жилыми помещениями, в отчетном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130" marR="4130" marT="4130" marB="0" anchor="b"/>
                </a:tc>
                <a:extLst>
                  <a:ext uri="{0D108BD9-81ED-4DB2-BD59-A6C34878D82A}">
                    <a16:rowId xmlns:a16="http://schemas.microsoft.com/office/drawing/2014/main" val="2968869988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9871"/>
            <a:ext cx="12226490" cy="609768"/>
          </a:xfrm>
          <a:prstGeom prst="rect">
            <a:avLst/>
          </a:prstGeom>
        </p:spPr>
      </p:pic>
      <p:pic>
        <p:nvPicPr>
          <p:cNvPr id="19458" name="Picture 2" descr="ключи от квартир">
            <a:extLst>
              <a:ext uri="{FF2B5EF4-FFF2-40B4-BE49-F238E27FC236}">
                <a16:creationId xmlns:a16="http://schemas.microsoft.com/office/drawing/2014/main" id="{D68B0910-31B8-4A74-A106-82C6E2298F1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747301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530540-73B6-4FBD-9423-92452279E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2212" y="1764967"/>
            <a:ext cx="866775" cy="92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5329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Поздравление с Днём города Орехово-Зуево">
            <a:extLst>
              <a:ext uri="{FF2B5EF4-FFF2-40B4-BE49-F238E27FC236}">
                <a16:creationId xmlns:a16="http://schemas.microsoft.com/office/drawing/2014/main" id="{CBA17FA8-244A-44AA-96B2-6D67A5A4B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8" y="-56465"/>
            <a:ext cx="12203988" cy="148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49BB2E4-5EE3-4E7F-871C-357104968F64}"/>
              </a:ext>
            </a:extLst>
          </p:cNvPr>
          <p:cNvSpPr/>
          <p:nvPr/>
        </p:nvSpPr>
        <p:spPr>
          <a:xfrm flipH="1">
            <a:off x="0" y="408558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56712" y="527420"/>
            <a:ext cx="965301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5" dirty="0">
                <a:solidFill>
                  <a:srgbClr val="3B1C03"/>
                </a:solidFill>
              </a:rPr>
              <a:t>ОСНОВНЫЕ</a:t>
            </a:r>
            <a:r>
              <a:rPr sz="2000" spc="-110" dirty="0">
                <a:solidFill>
                  <a:srgbClr val="3B1C03"/>
                </a:solidFill>
              </a:rPr>
              <a:t> </a:t>
            </a:r>
            <a:r>
              <a:rPr lang="ru-RU" sz="2000" spc="75" dirty="0">
                <a:solidFill>
                  <a:srgbClr val="3B1C03"/>
                </a:solidFill>
              </a:rPr>
              <a:t>ПОКАЗАТЕЛИ</a:t>
            </a:r>
            <a:r>
              <a:rPr sz="2000" spc="-114" dirty="0">
                <a:solidFill>
                  <a:srgbClr val="3B1C03"/>
                </a:solidFill>
              </a:rPr>
              <a:t> </a:t>
            </a:r>
            <a:r>
              <a:rPr lang="ru-RU" sz="2000" dirty="0"/>
              <a:t>СОЦИАЛЬНО-ЭКОНОМИЧЕСКОГО РАЗВИТИЯ </a:t>
            </a:r>
            <a:br>
              <a:rPr lang="ru-RU" sz="2000" dirty="0"/>
            </a:br>
            <a:r>
              <a:rPr lang="ru-RU" sz="2000" spc="95" dirty="0">
                <a:solidFill>
                  <a:srgbClr val="3B1C03"/>
                </a:solidFill>
              </a:rPr>
              <a:t>ОРЕХОВО-ЗУЕВСКОГО</a:t>
            </a:r>
            <a:r>
              <a:rPr lang="ru-RU" sz="2000" spc="95" dirty="0"/>
              <a:t> ГОРОДСКОГО ОКРУГА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331" y="406400"/>
            <a:ext cx="1025652" cy="789939"/>
          </a:xfrm>
          <a:prstGeom prst="rect">
            <a:avLst/>
          </a:prstGeom>
        </p:spPr>
      </p:pic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4E29FD0A-BF48-4548-8CB6-F7E7E6E1FAB0}"/>
              </a:ext>
            </a:extLst>
          </p:cNvPr>
          <p:cNvGraphicFramePr/>
          <p:nvPr/>
        </p:nvGraphicFramePr>
        <p:xfrm>
          <a:off x="99412" y="1402225"/>
          <a:ext cx="6105189" cy="5055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93DD55DC-A37A-408F-8AFB-01AC095D780C}"/>
              </a:ext>
            </a:extLst>
          </p:cNvPr>
          <p:cNvSpPr/>
          <p:nvPr/>
        </p:nvSpPr>
        <p:spPr>
          <a:xfrm>
            <a:off x="4808534" y="1729321"/>
            <a:ext cx="685800" cy="354073"/>
          </a:xfrm>
          <a:prstGeom prst="rect">
            <a:avLst/>
          </a:prstGeom>
          <a:solidFill>
            <a:srgbClr val="3366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руб.</a:t>
            </a:r>
          </a:p>
        </p:txBody>
      </p:sp>
      <p:graphicFrame>
        <p:nvGraphicFramePr>
          <p:cNvPr id="40" name="Диаграмма 39">
            <a:extLst>
              <a:ext uri="{FF2B5EF4-FFF2-40B4-BE49-F238E27FC236}">
                <a16:creationId xmlns:a16="http://schemas.microsoft.com/office/drawing/2014/main" id="{582719AA-5557-479D-B5F6-16B966F89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504794"/>
              </p:ext>
            </p:extLst>
          </p:nvPr>
        </p:nvGraphicFramePr>
        <p:xfrm>
          <a:off x="5703310" y="1516410"/>
          <a:ext cx="6870653" cy="5341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C052B6E5-5D3E-46A9-A061-0B49BDF4EA1F}"/>
              </a:ext>
            </a:extLst>
          </p:cNvPr>
          <p:cNvSpPr/>
          <p:nvPr/>
        </p:nvSpPr>
        <p:spPr>
          <a:xfrm>
            <a:off x="10924842" y="1663869"/>
            <a:ext cx="1121791" cy="445972"/>
          </a:xfrm>
          <a:prstGeom prst="rect">
            <a:avLst/>
          </a:prstGeom>
          <a:solidFill>
            <a:srgbClr val="020A5C">
              <a:alpha val="95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lnSpc>
                <a:spcPct val="107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кв. м. общей площади</a:t>
            </a:r>
          </a:p>
        </p:txBody>
      </p:sp>
      <p:pic>
        <p:nvPicPr>
          <p:cNvPr id="13" name="Picture 6" descr="Окрашивание волос хной в Санкт-Петербурге: салон красоты Юрия Голикова">
            <a:extLst>
              <a:ext uri="{FF2B5EF4-FFF2-40B4-BE49-F238E27FC236}">
                <a16:creationId xmlns:a16="http://schemas.microsoft.com/office/drawing/2014/main" id="{162C0C2C-566C-4DBC-B495-FCC732F13D9E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3" y="1449710"/>
            <a:ext cx="720000" cy="720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C5F4843-2C6B-4F62-BFB8-B65191A61BDF}"/>
              </a:ext>
            </a:extLst>
          </p:cNvPr>
          <p:cNvCxnSpPr>
            <a:cxnSpLocks/>
          </p:cNvCxnSpPr>
          <p:nvPr/>
        </p:nvCxnSpPr>
        <p:spPr>
          <a:xfrm>
            <a:off x="6096000" y="2286000"/>
            <a:ext cx="0" cy="3048000"/>
          </a:xfrm>
          <a:prstGeom prst="line">
            <a:avLst/>
          </a:prstGeom>
          <a:ln w="28575">
            <a:solidFill>
              <a:srgbClr val="336600"/>
            </a:solidFill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EF14FCD-BD90-48EF-88FD-18C2402F1AE2}"/>
              </a:ext>
            </a:extLst>
          </p:cNvPr>
          <p:cNvCxnSpPr>
            <a:cxnSpLocks/>
          </p:cNvCxnSpPr>
          <p:nvPr/>
        </p:nvCxnSpPr>
        <p:spPr>
          <a:xfrm flipV="1">
            <a:off x="5303977" y="2401519"/>
            <a:ext cx="0" cy="762000"/>
          </a:xfrm>
          <a:prstGeom prst="straightConnector1">
            <a:avLst/>
          </a:prstGeom>
          <a:ln w="34925">
            <a:solidFill>
              <a:srgbClr val="708F31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D1F017A9-E90D-4A2B-91DF-6836E2F639D4}"/>
              </a:ext>
            </a:extLst>
          </p:cNvPr>
          <p:cNvCxnSpPr>
            <a:cxnSpLocks/>
          </p:cNvCxnSpPr>
          <p:nvPr/>
        </p:nvCxnSpPr>
        <p:spPr>
          <a:xfrm flipV="1">
            <a:off x="4952821" y="3980943"/>
            <a:ext cx="0" cy="762000"/>
          </a:xfrm>
          <a:prstGeom prst="straightConnector1">
            <a:avLst/>
          </a:prstGeom>
          <a:ln w="34925">
            <a:solidFill>
              <a:srgbClr val="336600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9F6130D-A86D-460D-93B1-737E4C564C0D}"/>
              </a:ext>
            </a:extLst>
          </p:cNvPr>
          <p:cNvSpPr/>
          <p:nvPr/>
        </p:nvSpPr>
        <p:spPr>
          <a:xfrm>
            <a:off x="5342268" y="2637695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708F3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100 %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7120A73-7BF4-43D6-B98A-36E496DCC5D3}"/>
              </a:ext>
            </a:extLst>
          </p:cNvPr>
          <p:cNvSpPr/>
          <p:nvPr/>
        </p:nvSpPr>
        <p:spPr>
          <a:xfrm>
            <a:off x="5026917" y="4341890"/>
            <a:ext cx="753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33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106 %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4340BB9-C295-44CF-BF46-DD6F6A4646FA}"/>
              </a:ext>
            </a:extLst>
          </p:cNvPr>
          <p:cNvCxnSpPr>
            <a:cxnSpLocks/>
          </p:cNvCxnSpPr>
          <p:nvPr/>
        </p:nvCxnSpPr>
        <p:spPr>
          <a:xfrm flipV="1">
            <a:off x="10862446" y="2667000"/>
            <a:ext cx="0" cy="762000"/>
          </a:xfrm>
          <a:prstGeom prst="straightConnector1">
            <a:avLst/>
          </a:prstGeom>
          <a:ln w="34925">
            <a:solidFill>
              <a:srgbClr val="5382BB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D7CB7838-E2A2-4727-BDA7-1B17AF29DB1A}"/>
              </a:ext>
            </a:extLst>
          </p:cNvPr>
          <p:cNvCxnSpPr>
            <a:cxnSpLocks/>
          </p:cNvCxnSpPr>
          <p:nvPr/>
        </p:nvCxnSpPr>
        <p:spPr>
          <a:xfrm flipV="1">
            <a:off x="11277515" y="4571141"/>
            <a:ext cx="0" cy="762000"/>
          </a:xfrm>
          <a:prstGeom prst="straightConnector1">
            <a:avLst/>
          </a:prstGeom>
          <a:ln w="34925">
            <a:solidFill>
              <a:srgbClr val="020A5C"/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CB24E9C-70A9-4FCB-98EF-A50DB66592A5}"/>
              </a:ext>
            </a:extLst>
          </p:cNvPr>
          <p:cNvSpPr/>
          <p:nvPr/>
        </p:nvSpPr>
        <p:spPr>
          <a:xfrm>
            <a:off x="10915491" y="2916628"/>
            <a:ext cx="753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5382B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100 %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08B10D7-DDB0-4AD6-81C1-FE1711CB7D25}"/>
              </a:ext>
            </a:extLst>
          </p:cNvPr>
          <p:cNvSpPr/>
          <p:nvPr/>
        </p:nvSpPr>
        <p:spPr>
          <a:xfrm>
            <a:off x="11398206" y="4850992"/>
            <a:ext cx="700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20A5C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196%</a:t>
            </a:r>
          </a:p>
        </p:txBody>
      </p:sp>
      <p:pic>
        <p:nvPicPr>
          <p:cNvPr id="23" name="Picture 8" descr="Жилой дом | Бесплатно значок">
            <a:extLst>
              <a:ext uri="{FF2B5EF4-FFF2-40B4-BE49-F238E27FC236}">
                <a16:creationId xmlns:a16="http://schemas.microsoft.com/office/drawing/2014/main" id="{489D187D-A917-46E3-8459-CDF806881342}"/>
              </a:ext>
            </a:extLst>
          </p:cNvPr>
          <p:cNvPicPr>
            <a:picLocks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67" y="1478847"/>
            <a:ext cx="720000" cy="71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17D425E-A8EC-4CCC-958B-5F530D7442B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773467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40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465E53D-1B5A-48EB-8BAB-E3A9B7EAEF55}"/>
              </a:ext>
            </a:extLst>
          </p:cNvPr>
          <p:cNvGraphicFramePr>
            <a:graphicFrameLocks noGrp="1"/>
          </p:cNvGraphicFramePr>
          <p:nvPr/>
        </p:nvGraphicFramePr>
        <p:xfrm>
          <a:off x="-1" y="1600199"/>
          <a:ext cx="8991602" cy="4649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1957393783"/>
                    </a:ext>
                  </a:extLst>
                </a:gridCol>
                <a:gridCol w="3782734">
                  <a:extLst>
                    <a:ext uri="{9D8B030D-6E8A-4147-A177-3AD203B41FA5}">
                      <a16:colId xmlns:a16="http://schemas.microsoft.com/office/drawing/2014/main" val="3475533863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3289401837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1729825454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1340569125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1371690938"/>
                    </a:ext>
                  </a:extLst>
                </a:gridCol>
                <a:gridCol w="1556574">
                  <a:extLst>
                    <a:ext uri="{9D8B030D-6E8A-4147-A177-3AD203B41FA5}">
                      <a16:colId xmlns:a16="http://schemas.microsoft.com/office/drawing/2014/main" val="52031748"/>
                    </a:ext>
                  </a:extLst>
                </a:gridCol>
              </a:tblGrid>
              <a:tr h="5605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751006"/>
                  </a:ext>
                </a:extLst>
              </a:tr>
              <a:tr h="296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 "Жилище"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181219"/>
                  </a:ext>
                </a:extLst>
              </a:tr>
              <a:tr h="241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7. Улучшение жилищных условий отдельных категорий многодетных семей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3028"/>
                  </a:ext>
                </a:extLst>
              </a:tr>
              <a:tr h="5605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свидетельств о праве на получение жилищной субсидии на приобретение жилого помещения или строительство индивидуального жилого дома, выданных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extLst>
                  <a:ext uri="{0D108BD9-81ED-4DB2-BD59-A6C34878D82A}">
                    <a16:rowId xmlns:a16="http://schemas.microsoft.com/office/drawing/2014/main" val="55613941"/>
                  </a:ext>
                </a:extLst>
              </a:tr>
              <a:tr h="2308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8. Обеспечение жильем отдельных категорий граждан, установленных федеральным законодательством</a:t>
                      </a:r>
                    </a:p>
                  </a:txBody>
                  <a:tcPr marL="8437" marR="8437" marT="843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9199"/>
                  </a:ext>
                </a:extLst>
              </a:tr>
              <a:tr h="8903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ветеранов и инвалидов Великой Отечественной войны, членов семей погибших (умерших) инвалидов и участников Великой Отечественной войны,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отсутствуют участники подпрограммы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extLst>
                  <a:ext uri="{0D108BD9-81ED-4DB2-BD59-A6C34878D82A}">
                    <a16:rowId xmlns:a16="http://schemas.microsoft.com/office/drawing/2014/main" val="3907840824"/>
                  </a:ext>
                </a:extLst>
              </a:tr>
              <a:tr h="5605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инвалидов и семей, имеющих детей-инвалидов,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отсутствуют участники подпрограммы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extLst>
                  <a:ext uri="{0D108BD9-81ED-4DB2-BD59-A6C34878D82A}">
                    <a16:rowId xmlns:a16="http://schemas.microsoft.com/office/drawing/2014/main" val="1949433255"/>
                  </a:ext>
                </a:extLst>
              </a:tr>
              <a:tr h="7474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инвалидов и ветеранов боевых действий, членов семей погибших (умерших) инвалидов и ветеранов боевых действий, получивших государственную поддержку по обеспечению жилыми помещениями за счет средств федерального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 anchor="b"/>
                </a:tc>
                <a:extLst>
                  <a:ext uri="{0D108BD9-81ED-4DB2-BD59-A6C34878D82A}">
                    <a16:rowId xmlns:a16="http://schemas.microsoft.com/office/drawing/2014/main" val="1211867154"/>
                  </a:ext>
                </a:extLst>
              </a:tr>
              <a:tr h="5605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граждан, уволенных с военной службы, и приравненных к ним лиц, получивших государственную поддержку по обеспечению жилыми помещениями за счет средств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отсутствуют участники подпрограммы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437" marR="8437" marT="8437" marB="0"/>
                </a:tc>
                <a:extLst>
                  <a:ext uri="{0D108BD9-81ED-4DB2-BD59-A6C34878D82A}">
                    <a16:rowId xmlns:a16="http://schemas.microsoft.com/office/drawing/2014/main" val="3413193086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15" name="Picture 10" descr="Конкурс рисунков &quot;Экологические знаки&quot; - 3 Мая 2017 - КОГОБУ для детей сирот  ШИ ОВЗ г. Слободской">
            <a:extLst>
              <a:ext uri="{FF2B5EF4-FFF2-40B4-BE49-F238E27FC236}">
                <a16:creationId xmlns:a16="http://schemas.microsoft.com/office/drawing/2014/main" id="{81CF5A9F-4A5F-48B7-98EF-BBC2A6D5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747319"/>
            <a:ext cx="1001619" cy="9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При каких условиях Россия может стать многодетной страной — Российская  газета">
            <a:extLst>
              <a:ext uri="{FF2B5EF4-FFF2-40B4-BE49-F238E27FC236}">
                <a16:creationId xmlns:a16="http://schemas.microsoft.com/office/drawing/2014/main" id="{3D8E826B-E56D-4B1A-AA37-67C7135FE8F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693411"/>
            <a:ext cx="3301565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Орловская многодетная семья получила материнский капитал через суд">
            <a:extLst>
              <a:ext uri="{FF2B5EF4-FFF2-40B4-BE49-F238E27FC236}">
                <a16:creationId xmlns:a16="http://schemas.microsoft.com/office/drawing/2014/main" id="{B6E4EFD1-87AC-49D6-918C-022B1CD22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727" y="5028164"/>
            <a:ext cx="1551112" cy="122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15542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41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A1B5327-444E-4834-9B77-C3990725334B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200"/>
          <a:ext cx="8991601" cy="52578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3008969237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730587742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748308874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3582485780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1359282183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859057728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821950961"/>
                    </a:ext>
                  </a:extLst>
                </a:gridCol>
              </a:tblGrid>
              <a:tr h="5852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70089"/>
                  </a:ext>
                </a:extLst>
              </a:tr>
              <a:tr h="2983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9026079"/>
                  </a:ext>
                </a:extLst>
              </a:tr>
              <a:tr h="2524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Чистая вода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131261"/>
                  </a:ext>
                </a:extLst>
              </a:tr>
              <a:tr h="34424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созданных и восстановленных ВЗУ, ВНС и станций водоподготовки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extLst>
                  <a:ext uri="{0D108BD9-81ED-4DB2-BD59-A6C34878D82A}">
                    <a16:rowId xmlns:a16="http://schemas.microsoft.com/office/drawing/2014/main" val="3822624165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2. Системы водоотведения</a:t>
                      </a:r>
                    </a:p>
                  </a:txBody>
                  <a:tcPr marL="8242" marR="8242" marT="824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805823"/>
                  </a:ext>
                </a:extLst>
              </a:tr>
              <a:tr h="498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построенных, реконструированных, отремонтированных коллекторов (участков), канализационных насосных станций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extLst>
                  <a:ext uri="{0D108BD9-81ED-4DB2-BD59-A6C34878D82A}">
                    <a16:rowId xmlns:a16="http://schemas.microsoft.com/office/drawing/2014/main" val="1208469705"/>
                  </a:ext>
                </a:extLst>
              </a:tr>
              <a:tr h="7802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созданных и восстановленных объектов очистки сточных вод суммарной производительностью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 на тысячу кубических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extLst>
                  <a:ext uri="{0D108BD9-81ED-4DB2-BD59-A6C34878D82A}">
                    <a16:rowId xmlns:a16="http://schemas.microsoft.com/office/drawing/2014/main" val="4029229686"/>
                  </a:ext>
                </a:extLst>
              </a:tr>
              <a:tr h="498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Прирост мощности очистных сооружений, обеспечивающих сокращение отведения в реку Волгу загрязненных сточных вод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Кубический километр в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extLst>
                  <a:ext uri="{0D108BD9-81ED-4DB2-BD59-A6C34878D82A}">
                    <a16:rowId xmlns:a16="http://schemas.microsoft.com/office/drawing/2014/main" val="2515993570"/>
                  </a:ext>
                </a:extLst>
              </a:tr>
              <a:tr h="2524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3. Создание условий для обеспечения качественными коммунальными услугами</a:t>
                      </a:r>
                    </a:p>
                  </a:txBody>
                  <a:tcPr marL="8242" marR="8242" marT="824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5813849"/>
                  </a:ext>
                </a:extLst>
              </a:tr>
              <a:tr h="4245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созданных и восстановленных объектов коммунальной инфраструктуры (котельные, ЦТП, сети)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extLst>
                  <a:ext uri="{0D108BD9-81ED-4DB2-BD59-A6C34878D82A}">
                    <a16:rowId xmlns:a16="http://schemas.microsoft.com/office/drawing/2014/main" val="499161339"/>
                  </a:ext>
                </a:extLst>
              </a:tr>
              <a:tr h="498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созданных и восстановленных объектов инженерной инфраструктуры на территории военных городков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extLst>
                  <a:ext uri="{0D108BD9-81ED-4DB2-BD59-A6C34878D82A}">
                    <a16:rowId xmlns:a16="http://schemas.microsoft.com/office/drawing/2014/main" val="3840019377"/>
                  </a:ext>
                </a:extLst>
              </a:tr>
              <a:tr h="5852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актуальных схем теплоснабжения, водоснабжения и водоотведения, программ комплексного развития систем коммунальной инфраструктуры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42" marR="8242" marT="8242" marB="0"/>
                </a:tc>
                <a:extLst>
                  <a:ext uri="{0D108BD9-81ED-4DB2-BD59-A6C34878D82A}">
                    <a16:rowId xmlns:a16="http://schemas.microsoft.com/office/drawing/2014/main" val="367567965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1" y="6249871"/>
            <a:ext cx="3234889" cy="609768"/>
          </a:xfrm>
          <a:prstGeom prst="rect">
            <a:avLst/>
          </a:prstGeom>
        </p:spPr>
      </p:pic>
      <p:pic>
        <p:nvPicPr>
          <p:cNvPr id="21506" name="Picture 2" descr="Как происходит строительство коллекторов? Обзор и инструкция- +Видео">
            <a:extLst>
              <a:ext uri="{FF2B5EF4-FFF2-40B4-BE49-F238E27FC236}">
                <a16:creationId xmlns:a16="http://schemas.microsoft.com/office/drawing/2014/main" id="{40CD90BC-2304-402F-8BCF-9AADCBACAAD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396" y="2852522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ЖКХ - что это? Отвечаем на вопрос. Жилищно-коммунальное хозяйство. Качество  и стоимость услуг ЖКХ">
            <a:extLst>
              <a:ext uri="{FF2B5EF4-FFF2-40B4-BE49-F238E27FC236}">
                <a16:creationId xmlns:a16="http://schemas.microsoft.com/office/drawing/2014/main" id="{A3EDCEDB-C76E-4625-8B83-34B490B9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709219"/>
            <a:ext cx="1335509" cy="10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Жилищно-коммунальное хозяйство">
            <a:extLst>
              <a:ext uri="{FF2B5EF4-FFF2-40B4-BE49-F238E27FC236}">
                <a16:creationId xmlns:a16="http://schemas.microsoft.com/office/drawing/2014/main" id="{993CA0F2-C3D6-43BB-9972-4CD3B128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094834"/>
            <a:ext cx="1984009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901361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Около Br11 млн планируется направить из бюджета на энергосберегающие  мероприятия в 2018 году">
            <a:extLst>
              <a:ext uri="{FF2B5EF4-FFF2-40B4-BE49-F238E27FC236}">
                <a16:creationId xmlns:a16="http://schemas.microsoft.com/office/drawing/2014/main" id="{287E256B-B3C9-4E8A-8F37-E2A7B3DE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736944"/>
            <a:ext cx="3200399" cy="151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42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CB31EE8-038C-4D46-AB37-853C1F1DE6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698300"/>
              </p:ext>
            </p:extLst>
          </p:nvPr>
        </p:nvGraphicFramePr>
        <p:xfrm>
          <a:off x="0" y="1572705"/>
          <a:ext cx="8991600" cy="46779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744022819"/>
                    </a:ext>
                  </a:extLst>
                </a:gridCol>
                <a:gridCol w="3543324">
                  <a:extLst>
                    <a:ext uri="{9D8B030D-6E8A-4147-A177-3AD203B41FA5}">
                      <a16:colId xmlns:a16="http://schemas.microsoft.com/office/drawing/2014/main" val="3248277143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2360">
                  <a:extLst>
                    <a:ext uri="{9D8B030D-6E8A-4147-A177-3AD203B41FA5}">
                      <a16:colId xmlns:a16="http://schemas.microsoft.com/office/drawing/2014/main" val="2580223786"/>
                    </a:ext>
                  </a:extLst>
                </a:gridCol>
                <a:gridCol w="297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7165">
                  <a:extLst>
                    <a:ext uri="{9D8B030D-6E8A-4147-A177-3AD203B41FA5}">
                      <a16:colId xmlns:a16="http://schemas.microsoft.com/office/drawing/2014/main" val="3614261805"/>
                    </a:ext>
                  </a:extLst>
                </a:gridCol>
                <a:gridCol w="206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5950">
                  <a:extLst>
                    <a:ext uri="{9D8B030D-6E8A-4147-A177-3AD203B41FA5}">
                      <a16:colId xmlns:a16="http://schemas.microsoft.com/office/drawing/2014/main" val="331711056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5704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806345"/>
                  </a:ext>
                </a:extLst>
              </a:tr>
              <a:tr h="18863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530519"/>
                  </a:ext>
                </a:extLst>
              </a:tr>
              <a:tr h="1873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/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4. Энергосбережение и повышение энергетической эффективности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807674"/>
                  </a:ext>
                </a:extLst>
              </a:tr>
              <a:tr h="6570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зданий, строений, сооружений органов местного самоуправления и муниципальных учреждений, оснащенных приборами учета потребляемых энергетических ресурсов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Значение показателя не достигнуто в связи с отсутствием достаточного финансирования в 2021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extLst>
                  <a:ext uri="{0D108BD9-81ED-4DB2-BD59-A6C34878D82A}">
                    <a16:rowId xmlns:a16="http://schemas.microsoft.com/office/drawing/2014/main" val="3926672281"/>
                  </a:ext>
                </a:extLst>
              </a:tr>
              <a:tr h="37000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многоквартирных домов с присвоенными классами энергоэфективности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Отсутствие технической возможности на некоторых МКД.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extLst>
                  <a:ext uri="{0D108BD9-81ED-4DB2-BD59-A6C34878D82A}">
                    <a16:rowId xmlns:a16="http://schemas.microsoft.com/office/drawing/2014/main" val="3115831884"/>
                  </a:ext>
                </a:extLst>
              </a:tr>
              <a:tr h="6570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Бережливый учет - оснащенность многоквартирных домов общедомовыми приборами учета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50,58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34,22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Значение показателя не достигнуто в связи с отсутствием достаточного финансирования в 2021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extLst>
                  <a:ext uri="{0D108BD9-81ED-4DB2-BD59-A6C34878D82A}">
                    <a16:rowId xmlns:a16="http://schemas.microsoft.com/office/drawing/2014/main" val="2823498970"/>
                  </a:ext>
                </a:extLst>
              </a:tr>
              <a:tr h="19600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зданий, строений, сооружений муниципальной собственности, соответствующих нормальному уровню энергетической эффективности и выше (А, B, C, D)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Недостаточность финансирования в 2021 году. Муниципальными учреждениями на период с 2021 по 2023 годы разработаны и утверждены Министерством ЖКХ Московской области дорожные карты по выполнению мероприятий по энергосбережению, при достижении которых планируется повышение действующего класса энергоэффективности.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extLst>
                  <a:ext uri="{0D108BD9-81ED-4DB2-BD59-A6C34878D82A}">
                    <a16:rowId xmlns:a16="http://schemas.microsoft.com/office/drawing/2014/main" val="4110048862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22530" name="Picture 2" descr="Энергосбережение: что это такое и зачем нужно. Разбираемся в вопросе.">
            <a:extLst>
              <a:ext uri="{FF2B5EF4-FFF2-40B4-BE49-F238E27FC236}">
                <a16:creationId xmlns:a16="http://schemas.microsoft.com/office/drawing/2014/main" id="{DEDA1513-2BC3-4662-AF27-FFFCA8F521D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765" y="2554849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Советы по энергосбережению">
            <a:extLst>
              <a:ext uri="{FF2B5EF4-FFF2-40B4-BE49-F238E27FC236}">
                <a16:creationId xmlns:a16="http://schemas.microsoft.com/office/drawing/2014/main" id="{8E65A292-735D-4D05-B71D-E73CBC794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840" y="1600200"/>
            <a:ext cx="819135" cy="93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159158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Нафтогаз&quot; обнародовал повышенные цены на газ для населения | Экономическая  правда">
            <a:extLst>
              <a:ext uri="{FF2B5EF4-FFF2-40B4-BE49-F238E27FC236}">
                <a16:creationId xmlns:a16="http://schemas.microsoft.com/office/drawing/2014/main" id="{6EB12A3C-43A9-4C62-922E-53A04CA32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706" y="1563801"/>
            <a:ext cx="3226165" cy="14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Газификация природным газом в Санкт-Петербурге и Л.О.">
            <a:extLst>
              <a:ext uri="{FF2B5EF4-FFF2-40B4-BE49-F238E27FC236}">
                <a16:creationId xmlns:a16="http://schemas.microsoft.com/office/drawing/2014/main" id="{3FEACB22-9561-4FA3-93F4-31E674024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684452"/>
            <a:ext cx="3226166" cy="256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43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CB31EE8-038C-4D46-AB37-853C1F1DE603}"/>
              </a:ext>
            </a:extLst>
          </p:cNvPr>
          <p:cNvGraphicFramePr>
            <a:graphicFrameLocks noGrp="1"/>
          </p:cNvGraphicFramePr>
          <p:nvPr/>
        </p:nvGraphicFramePr>
        <p:xfrm>
          <a:off x="0" y="1572706"/>
          <a:ext cx="8991600" cy="4677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744022819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3248277143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4056683332"/>
                    </a:ext>
                  </a:extLst>
                </a:gridCol>
                <a:gridCol w="869595">
                  <a:extLst>
                    <a:ext uri="{9D8B030D-6E8A-4147-A177-3AD203B41FA5}">
                      <a16:colId xmlns:a16="http://schemas.microsoft.com/office/drawing/2014/main" val="2580223786"/>
                    </a:ext>
                  </a:extLst>
                </a:gridCol>
                <a:gridCol w="823215">
                  <a:extLst>
                    <a:ext uri="{9D8B030D-6E8A-4147-A177-3AD203B41FA5}">
                      <a16:colId xmlns:a16="http://schemas.microsoft.com/office/drawing/2014/main" val="3614261805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3317110569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1819103048"/>
                    </a:ext>
                  </a:extLst>
                </a:gridCol>
              </a:tblGrid>
              <a:tr h="10619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806345"/>
                  </a:ext>
                </a:extLst>
              </a:tr>
              <a:tr h="4053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инженерной инфраструктуры и энергоэффективности"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530519"/>
                  </a:ext>
                </a:extLst>
              </a:tr>
              <a:tr h="37416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80" marR="5180" marT="5180" marB="0" anchor="b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6. Развитие газификации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785875"/>
                  </a:ext>
                </a:extLst>
              </a:tr>
              <a:tr h="10619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Уровень готовности объектов жилищно-коммунального хозяйства муниципальных образований Московской области к осенне-зимнему периоду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extLst>
                  <a:ext uri="{0D108BD9-81ED-4DB2-BD59-A6C34878D82A}">
                    <a16:rowId xmlns:a16="http://schemas.microsoft.com/office/drawing/2014/main" val="3511417261"/>
                  </a:ext>
                </a:extLst>
              </a:tr>
              <a:tr h="3619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8. Обеспечивающая подпрограмма</a:t>
                      </a:r>
                    </a:p>
                  </a:txBody>
                  <a:tcPr marL="5180" marR="5180" marT="518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288650"/>
                  </a:ext>
                </a:extLst>
              </a:tr>
              <a:tr h="14119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Объем информации, раскрываемой в соответствии с требованиями государственной информационной системы жилищно-коммунального хозяйства, об отрасли жилищно-коммунального хозяйства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180" marR="5180" marT="5180" marB="0"/>
                </a:tc>
                <a:extLst>
                  <a:ext uri="{0D108BD9-81ED-4DB2-BD59-A6C34878D82A}">
                    <a16:rowId xmlns:a16="http://schemas.microsoft.com/office/drawing/2014/main" val="1376572276"/>
                  </a:ext>
                </a:extLst>
              </a:tr>
            </a:tbl>
          </a:graphicData>
        </a:graphic>
      </p:graphicFrame>
      <p:pic>
        <p:nvPicPr>
          <p:cNvPr id="23554" name="Picture 2" descr="Газификация регионов России">
            <a:extLst>
              <a:ext uri="{FF2B5EF4-FFF2-40B4-BE49-F238E27FC236}">
                <a16:creationId xmlns:a16="http://schemas.microsoft.com/office/drawing/2014/main" id="{3138DC23-9279-4535-ADC3-79869B23386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707203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4417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Креативный кластер «Стачка» развивается в здании бумагопрядильной фабрики  Орехово-Зуева (видео)">
            <a:extLst>
              <a:ext uri="{FF2B5EF4-FFF2-40B4-BE49-F238E27FC236}">
                <a16:creationId xmlns:a16="http://schemas.microsoft.com/office/drawing/2014/main" id="{D97E20DE-6988-4279-A4AD-069C356AD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99" y="4907202"/>
            <a:ext cx="3200401" cy="135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ЦМИТ &quot;ТЕХНОШКОЛА.ОРЕХОВО-ЗУЕВО&quot;">
            <a:extLst>
              <a:ext uri="{FF2B5EF4-FFF2-40B4-BE49-F238E27FC236}">
                <a16:creationId xmlns:a16="http://schemas.microsoft.com/office/drawing/2014/main" id="{9D12702F-CFF7-4701-8759-C94CD1518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1590676"/>
            <a:ext cx="3262640" cy="18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44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84237A1-820C-40A0-A303-15D5C8678AB0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200"/>
          <a:ext cx="8991599" cy="46667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37899826"/>
                    </a:ext>
                  </a:extLst>
                </a:gridCol>
                <a:gridCol w="3782732">
                  <a:extLst>
                    <a:ext uri="{9D8B030D-6E8A-4147-A177-3AD203B41FA5}">
                      <a16:colId xmlns:a16="http://schemas.microsoft.com/office/drawing/2014/main" val="343009062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3325293075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3142395392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2527436675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4022507078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953106899"/>
                    </a:ext>
                  </a:extLst>
                </a:gridCol>
              </a:tblGrid>
              <a:tr h="5265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03891"/>
                  </a:ext>
                </a:extLst>
              </a:tr>
              <a:tr h="179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17555"/>
                  </a:ext>
                </a:extLst>
              </a:tr>
              <a:tr h="179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Инвестиции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30005"/>
                  </a:ext>
                </a:extLst>
              </a:tr>
              <a:tr h="5265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Процент заполняемости многофункциональных индустриальных парков, технологических парков, промышленных площадок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3580752894"/>
                  </a:ext>
                </a:extLst>
              </a:tr>
              <a:tr h="25191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созданных рабочих мест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3622033381"/>
                  </a:ext>
                </a:extLst>
              </a:tr>
              <a:tr h="5265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Увеличение среднемесячной заработной платы работников организаций, не относящихся к субъектам малого предпринимательства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3752143238"/>
                  </a:ext>
                </a:extLst>
              </a:tr>
              <a:tr h="3529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Площадь территории, на которую привлечены новые резиденты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Гектар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9,91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extLst>
                  <a:ext uri="{0D108BD9-81ED-4DB2-BD59-A6C34878D82A}">
                    <a16:rowId xmlns:a16="http://schemas.microsoft.com/office/drawing/2014/main" val="2984131168"/>
                  </a:ext>
                </a:extLst>
              </a:tr>
              <a:tr h="7002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привлеченных резидентов на территории многофункциональных индустриальных парков, технологических парков, промышленных площадок муниципальных образований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2739527460"/>
                  </a:ext>
                </a:extLst>
              </a:tr>
              <a:tr h="3529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многофункциональных индустриальных парков, технологических парков, промышленных площадок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1466368215"/>
                  </a:ext>
                </a:extLst>
              </a:tr>
              <a:tr h="3529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Объем инвестиций, привлеченных в основной капитал (без учета бюджетных инвестиций), на душу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рублей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3455874268"/>
                  </a:ext>
                </a:extLst>
              </a:tr>
              <a:tr h="7002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Темп роста (индекс роста)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2526525926"/>
                  </a:ext>
                </a:extLst>
              </a:tr>
            </a:tbl>
          </a:graphicData>
        </a:graphic>
      </p:graphicFrame>
      <p:pic>
        <p:nvPicPr>
          <p:cNvPr id="24580" name="Picture 4" descr="Мой бизнес» бизнесу в помощь - Зебра-дисконт">
            <a:extLst>
              <a:ext uri="{FF2B5EF4-FFF2-40B4-BE49-F238E27FC236}">
                <a16:creationId xmlns:a16="http://schemas.microsoft.com/office/drawing/2014/main" id="{38D9E4A8-8BDF-4751-AFD3-91CAFDBFED1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743602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27285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Развитие конкуренции">
            <a:extLst>
              <a:ext uri="{FF2B5EF4-FFF2-40B4-BE49-F238E27FC236}">
                <a16:creationId xmlns:a16="http://schemas.microsoft.com/office/drawing/2014/main" id="{141F5B5B-ABAA-49A6-916A-88B0EDAF3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294" y="5075462"/>
            <a:ext cx="3173011" cy="12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Развитие конкуренции в России оставляет желать лучшего">
            <a:extLst>
              <a:ext uri="{FF2B5EF4-FFF2-40B4-BE49-F238E27FC236}">
                <a16:creationId xmlns:a16="http://schemas.microsoft.com/office/drawing/2014/main" id="{71642CEF-5AC3-4922-B807-2245C21F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33" y="1619250"/>
            <a:ext cx="3231967" cy="129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45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84237A1-820C-40A0-A303-15D5C8678AB0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200"/>
          <a:ext cx="8991599" cy="4649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37899826"/>
                    </a:ext>
                  </a:extLst>
                </a:gridCol>
                <a:gridCol w="3782732">
                  <a:extLst>
                    <a:ext uri="{9D8B030D-6E8A-4147-A177-3AD203B41FA5}">
                      <a16:colId xmlns:a16="http://schemas.microsoft.com/office/drawing/2014/main" val="343009062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3325293075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3142395392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2527436675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4022507078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953106899"/>
                    </a:ext>
                  </a:extLst>
                </a:gridCol>
              </a:tblGrid>
              <a:tr h="6621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903891"/>
                  </a:ext>
                </a:extLst>
              </a:tr>
              <a:tr h="2254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717555"/>
                  </a:ext>
                </a:extLst>
              </a:tr>
              <a:tr h="2254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2. Развитие конкуренции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070448"/>
                  </a:ext>
                </a:extLst>
              </a:tr>
              <a:tr h="4438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реализованных требований Стандарта развития конкуренции в муниципальном образовании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3159290379"/>
                  </a:ext>
                </a:extLst>
              </a:tr>
              <a:tr h="6621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обоснованных, частично обоснованных жалоб в Федеральную антимонопольную службу (ФАС России) (от общего количества опубликованных торгов)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2047164248"/>
                  </a:ext>
                </a:extLst>
              </a:tr>
              <a:tr h="4438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несостоявшихся торгов от общего количества объявленных торгов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1346984752"/>
                  </a:ext>
                </a:extLst>
              </a:tr>
              <a:tr h="4438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общей экономии денежных средств от общей суммы состоявшихся торгов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2514696986"/>
                  </a:ext>
                </a:extLst>
              </a:tr>
              <a:tr h="13172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закупок среди субъектов малого и среднего предпринимательства, социально ориентированных некоммерческих организаций, осуществляемых в соответствии с Федеральным законом от 05.04.2013 № 44-ФЗ «О контрактной системе в сфере закупок товаров, работ, услуг для обеспечения государственных и муниципальных нужд»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554350746"/>
                  </a:ext>
                </a:extLst>
              </a:tr>
              <a:tr h="2254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Среднее количество участников на состоявшихся торгах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91" marR="4991" marT="4991" marB="0" anchor="ctr"/>
                </a:tc>
                <a:extLst>
                  <a:ext uri="{0D108BD9-81ED-4DB2-BD59-A6C34878D82A}">
                    <a16:rowId xmlns:a16="http://schemas.microsoft.com/office/drawing/2014/main" val="901799811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795AAD-54CB-4221-A388-22EF8C9109B9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979290" y="2921728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9464256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Предпринимательская деятельность и виды предпринимательства">
            <a:extLst>
              <a:ext uri="{FF2B5EF4-FFF2-40B4-BE49-F238E27FC236}">
                <a16:creationId xmlns:a16="http://schemas.microsoft.com/office/drawing/2014/main" id="{DAE97C66-573D-43FD-AEDD-C5418CF4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263" y="1590606"/>
            <a:ext cx="3228976" cy="206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Предпринимательская деятельность и виды предпринимательства">
            <a:extLst>
              <a:ext uri="{FF2B5EF4-FFF2-40B4-BE49-F238E27FC236}">
                <a16:creationId xmlns:a16="http://schemas.microsoft.com/office/drawing/2014/main" id="{6D218AEA-1215-4657-A06F-6204E2AC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2" y="4291770"/>
            <a:ext cx="3228976" cy="21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46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B64259C-74C8-41FB-87E5-87E11933413D}"/>
              </a:ext>
            </a:extLst>
          </p:cNvPr>
          <p:cNvGraphicFramePr>
            <a:graphicFrameLocks noGrp="1"/>
          </p:cNvGraphicFramePr>
          <p:nvPr/>
        </p:nvGraphicFramePr>
        <p:xfrm>
          <a:off x="-1" y="1600199"/>
          <a:ext cx="8991600" cy="4649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2042494772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1681916960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123782600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535080619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1074948673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503495173"/>
                    </a:ext>
                  </a:extLst>
                </a:gridCol>
                <a:gridCol w="1556574">
                  <a:extLst>
                    <a:ext uri="{9D8B030D-6E8A-4147-A177-3AD203B41FA5}">
                      <a16:colId xmlns:a16="http://schemas.microsoft.com/office/drawing/2014/main" val="4020843431"/>
                    </a:ext>
                  </a:extLst>
                </a:gridCol>
              </a:tblGrid>
              <a:tr h="7319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494680"/>
                  </a:ext>
                </a:extLst>
              </a:tr>
              <a:tr h="24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871524"/>
                  </a:ext>
                </a:extLst>
              </a:tr>
              <a:tr h="249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3. Развитие малого и среднего предпринимательства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42092"/>
                  </a:ext>
                </a:extLst>
              </a:tr>
              <a:tr h="4907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вновь созданных субъектов малого и среднего бизнеса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943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extLst>
                  <a:ext uri="{0D108BD9-81ED-4DB2-BD59-A6C34878D82A}">
                    <a16:rowId xmlns:a16="http://schemas.microsoft.com/office/drawing/2014/main" val="4198819778"/>
                  </a:ext>
                </a:extLst>
              </a:tr>
              <a:tr h="4907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Число субъектов малого и среднего предпринимательства в расчете на 10 тыс. человек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273,9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extLst>
                  <a:ext uri="{0D108BD9-81ED-4DB2-BD59-A6C34878D82A}">
                    <a16:rowId xmlns:a16="http://schemas.microsoft.com/office/drawing/2014/main" val="1978451766"/>
                  </a:ext>
                </a:extLst>
              </a:tr>
              <a:tr h="7319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самозанятых граждан, зафиксировавших свой статус, с учетом введения налогового режима для самозанятых, нарастающим итогом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4380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4575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extLst>
                  <a:ext uri="{0D108BD9-81ED-4DB2-BD59-A6C34878D82A}">
                    <a16:rowId xmlns:a16="http://schemas.microsoft.com/office/drawing/2014/main" val="990408771"/>
                  </a:ext>
                </a:extLst>
              </a:tr>
              <a:tr h="7319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Малый бизнес большого региона. Прирост количества субъектов малого и среднего предпринимательства на 10 тыс.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extLst>
                  <a:ext uri="{0D108BD9-81ED-4DB2-BD59-A6C34878D82A}">
                    <a16:rowId xmlns:a16="http://schemas.microsoft.com/office/drawing/2014/main" val="2490236845"/>
                  </a:ext>
                </a:extLst>
              </a:tr>
              <a:tr h="9732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25,69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25,69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extLst>
                  <a:ext uri="{0D108BD9-81ED-4DB2-BD59-A6C34878D82A}">
                    <a16:rowId xmlns:a16="http://schemas.microsoft.com/office/drawing/2014/main" val="2502903298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26626" name="Picture 2" descr="Альдини сыр">
            <a:extLst>
              <a:ext uri="{FF2B5EF4-FFF2-40B4-BE49-F238E27FC236}">
                <a16:creationId xmlns:a16="http://schemas.microsoft.com/office/drawing/2014/main" id="{A94605E1-2E08-44A4-89F9-76CCDCC36A2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667000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005510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Основные тенденции потребительского рынка в 2016 году - рекламная компания  Русмедиа">
            <a:extLst>
              <a:ext uri="{FF2B5EF4-FFF2-40B4-BE49-F238E27FC236}">
                <a16:creationId xmlns:a16="http://schemas.microsoft.com/office/drawing/2014/main" id="{A19EB086-CD5A-4CD7-B4D1-7C97743D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023" y="4459163"/>
            <a:ext cx="3221843" cy="20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47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B64259C-74C8-41FB-87E5-87E11933413D}"/>
              </a:ext>
            </a:extLst>
          </p:cNvPr>
          <p:cNvGraphicFramePr>
            <a:graphicFrameLocks noGrp="1"/>
          </p:cNvGraphicFramePr>
          <p:nvPr/>
        </p:nvGraphicFramePr>
        <p:xfrm>
          <a:off x="-1" y="1600199"/>
          <a:ext cx="8991600" cy="4660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2042494772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1681916960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123782600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535080619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1074948673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503495173"/>
                    </a:ext>
                  </a:extLst>
                </a:gridCol>
                <a:gridCol w="1556574">
                  <a:extLst>
                    <a:ext uri="{9D8B030D-6E8A-4147-A177-3AD203B41FA5}">
                      <a16:colId xmlns:a16="http://schemas.microsoft.com/office/drawing/2014/main" val="4020843431"/>
                    </a:ext>
                  </a:extLst>
                </a:gridCol>
              </a:tblGrid>
              <a:tr h="5355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494680"/>
                  </a:ext>
                </a:extLst>
              </a:tr>
              <a:tr h="182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7871524"/>
                  </a:ext>
                </a:extLst>
              </a:tr>
              <a:tr h="182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4. Развитие потребительского рынка и услуг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809193"/>
                  </a:ext>
                </a:extLst>
              </a:tr>
              <a:tr h="5355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Прирост площадей торговых объектов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b"/>
                </a:tc>
                <a:extLst>
                  <a:ext uri="{0D108BD9-81ED-4DB2-BD59-A6C34878D82A}">
                    <a16:rowId xmlns:a16="http://schemas.microsoft.com/office/drawing/2014/main" val="433780409"/>
                  </a:ext>
                </a:extLst>
              </a:tr>
              <a:tr h="1825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Прирост рабочих мест на объектах бытового обслуживания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мест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b"/>
                </a:tc>
                <a:extLst>
                  <a:ext uri="{0D108BD9-81ED-4DB2-BD59-A6C34878D82A}">
                    <a16:rowId xmlns:a16="http://schemas.microsoft.com/office/drawing/2014/main" val="3585781181"/>
                  </a:ext>
                </a:extLst>
              </a:tr>
              <a:tr h="5355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Обеспеченность населения площадью торговых объектов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квадратных метров на 1000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1048,4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1050,4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b"/>
                </a:tc>
                <a:extLst>
                  <a:ext uri="{0D108BD9-81ED-4DB2-BD59-A6C34878D82A}">
                    <a16:rowId xmlns:a16="http://schemas.microsoft.com/office/drawing/2014/main" val="1187923049"/>
                  </a:ext>
                </a:extLst>
              </a:tr>
              <a:tr h="3590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обращений по вопросу защиты прав потребителей от общего количества поступивших обращений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b"/>
                </a:tc>
                <a:extLst>
                  <a:ext uri="{0D108BD9-81ED-4DB2-BD59-A6C34878D82A}">
                    <a16:rowId xmlns:a16="http://schemas.microsoft.com/office/drawing/2014/main" val="1618071999"/>
                  </a:ext>
                </a:extLst>
              </a:tr>
              <a:tr h="1825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Прирост посадочных мест на объектах общественного питания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мест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b"/>
                </a:tc>
                <a:extLst>
                  <a:ext uri="{0D108BD9-81ED-4DB2-BD59-A6C34878D82A}">
                    <a16:rowId xmlns:a16="http://schemas.microsoft.com/office/drawing/2014/main" val="1593967657"/>
                  </a:ext>
                </a:extLst>
              </a:tr>
              <a:tr h="17710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ОДС, соответствующих требованиям, нормам и стандартам действующего законодательства, от общего количества ОДС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Проблема при изменении вида разрешенного использования земельных участков для размещения ОДС, т.к. Правила землепользования и застройки Орехово-Зуевского городского округа находятся на стадии разработки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extLst>
                  <a:ext uri="{0D108BD9-81ED-4DB2-BD59-A6C34878D82A}">
                    <a16:rowId xmlns:a16="http://schemas.microsoft.com/office/drawing/2014/main" val="669468717"/>
                  </a:ext>
                </a:extLst>
              </a:tr>
              <a:tr h="1825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Стандарт потребительского рынка и услуг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балл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2949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3155,2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240" marR="5240" marT="5240" marB="0" anchor="b"/>
                </a:tc>
                <a:extLst>
                  <a:ext uri="{0D108BD9-81ED-4DB2-BD59-A6C34878D82A}">
                    <a16:rowId xmlns:a16="http://schemas.microsoft.com/office/drawing/2014/main" val="4224105122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27654" name="Picture 6" descr="Потребительский рынок">
            <a:extLst>
              <a:ext uri="{FF2B5EF4-FFF2-40B4-BE49-F238E27FC236}">
                <a16:creationId xmlns:a16="http://schemas.microsoft.com/office/drawing/2014/main" id="{71A958E9-8431-4676-9777-A7E16CDA2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683902"/>
            <a:ext cx="897071" cy="7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Какими бывают виды потребителей. Потребительский рынок. ФЗ о правах  потребителя">
            <a:extLst>
              <a:ext uri="{FF2B5EF4-FFF2-40B4-BE49-F238E27FC236}">
                <a16:creationId xmlns:a16="http://schemas.microsoft.com/office/drawing/2014/main" id="{E59264F3-D1EF-4729-8945-23F0D2C24A3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40" y="2432771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867931"/>
      </p:ext>
    </p:extLst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Взыскание задолженности и долга в Москве и Московской области. Взыскание  долгов в суде.">
            <a:extLst>
              <a:ext uri="{FF2B5EF4-FFF2-40B4-BE49-F238E27FC236}">
                <a16:creationId xmlns:a16="http://schemas.microsoft.com/office/drawing/2014/main" id="{AC8F1E56-C4C9-4728-AB1A-91C9A59C18D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90" y="4011495"/>
            <a:ext cx="324720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48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F3B6C56-DB05-44A8-8147-BC6ABAD2EE37}"/>
              </a:ext>
            </a:extLst>
          </p:cNvPr>
          <p:cNvGraphicFramePr>
            <a:graphicFrameLocks noGrp="1"/>
          </p:cNvGraphicFramePr>
          <p:nvPr/>
        </p:nvGraphicFramePr>
        <p:xfrm>
          <a:off x="-1" y="1584956"/>
          <a:ext cx="8991601" cy="4664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3436883218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1056124626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482333245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1222695245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1625046552"/>
                    </a:ext>
                  </a:extLst>
                </a:gridCol>
                <a:gridCol w="904378">
                  <a:extLst>
                    <a:ext uri="{9D8B030D-6E8A-4147-A177-3AD203B41FA5}">
                      <a16:colId xmlns:a16="http://schemas.microsoft.com/office/drawing/2014/main" val="1035209227"/>
                    </a:ext>
                  </a:extLst>
                </a:gridCol>
                <a:gridCol w="1556574">
                  <a:extLst>
                    <a:ext uri="{9D8B030D-6E8A-4147-A177-3AD203B41FA5}">
                      <a16:colId xmlns:a16="http://schemas.microsoft.com/office/drawing/2014/main" val="3089215163"/>
                    </a:ext>
                  </a:extLst>
                </a:gridCol>
              </a:tblGrid>
              <a:tr h="55585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6340"/>
                  </a:ext>
                </a:extLst>
              </a:tr>
              <a:tr h="25534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967815"/>
                  </a:ext>
                </a:extLst>
              </a:tr>
              <a:tr h="2188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Подпрограмма 1. Развитие имущественного комплекса</a:t>
                      </a:r>
                      <a:endParaRPr lang="ru-RU" sz="1200" b="1" i="1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78533"/>
                  </a:ext>
                </a:extLst>
              </a:tr>
              <a:tr h="3728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Эффективность работы по взысканию задолженности по арендной плате за муниципальное имущество и землю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121,73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extLst>
                  <a:ext uri="{0D108BD9-81ED-4DB2-BD59-A6C34878D82A}">
                    <a16:rowId xmlns:a16="http://schemas.microsoft.com/office/drawing/2014/main" val="2440350547"/>
                  </a:ext>
                </a:extLst>
              </a:tr>
              <a:tr h="37285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Поступления доходов в бюджет муниципального образования от распоряжения муниципальным имуществом и землей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105,39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b"/>
                </a:tc>
                <a:extLst>
                  <a:ext uri="{0D108BD9-81ED-4DB2-BD59-A6C34878D82A}">
                    <a16:rowId xmlns:a16="http://schemas.microsoft.com/office/drawing/2014/main" val="332574461"/>
                  </a:ext>
                </a:extLst>
              </a:tr>
              <a:tr h="129493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Предоставление земельных участков многодетным семьям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Предоставление земельных участков осуществляется в соответствии с количеством и наличием свободных земельных участков. Проводится работа по формированию новых земельных участков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extLst>
                  <a:ext uri="{0D108BD9-81ED-4DB2-BD59-A6C34878D82A}">
                    <a16:rowId xmlns:a16="http://schemas.microsoft.com/office/drawing/2014/main" val="1724301578"/>
                  </a:ext>
                </a:extLst>
              </a:tr>
              <a:tr h="9392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Эффективность работы по взысканию задолженности по арендной плате за земельные участки,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89,99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Исковые заявления находятся на рассмотрении, претензионно-исковая работа ведется, некоторые должники находятся в судебных разбирательствах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extLst>
                  <a:ext uri="{0D108BD9-81ED-4DB2-BD59-A6C34878D82A}">
                    <a16:rowId xmlns:a16="http://schemas.microsoft.com/office/drawing/2014/main" val="3016249935"/>
                  </a:ext>
                </a:extLst>
              </a:tr>
              <a:tr h="46508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Поступления доходов в бюджет муниципального образования от распоряжения земельными участками, государственная собственность на которые не разграничена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110,37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extLst>
                  <a:ext uri="{0D108BD9-81ED-4DB2-BD59-A6C34878D82A}">
                    <a16:rowId xmlns:a16="http://schemas.microsoft.com/office/drawing/2014/main" val="4054325965"/>
                  </a:ext>
                </a:extLst>
              </a:tr>
              <a:tr h="1898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Проверка использования земель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b"/>
                </a:tc>
                <a:extLst>
                  <a:ext uri="{0D108BD9-81ED-4DB2-BD59-A6C34878D82A}">
                    <a16:rowId xmlns:a16="http://schemas.microsoft.com/office/drawing/2014/main" val="1161986872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28674" name="Picture 2" descr="Взыскание задолженности">
            <a:extLst>
              <a:ext uri="{FF2B5EF4-FFF2-40B4-BE49-F238E27FC236}">
                <a16:creationId xmlns:a16="http://schemas.microsoft.com/office/drawing/2014/main" id="{4B07A2C1-0B8F-4BC4-A5A5-6635E3D6B41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817" y="2667000"/>
            <a:ext cx="3201673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Взыскание задолженности | Юридическое агентство &quot;СВОИ ЛЮДИ&quot;">
            <a:extLst>
              <a:ext uri="{FF2B5EF4-FFF2-40B4-BE49-F238E27FC236}">
                <a16:creationId xmlns:a16="http://schemas.microsoft.com/office/drawing/2014/main" id="{6DE52EF3-D598-4F04-A25B-CC13CF0DD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968" y="1684290"/>
            <a:ext cx="936154" cy="93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05061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49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F3B6C56-DB05-44A8-8147-BC6ABAD2EE37}"/>
              </a:ext>
            </a:extLst>
          </p:cNvPr>
          <p:cNvGraphicFramePr>
            <a:graphicFrameLocks noGrp="1"/>
          </p:cNvGraphicFramePr>
          <p:nvPr/>
        </p:nvGraphicFramePr>
        <p:xfrm>
          <a:off x="-1" y="1584958"/>
          <a:ext cx="8991601" cy="47396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3436883218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1056124626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482333245"/>
                    </a:ext>
                  </a:extLst>
                </a:gridCol>
                <a:gridCol w="869593">
                  <a:extLst>
                    <a:ext uri="{9D8B030D-6E8A-4147-A177-3AD203B41FA5}">
                      <a16:colId xmlns:a16="http://schemas.microsoft.com/office/drawing/2014/main" val="1222695245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1625046552"/>
                    </a:ext>
                  </a:extLst>
                </a:gridCol>
                <a:gridCol w="904378">
                  <a:extLst>
                    <a:ext uri="{9D8B030D-6E8A-4147-A177-3AD203B41FA5}">
                      <a16:colId xmlns:a16="http://schemas.microsoft.com/office/drawing/2014/main" val="1035209227"/>
                    </a:ext>
                  </a:extLst>
                </a:gridCol>
                <a:gridCol w="1556574">
                  <a:extLst>
                    <a:ext uri="{9D8B030D-6E8A-4147-A177-3AD203B41FA5}">
                      <a16:colId xmlns:a16="http://schemas.microsoft.com/office/drawing/2014/main" val="3089215163"/>
                    </a:ext>
                  </a:extLst>
                </a:gridCol>
              </a:tblGrid>
              <a:tr h="69910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36340"/>
                  </a:ext>
                </a:extLst>
              </a:tr>
              <a:tr h="32114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967815"/>
                  </a:ext>
                </a:extLst>
              </a:tr>
              <a:tr h="2752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Развитие имущественного комплекса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578533"/>
                  </a:ext>
                </a:extLst>
              </a:tr>
              <a:tr h="7799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проведенных аукционов на право заключения договоров аренды земельных участков для субъектов малого и среднего предпринимательства к общему количеству таких торгов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Земельный участок снят с торгов в связи с отсутствием интересанта. Торги запланированы на 2022 г.</a:t>
                      </a:r>
                      <a:r>
                        <a:rPr lang="ru-RU" sz="1000" u="none" strike="sngStrike" dirty="0">
                          <a:effectLst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b"/>
                </a:tc>
                <a:extLst>
                  <a:ext uri="{0D108BD9-81ED-4DB2-BD59-A6C34878D82A}">
                    <a16:rowId xmlns:a16="http://schemas.microsoft.com/office/drawing/2014/main" val="4057526539"/>
                  </a:ext>
                </a:extLst>
              </a:tr>
              <a:tr h="18499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Исключение незаконных решений по земле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Штука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319,09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 связи с большим количеством просроченных инцидентов наблюдается рост задолженности. Для недопущения просрочек планируется проводить работу по взысканию задолженности и ее списанию как безнадежной к взысканию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extLst>
                  <a:ext uri="{0D108BD9-81ED-4DB2-BD59-A6C34878D82A}">
                    <a16:rowId xmlns:a16="http://schemas.microsoft.com/office/drawing/2014/main" val="2131525775"/>
                  </a:ext>
                </a:extLst>
              </a:tr>
              <a:tr h="5619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объектов недвижимого имущества, поставленных на кадастровый учет от выявленных земельных участков с объектами без прав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137,26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274,5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b"/>
                </a:tc>
                <a:extLst>
                  <a:ext uri="{0D108BD9-81ED-4DB2-BD59-A6C34878D82A}">
                    <a16:rowId xmlns:a16="http://schemas.microsoft.com/office/drawing/2014/main" val="3844089322"/>
                  </a:ext>
                </a:extLst>
              </a:tr>
              <a:tr h="2523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Прирост земельного налога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101,67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564" marR="4564" marT="4564" marB="0" anchor="b"/>
                </a:tc>
                <a:extLst>
                  <a:ext uri="{0D108BD9-81ED-4DB2-BD59-A6C34878D82A}">
                    <a16:rowId xmlns:a16="http://schemas.microsoft.com/office/drawing/2014/main" val="1436541049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49871"/>
            <a:ext cx="12226490" cy="609768"/>
          </a:xfrm>
          <a:prstGeom prst="rect">
            <a:avLst/>
          </a:prstGeom>
        </p:spPr>
      </p:pic>
      <p:pic>
        <p:nvPicPr>
          <p:cNvPr id="29700" name="Picture 4" descr="Проведение аукциона на право заключения договора аренды земельного участка  - ГБУ «Жилищник района Аэропорт»">
            <a:extLst>
              <a:ext uri="{FF2B5EF4-FFF2-40B4-BE49-F238E27FC236}">
                <a16:creationId xmlns:a16="http://schemas.microsoft.com/office/drawing/2014/main" id="{66890F57-1164-4895-B671-63FE4295828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2592491"/>
            <a:ext cx="32004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Заключение договора - Это Окна">
            <a:extLst>
              <a:ext uri="{FF2B5EF4-FFF2-40B4-BE49-F238E27FC236}">
                <a16:creationId xmlns:a16="http://schemas.microsoft.com/office/drawing/2014/main" id="{8EB40375-70A5-4F04-907A-680CFA797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4818955"/>
            <a:ext cx="1759268" cy="146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Заключение договора с юридическими лицами - МУП &quot;ЭКОГРАД&quot;">
            <a:extLst>
              <a:ext uri="{FF2B5EF4-FFF2-40B4-BE49-F238E27FC236}">
                <a16:creationId xmlns:a16="http://schemas.microsoft.com/office/drawing/2014/main" id="{3EA6EE88-EA8D-45ED-A327-1A9D937AF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657518"/>
            <a:ext cx="842963" cy="8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25945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2F734125-D769-4CF2-96D7-86E69FF4D808}"/>
              </a:ext>
            </a:extLst>
          </p:cNvPr>
          <p:cNvCxnSpPr>
            <a:cxnSpLocks/>
          </p:cNvCxnSpPr>
          <p:nvPr/>
        </p:nvCxnSpPr>
        <p:spPr>
          <a:xfrm>
            <a:off x="3733800" y="5469655"/>
            <a:ext cx="0" cy="749159"/>
          </a:xfrm>
          <a:prstGeom prst="line">
            <a:avLst/>
          </a:prstGeom>
          <a:ln w="28575">
            <a:solidFill>
              <a:srgbClr val="336600"/>
            </a:solidFill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4D6D2296-DEE8-4033-8286-FD448C942F23}"/>
              </a:ext>
            </a:extLst>
          </p:cNvPr>
          <p:cNvCxnSpPr>
            <a:cxnSpLocks/>
          </p:cNvCxnSpPr>
          <p:nvPr/>
        </p:nvCxnSpPr>
        <p:spPr>
          <a:xfrm>
            <a:off x="9525000" y="5373497"/>
            <a:ext cx="0" cy="749159"/>
          </a:xfrm>
          <a:prstGeom prst="line">
            <a:avLst/>
          </a:prstGeom>
          <a:ln w="28575">
            <a:solidFill>
              <a:srgbClr val="336600"/>
            </a:solidFill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9B9029-CC66-4AC4-8FBE-59940DB03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50"/>
            <a:ext cx="12192000" cy="1505239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49BB2E4-5EE3-4E7F-871C-357104968F64}"/>
              </a:ext>
            </a:extLst>
          </p:cNvPr>
          <p:cNvSpPr/>
          <p:nvPr/>
        </p:nvSpPr>
        <p:spPr>
          <a:xfrm flipH="1">
            <a:off x="0" y="408558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16835" y="639186"/>
            <a:ext cx="965301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5" dirty="0">
                <a:solidFill>
                  <a:srgbClr val="3B1C03"/>
                </a:solidFill>
              </a:rPr>
              <a:t>ОСНОВНЫЕ</a:t>
            </a:r>
            <a:r>
              <a:rPr sz="1800" spc="-110" dirty="0">
                <a:solidFill>
                  <a:srgbClr val="3B1C03"/>
                </a:solidFill>
              </a:rPr>
              <a:t> </a:t>
            </a:r>
            <a:r>
              <a:rPr sz="1800" spc="75" dirty="0">
                <a:solidFill>
                  <a:srgbClr val="3B1C03"/>
                </a:solidFill>
              </a:rPr>
              <a:t>ПАРАМЕТРЫ</a:t>
            </a:r>
            <a:r>
              <a:rPr sz="1800" spc="-135" dirty="0">
                <a:solidFill>
                  <a:srgbClr val="3B1C03"/>
                </a:solidFill>
              </a:rPr>
              <a:t> </a:t>
            </a:r>
            <a:r>
              <a:rPr sz="1800" spc="70" dirty="0">
                <a:solidFill>
                  <a:srgbClr val="3B1C03"/>
                </a:solidFill>
              </a:rPr>
              <a:t>БЮДЖЕТА</a:t>
            </a:r>
            <a:r>
              <a:rPr sz="1800" spc="-114" dirty="0">
                <a:solidFill>
                  <a:srgbClr val="3B1C03"/>
                </a:solidFill>
              </a:rPr>
              <a:t> </a:t>
            </a:r>
            <a:r>
              <a:rPr lang="ru-RU" sz="1800" spc="95" dirty="0"/>
              <a:t>ОРЕХОВО-ЗУЕВСКОГО ГОРОДСКОГО ОКРУГА</a:t>
            </a:r>
            <a:endParaRPr sz="1800" dirty="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331" y="406400"/>
            <a:ext cx="1025652" cy="78993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503880" y="1543811"/>
            <a:ext cx="2450719" cy="3077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120"/>
              </a:spcBef>
            </a:pPr>
            <a:r>
              <a:rPr sz="1900" dirty="0">
                <a:latin typeface="Tahoma"/>
                <a:cs typeface="Tahoma"/>
              </a:rPr>
              <a:t>ПЛАН 2021 ГОДА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7980829" y="1549377"/>
            <a:ext cx="2684272" cy="3077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defPPr>
              <a:defRPr lang="ru-RU"/>
            </a:defPPr>
            <a:lvl1pPr marL="272415">
              <a:lnSpc>
                <a:spcPct val="100000"/>
              </a:lnSpc>
              <a:spcBef>
                <a:spcPts val="120"/>
              </a:spcBef>
              <a:defRPr sz="1900">
                <a:latin typeface="Tahoma"/>
                <a:cs typeface="Tahoma"/>
              </a:defRPr>
            </a:lvl1pPr>
          </a:lstStyle>
          <a:p>
            <a:r>
              <a:rPr dirty="0"/>
              <a:t>ФАКТ 2021 ГОДА</a:t>
            </a: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1A3FBF87-BE64-4ADA-A5EF-56ADDA9D40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1922892"/>
              </p:ext>
            </p:extLst>
          </p:nvPr>
        </p:nvGraphicFramePr>
        <p:xfrm>
          <a:off x="473920" y="2428436"/>
          <a:ext cx="5240824" cy="358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8" name="Диаграмма 47">
            <a:extLst>
              <a:ext uri="{FF2B5EF4-FFF2-40B4-BE49-F238E27FC236}">
                <a16:creationId xmlns:a16="http://schemas.microsoft.com/office/drawing/2014/main" id="{6F698728-5499-4C1E-B73E-D8D1E7096837}"/>
              </a:ext>
            </a:extLst>
          </p:cNvPr>
          <p:cNvGraphicFramePr/>
          <p:nvPr/>
        </p:nvGraphicFramePr>
        <p:xfrm>
          <a:off x="6260150" y="2428436"/>
          <a:ext cx="5240824" cy="350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9B6AC05-0B31-4CC3-8BD9-FBCEA61F6400}"/>
              </a:ext>
            </a:extLst>
          </p:cNvPr>
          <p:cNvSpPr/>
          <p:nvPr/>
        </p:nvSpPr>
        <p:spPr>
          <a:xfrm>
            <a:off x="473920" y="5648151"/>
            <a:ext cx="7910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5382B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млн. руб.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9994373-7257-4BCD-9432-A4DC3622E9A3}"/>
              </a:ext>
            </a:extLst>
          </p:cNvPr>
          <p:cNvSpPr/>
          <p:nvPr/>
        </p:nvSpPr>
        <p:spPr>
          <a:xfrm>
            <a:off x="6260150" y="5656797"/>
            <a:ext cx="7910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5382B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млн. руб.</a:t>
            </a: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59196F60-6A25-4333-B3CE-73A641D41B16}"/>
              </a:ext>
            </a:extLst>
          </p:cNvPr>
          <p:cNvGrpSpPr/>
          <p:nvPr/>
        </p:nvGrpSpPr>
        <p:grpSpPr>
          <a:xfrm>
            <a:off x="2015369" y="2169946"/>
            <a:ext cx="5972679" cy="632437"/>
            <a:chOff x="2015369" y="2169946"/>
            <a:chExt cx="5972679" cy="632437"/>
          </a:xfrm>
        </p:grpSpPr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45182F60-7FFD-413A-ADBC-0750B55334DB}"/>
                </a:ext>
              </a:extLst>
            </p:cNvPr>
            <p:cNvCxnSpPr>
              <a:cxnSpLocks/>
            </p:cNvCxnSpPr>
            <p:nvPr/>
          </p:nvCxnSpPr>
          <p:spPr>
            <a:xfrm>
              <a:off x="7878120" y="2297703"/>
              <a:ext cx="0" cy="214461"/>
            </a:xfrm>
            <a:prstGeom prst="line">
              <a:avLst/>
            </a:prstGeom>
            <a:ln w="28575">
              <a:solidFill>
                <a:srgbClr val="336600"/>
              </a:solidFill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0DC1446D-5005-4A51-B65C-2DB6C1362774}"/>
                </a:ext>
              </a:extLst>
            </p:cNvPr>
            <p:cNvGrpSpPr/>
            <p:nvPr/>
          </p:nvGrpSpPr>
          <p:grpSpPr>
            <a:xfrm>
              <a:off x="2015369" y="2169946"/>
              <a:ext cx="5972679" cy="632437"/>
              <a:chOff x="2002535" y="2501403"/>
              <a:chExt cx="5972679" cy="632437"/>
            </a:xfrm>
          </p:grpSpPr>
          <p:grpSp>
            <p:nvGrpSpPr>
              <p:cNvPr id="70" name="Группа 69">
                <a:extLst>
                  <a:ext uri="{FF2B5EF4-FFF2-40B4-BE49-F238E27FC236}">
                    <a16:creationId xmlns:a16="http://schemas.microsoft.com/office/drawing/2014/main" id="{FE227B2A-63C8-4876-BDC7-0451A214CF67}"/>
                  </a:ext>
                </a:extLst>
              </p:cNvPr>
              <p:cNvGrpSpPr/>
              <p:nvPr/>
            </p:nvGrpSpPr>
            <p:grpSpPr>
              <a:xfrm>
                <a:off x="2002535" y="2501403"/>
                <a:ext cx="5972679" cy="394197"/>
                <a:chOff x="2002535" y="2501403"/>
                <a:chExt cx="5972679" cy="394197"/>
              </a:xfrm>
            </p:grpSpPr>
            <p:sp>
              <p:nvSpPr>
                <p:cNvPr id="52" name="Прямоугольник 51">
                  <a:extLst>
                    <a:ext uri="{FF2B5EF4-FFF2-40B4-BE49-F238E27FC236}">
                      <a16:creationId xmlns:a16="http://schemas.microsoft.com/office/drawing/2014/main" id="{D6732430-400F-4854-A64D-BF201FF5E80E}"/>
                    </a:ext>
                  </a:extLst>
                </p:cNvPr>
                <p:cNvSpPr/>
                <p:nvPr/>
              </p:nvSpPr>
              <p:spPr>
                <a:xfrm>
                  <a:off x="7746614" y="2501403"/>
                  <a:ext cx="228600" cy="151558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rgbClr val="FFFFCC"/>
                    </a:gs>
                    <a:gs pos="84000">
                      <a:srgbClr val="336600"/>
                    </a:gs>
                  </a:gsLst>
                  <a:lin ang="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3" name="Прямоугольник 52">
                  <a:extLst>
                    <a:ext uri="{FF2B5EF4-FFF2-40B4-BE49-F238E27FC236}">
                      <a16:creationId xmlns:a16="http://schemas.microsoft.com/office/drawing/2014/main" id="{1FAD044D-2E7E-4448-8573-8ED0CE348E29}"/>
                    </a:ext>
                  </a:extLst>
                </p:cNvPr>
                <p:cNvSpPr/>
                <p:nvPr/>
              </p:nvSpPr>
              <p:spPr>
                <a:xfrm>
                  <a:off x="2002535" y="2612950"/>
                  <a:ext cx="228600" cy="151558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8000">
                      <a:srgbClr val="FFFFCC"/>
                    </a:gs>
                    <a:gs pos="84000">
                      <a:srgbClr val="336600"/>
                    </a:gs>
                  </a:gsLst>
                  <a:lin ang="0" scaled="1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cxnSp>
              <p:nvCxnSpPr>
                <p:cNvPr id="56" name="Прямая соединительная линия 55">
                  <a:extLst>
                    <a:ext uri="{FF2B5EF4-FFF2-40B4-BE49-F238E27FC236}">
                      <a16:creationId xmlns:a16="http://schemas.microsoft.com/office/drawing/2014/main" id="{757215EC-E172-41AD-902C-E9221CF6F009}"/>
                    </a:ext>
                  </a:extLst>
                </p:cNvPr>
                <p:cNvCxnSpPr>
                  <a:endCxn id="52" idx="1"/>
                </p:cNvCxnSpPr>
                <p:nvPr/>
              </p:nvCxnSpPr>
              <p:spPr>
                <a:xfrm flipV="1">
                  <a:off x="2231135" y="2577182"/>
                  <a:ext cx="5515479" cy="103957"/>
                </a:xfrm>
                <a:prstGeom prst="line">
                  <a:avLst/>
                </a:prstGeom>
                <a:ln w="28575">
                  <a:solidFill>
                    <a:srgbClr val="336600"/>
                  </a:solidFill>
                  <a:prstDash val="sysDot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Прямая соединительная линия 57">
                  <a:extLst>
                    <a:ext uri="{FF2B5EF4-FFF2-40B4-BE49-F238E27FC236}">
                      <a16:creationId xmlns:a16="http://schemas.microsoft.com/office/drawing/2014/main" id="{5BCDA692-90BB-4985-BF87-2723DC2B2F39}"/>
                    </a:ext>
                  </a:extLst>
                </p:cNvPr>
                <p:cNvCxnSpPr>
                  <a:cxnSpLocks/>
                  <a:stCxn id="53" idx="2"/>
                </p:cNvCxnSpPr>
                <p:nvPr/>
              </p:nvCxnSpPr>
              <p:spPr>
                <a:xfrm>
                  <a:off x="2116835" y="2764508"/>
                  <a:ext cx="0" cy="131092"/>
                </a:xfrm>
                <a:prstGeom prst="line">
                  <a:avLst/>
                </a:prstGeom>
                <a:ln w="28575">
                  <a:solidFill>
                    <a:srgbClr val="336600"/>
                  </a:solidFill>
                  <a:prstDash val="sysDot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Прямоугольник 62">
                <a:extLst>
                  <a:ext uri="{FF2B5EF4-FFF2-40B4-BE49-F238E27FC236}">
                    <a16:creationId xmlns:a16="http://schemas.microsoft.com/office/drawing/2014/main" id="{7D2B587B-F527-4323-9D9E-4B1569C33F14}"/>
                  </a:ext>
                </a:extLst>
              </p:cNvPr>
              <p:cNvSpPr/>
              <p:nvPr/>
            </p:nvSpPr>
            <p:spPr>
              <a:xfrm>
                <a:off x="4665591" y="2764508"/>
                <a:ext cx="758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336600"/>
                    </a:solidFill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a:rPr>
                  <a:t>99,8%</a:t>
                </a:r>
              </a:p>
            </p:txBody>
          </p:sp>
        </p:grpSp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D86BCD9C-2934-453F-A77C-424B09F7723B}"/>
              </a:ext>
            </a:extLst>
          </p:cNvPr>
          <p:cNvGrpSpPr/>
          <p:nvPr/>
        </p:nvGrpSpPr>
        <p:grpSpPr>
          <a:xfrm>
            <a:off x="2882576" y="1539011"/>
            <a:ext cx="5997986" cy="1106320"/>
            <a:chOff x="2882576" y="1789280"/>
            <a:chExt cx="5997986" cy="1106320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F1454383-32C7-4FF3-B54D-93A5415BACF5}"/>
                </a:ext>
              </a:extLst>
            </p:cNvPr>
            <p:cNvSpPr/>
            <p:nvPr/>
          </p:nvSpPr>
          <p:spPr>
            <a:xfrm>
              <a:off x="2882576" y="2194379"/>
              <a:ext cx="228600" cy="15155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0070C0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0702A2A5-9229-4B45-A650-41885C81EC1E}"/>
                </a:ext>
              </a:extLst>
            </p:cNvPr>
            <p:cNvSpPr/>
            <p:nvPr/>
          </p:nvSpPr>
          <p:spPr>
            <a:xfrm>
              <a:off x="8651962" y="2138685"/>
              <a:ext cx="228600" cy="15155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FFFFCC"/>
                </a:gs>
                <a:gs pos="84000">
                  <a:srgbClr val="0070C0"/>
                </a:gs>
              </a:gsLst>
              <a:lin ang="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677818C1-947E-435B-A492-195A6EFBEC25}"/>
                </a:ext>
              </a:extLst>
            </p:cNvPr>
            <p:cNvCxnSpPr/>
            <p:nvPr/>
          </p:nvCxnSpPr>
          <p:spPr>
            <a:xfrm flipV="1">
              <a:off x="3136483" y="2200464"/>
              <a:ext cx="5515479" cy="103957"/>
            </a:xfrm>
            <a:prstGeom prst="line">
              <a:avLst/>
            </a:prstGeom>
            <a:ln w="28575">
              <a:solidFill>
                <a:srgbClr val="0070C0"/>
              </a:solidFill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ABC71D6D-C89C-48D0-BEED-090D4234F0B3}"/>
                </a:ext>
              </a:extLst>
            </p:cNvPr>
            <p:cNvSpPr/>
            <p:nvPr/>
          </p:nvSpPr>
          <p:spPr>
            <a:xfrm>
              <a:off x="4958607" y="1789280"/>
              <a:ext cx="7585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rgbClr val="5382BB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a:rPr>
                <a:t>97,8%</a:t>
              </a:r>
            </a:p>
          </p:txBody>
        </p:sp>
        <p:cxnSp>
          <p:nvCxnSpPr>
            <p:cNvPr id="65" name="Прямая соединительная линия 64">
              <a:extLst>
                <a:ext uri="{FF2B5EF4-FFF2-40B4-BE49-F238E27FC236}">
                  <a16:creationId xmlns:a16="http://schemas.microsoft.com/office/drawing/2014/main" id="{6EE49D1E-C153-4B43-AF35-34C42D3650D0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>
              <a:off x="2996876" y="2345937"/>
              <a:ext cx="0" cy="484117"/>
            </a:xfrm>
            <a:prstGeom prst="line">
              <a:avLst/>
            </a:prstGeom>
            <a:ln w="28575">
              <a:solidFill>
                <a:srgbClr val="0070C0"/>
              </a:solidFill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>
              <a:extLst>
                <a:ext uri="{FF2B5EF4-FFF2-40B4-BE49-F238E27FC236}">
                  <a16:creationId xmlns:a16="http://schemas.microsoft.com/office/drawing/2014/main" id="{215F2B21-8F5F-42D8-B536-EDDFCEB7C3B1}"/>
                </a:ext>
              </a:extLst>
            </p:cNvPr>
            <p:cNvCxnSpPr>
              <a:cxnSpLocks/>
            </p:cNvCxnSpPr>
            <p:nvPr/>
          </p:nvCxnSpPr>
          <p:spPr>
            <a:xfrm>
              <a:off x="8758452" y="2290243"/>
              <a:ext cx="0" cy="605357"/>
            </a:xfrm>
            <a:prstGeom prst="line">
              <a:avLst/>
            </a:prstGeom>
            <a:ln w="28575">
              <a:solidFill>
                <a:srgbClr val="0070C0"/>
              </a:solidFill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6B077A34-2662-4978-ACB4-191B7AE581DC}"/>
              </a:ext>
            </a:extLst>
          </p:cNvPr>
          <p:cNvCxnSpPr>
            <a:cxnSpLocks/>
          </p:cNvCxnSpPr>
          <p:nvPr/>
        </p:nvCxnSpPr>
        <p:spPr>
          <a:xfrm flipV="1">
            <a:off x="3657600" y="6218814"/>
            <a:ext cx="6019800" cy="89266"/>
          </a:xfrm>
          <a:prstGeom prst="line">
            <a:avLst/>
          </a:prstGeom>
          <a:ln w="28575">
            <a:solidFill>
              <a:srgbClr val="336600"/>
            </a:solidFill>
            <a:prstDash val="sys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FBD35CBF-B46F-4A5D-9207-5E1A98598235}"/>
              </a:ext>
            </a:extLst>
          </p:cNvPr>
          <p:cNvSpPr/>
          <p:nvPr/>
        </p:nvSpPr>
        <p:spPr>
          <a:xfrm>
            <a:off x="3635610" y="6156522"/>
            <a:ext cx="228600" cy="1515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8000">
                <a:srgbClr val="FFFFCC"/>
              </a:gs>
              <a:gs pos="84000">
                <a:srgbClr val="33660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C718D7E2-1FEE-414C-B950-02B938C72049}"/>
              </a:ext>
            </a:extLst>
          </p:cNvPr>
          <p:cNvSpPr/>
          <p:nvPr/>
        </p:nvSpPr>
        <p:spPr>
          <a:xfrm>
            <a:off x="9455421" y="6104227"/>
            <a:ext cx="228600" cy="15155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8000">
                <a:srgbClr val="FFFFCC"/>
              </a:gs>
              <a:gs pos="84000">
                <a:srgbClr val="33660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DB250D7B-B6B9-406E-8FE2-B556AC2EA637}"/>
              </a:ext>
            </a:extLst>
          </p:cNvPr>
          <p:cNvSpPr/>
          <p:nvPr/>
        </p:nvSpPr>
        <p:spPr>
          <a:xfrm>
            <a:off x="5566423" y="5886830"/>
            <a:ext cx="60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3366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-220</a:t>
            </a:r>
          </a:p>
        </p:txBody>
      </p:sp>
      <p:sp>
        <p:nvSpPr>
          <p:cNvPr id="86" name="Номер слайда 85">
            <a:extLst>
              <a:ext uri="{FF2B5EF4-FFF2-40B4-BE49-F238E27FC236}">
                <a16:creationId xmlns:a16="http://schemas.microsoft.com/office/drawing/2014/main" id="{8BA44F74-1D27-4CBF-BF3D-8E727CD4B3E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2" name="Picture 12" descr="Las ciudades del mundo, con otra perspectiva - Revista Mercado">
            <a:extLst>
              <a:ext uri="{FF2B5EF4-FFF2-40B4-BE49-F238E27FC236}">
                <a16:creationId xmlns:a16="http://schemas.microsoft.com/office/drawing/2014/main" id="{7612CC3F-D477-46DC-8EFC-6CFBE410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239" y="4891960"/>
            <a:ext cx="3171520" cy="14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1" y="629663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50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6875EB8-12F1-4376-AB3A-8EA814F361AC}"/>
              </a:ext>
            </a:extLst>
          </p:cNvPr>
          <p:cNvGraphicFramePr>
            <a:graphicFrameLocks noGrp="1"/>
          </p:cNvGraphicFramePr>
          <p:nvPr/>
        </p:nvGraphicFramePr>
        <p:xfrm>
          <a:off x="15241" y="1584958"/>
          <a:ext cx="8976360" cy="46649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224">
                  <a:extLst>
                    <a:ext uri="{9D8B030D-6E8A-4147-A177-3AD203B41FA5}">
                      <a16:colId xmlns:a16="http://schemas.microsoft.com/office/drawing/2014/main" val="1894467674"/>
                    </a:ext>
                  </a:extLst>
                </a:gridCol>
                <a:gridCol w="3776322">
                  <a:extLst>
                    <a:ext uri="{9D8B030D-6E8A-4147-A177-3AD203B41FA5}">
                      <a16:colId xmlns:a16="http://schemas.microsoft.com/office/drawing/2014/main" val="1294807603"/>
                    </a:ext>
                  </a:extLst>
                </a:gridCol>
                <a:gridCol w="787095">
                  <a:extLst>
                    <a:ext uri="{9D8B030D-6E8A-4147-A177-3AD203B41FA5}">
                      <a16:colId xmlns:a16="http://schemas.microsoft.com/office/drawing/2014/main" val="1993602078"/>
                    </a:ext>
                  </a:extLst>
                </a:gridCol>
                <a:gridCol w="868120">
                  <a:extLst>
                    <a:ext uri="{9D8B030D-6E8A-4147-A177-3AD203B41FA5}">
                      <a16:colId xmlns:a16="http://schemas.microsoft.com/office/drawing/2014/main" val="1780499291"/>
                    </a:ext>
                  </a:extLst>
                </a:gridCol>
                <a:gridCol w="821820">
                  <a:extLst>
                    <a:ext uri="{9D8B030D-6E8A-4147-A177-3AD203B41FA5}">
                      <a16:colId xmlns:a16="http://schemas.microsoft.com/office/drawing/2014/main" val="812435381"/>
                    </a:ext>
                  </a:extLst>
                </a:gridCol>
                <a:gridCol w="902844">
                  <a:extLst>
                    <a:ext uri="{9D8B030D-6E8A-4147-A177-3AD203B41FA5}">
                      <a16:colId xmlns:a16="http://schemas.microsoft.com/office/drawing/2014/main" val="3734778311"/>
                    </a:ext>
                  </a:extLst>
                </a:gridCol>
                <a:gridCol w="1553935">
                  <a:extLst>
                    <a:ext uri="{9D8B030D-6E8A-4147-A177-3AD203B41FA5}">
                      <a16:colId xmlns:a16="http://schemas.microsoft.com/office/drawing/2014/main" val="262363826"/>
                    </a:ext>
                  </a:extLst>
                </a:gridCol>
              </a:tblGrid>
              <a:tr h="7434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006038"/>
                  </a:ext>
                </a:extLst>
              </a:tr>
              <a:tr h="4081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773855"/>
                  </a:ext>
                </a:extLst>
              </a:tr>
              <a:tr h="2769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3. Совершенствование муниципальной службы Московской области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905253"/>
                  </a:ext>
                </a:extLst>
              </a:tr>
              <a:tr h="4956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Обеспечение профессионального развития муниципальных служащих 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8886180"/>
                  </a:ext>
                </a:extLst>
              </a:tr>
              <a:tr h="991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муниципальных служащих Орехово-Зуевского городского округа  Московской области, принявших участие в мероприятиях по профессиональному развитию, от общего количества муниципальных служащих Орехово-Зуевского городского округа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1446992"/>
                  </a:ext>
                </a:extLst>
              </a:tr>
              <a:tr h="2624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4. Управление муниципальными финансами</a:t>
                      </a: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888752"/>
                  </a:ext>
                </a:extLst>
              </a:tr>
              <a:tr h="4956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Снижение доли налоговой задолженности к собственным налоговым поступлениям в консолидированный бюджет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39644177"/>
                  </a:ext>
                </a:extLst>
              </a:tr>
              <a:tr h="991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Отношение объема муниципального долга к годовому объему доходов бюджета городского округа Орехово-Зуево без учета безвозмездных поступлений и (или) поступлений налоговых доходов по дополнительным нормативам отчислений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≤50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256,4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7502118"/>
                  </a:ext>
                </a:extLst>
              </a:tr>
            </a:tbl>
          </a:graphicData>
        </a:graphic>
      </p:graphicFrame>
      <p:pic>
        <p:nvPicPr>
          <p:cNvPr id="30724" name="Picture 4" descr="Работа муниципального ЦУР">
            <a:extLst>
              <a:ext uri="{FF2B5EF4-FFF2-40B4-BE49-F238E27FC236}">
                <a16:creationId xmlns:a16="http://schemas.microsoft.com/office/drawing/2014/main" id="{FD090673-C227-410E-A987-5C90FE4452F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728360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E54A9-8DFA-4806-A354-448580DCFFD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16260" y="1725930"/>
            <a:ext cx="1074881" cy="8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78409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62" name="Picture 18" descr="Редактор СМИ - дистанционное обучение">
            <a:extLst>
              <a:ext uri="{FF2B5EF4-FFF2-40B4-BE49-F238E27FC236}">
                <a16:creationId xmlns:a16="http://schemas.microsoft.com/office/drawing/2014/main" id="{7B8CDD68-E039-444D-959C-CEF908961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450" y="1606540"/>
            <a:ext cx="3215549" cy="137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СМИ узнали о характеристиках трех новых iPhone">
            <a:extLst>
              <a:ext uri="{FF2B5EF4-FFF2-40B4-BE49-F238E27FC236}">
                <a16:creationId xmlns:a16="http://schemas.microsoft.com/office/drawing/2014/main" id="{05BD13AA-631F-4569-A275-164E07E6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099" y="4838564"/>
            <a:ext cx="3261901" cy="157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51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9768483-E0D6-4CB4-B71F-062143AA8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927419"/>
              </p:ext>
            </p:extLst>
          </p:nvPr>
        </p:nvGraphicFramePr>
        <p:xfrm>
          <a:off x="-1" y="1600200"/>
          <a:ext cx="8991602" cy="47777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1449621174"/>
                    </a:ext>
                  </a:extLst>
                </a:gridCol>
                <a:gridCol w="3782734">
                  <a:extLst>
                    <a:ext uri="{9D8B030D-6E8A-4147-A177-3AD203B41FA5}">
                      <a16:colId xmlns:a16="http://schemas.microsoft.com/office/drawing/2014/main" val="487923242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1906452804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1293516393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4049930033"/>
                    </a:ext>
                  </a:extLst>
                </a:gridCol>
                <a:gridCol w="904378">
                  <a:extLst>
                    <a:ext uri="{9D8B030D-6E8A-4147-A177-3AD203B41FA5}">
                      <a16:colId xmlns:a16="http://schemas.microsoft.com/office/drawing/2014/main" val="309213859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3109652042"/>
                    </a:ext>
                  </a:extLst>
                </a:gridCol>
              </a:tblGrid>
              <a:tr h="4893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842512"/>
                  </a:ext>
                </a:extLst>
              </a:tr>
              <a:tr h="375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926138"/>
                  </a:ext>
                </a:extLst>
              </a:tr>
              <a:tr h="3759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Подпрограмма 1. Развитие системы информирования населения о деятельности органов местного самоуправления Московской области, создание доступной современной медиасреды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720789"/>
                  </a:ext>
                </a:extLst>
              </a:tr>
              <a:tr h="2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Информирование населения через СМИ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199,97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b"/>
                </a:tc>
                <a:extLst>
                  <a:ext uri="{0D108BD9-81ED-4DB2-BD59-A6C34878D82A}">
                    <a16:rowId xmlns:a16="http://schemas.microsoft.com/office/drawing/2014/main" val="1039524111"/>
                  </a:ext>
                </a:extLst>
              </a:tr>
              <a:tr h="2106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Уровень информированности населения в социальных сетях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балл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8,54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b"/>
                </a:tc>
                <a:extLst>
                  <a:ext uri="{0D108BD9-81ED-4DB2-BD59-A6C34878D82A}">
                    <a16:rowId xmlns:a16="http://schemas.microsoft.com/office/drawing/2014/main" val="3569862163"/>
                  </a:ext>
                </a:extLst>
              </a:tr>
              <a:tr h="134979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Наличие незаконных рекламных конструкций, установленных на территории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На территории Орехово-Зуевского городского округа всего насчитывается 154 рекламных конструкций, из них 1 – незаконно установленная. Ее демонтаж планируется осуществить в 2022 году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extLst>
                  <a:ext uri="{0D108BD9-81ED-4DB2-BD59-A6C34878D82A}">
                    <a16:rowId xmlns:a16="http://schemas.microsoft.com/office/drawing/2014/main" val="2446981184"/>
                  </a:ext>
                </a:extLst>
              </a:tr>
              <a:tr h="3637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Наличие задолженности в муниципальный бюджет по платежам за установку и эксплуатацию рекламных конструкций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b"/>
                </a:tc>
                <a:extLst>
                  <a:ext uri="{0D108BD9-81ED-4DB2-BD59-A6C34878D82A}">
                    <a16:rowId xmlns:a16="http://schemas.microsoft.com/office/drawing/2014/main" val="68356771"/>
                  </a:ext>
                </a:extLst>
              </a:tr>
              <a:tr h="2010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2. Мир и согласие. Новые возможности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787853"/>
                  </a:ext>
                </a:extLst>
              </a:tr>
              <a:tr h="6509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проведенных мероприятий, направленных на укрепление межэтнических и межконфессиональных отношений способствующих социальной стабильности на территории Орехово-Зуевского городского округа от общего числа запланированных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b"/>
                </a:tc>
                <a:extLst>
                  <a:ext uri="{0D108BD9-81ED-4DB2-BD59-A6C34878D82A}">
                    <a16:rowId xmlns:a16="http://schemas.microsoft.com/office/drawing/2014/main" val="3360079201"/>
                  </a:ext>
                </a:extLst>
              </a:tr>
              <a:tr h="22017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3. Эффективное местное самоуправление Московской области</a:t>
                      </a:r>
                    </a:p>
                  </a:txBody>
                  <a:tcPr marL="7298" marR="7298" marT="7298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4766090"/>
                  </a:ext>
                </a:extLst>
              </a:tr>
              <a:tr h="3294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проектов инициативного бюджетирования  по результатам конкурсного отбора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98" marR="7298" marT="7298" marB="0" anchor="b"/>
                </a:tc>
                <a:extLst>
                  <a:ext uri="{0D108BD9-81ED-4DB2-BD59-A6C34878D82A}">
                    <a16:rowId xmlns:a16="http://schemas.microsoft.com/office/drawing/2014/main" val="3450909690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377939"/>
            <a:ext cx="12226491" cy="481699"/>
          </a:xfrm>
          <a:prstGeom prst="rect">
            <a:avLst/>
          </a:prstGeom>
        </p:spPr>
      </p:pic>
      <p:pic>
        <p:nvPicPr>
          <p:cNvPr id="31746" name="Picture 2" descr="Газета Городской квартал, редакция сми, ул. Ленина, 76, Орехово-Зуево,  Россия — Яндекс.Карты">
            <a:extLst>
              <a:ext uri="{FF2B5EF4-FFF2-40B4-BE49-F238E27FC236}">
                <a16:creationId xmlns:a16="http://schemas.microsoft.com/office/drawing/2014/main" id="{539A171E-0A1D-4311-A018-DFF772F46AE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735588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934079"/>
      </p:ext>
    </p:extLst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Межмуниципальный форум &quot;Молодежь Удмуртии. Восток&quot;.">
            <a:extLst>
              <a:ext uri="{FF2B5EF4-FFF2-40B4-BE49-F238E27FC236}">
                <a16:creationId xmlns:a16="http://schemas.microsoft.com/office/drawing/2014/main" id="{CD3A8708-E94C-4DBF-AF46-F742B70E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933" y="4907199"/>
            <a:ext cx="3208117" cy="14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52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5EDFDC3-9D8A-4F2A-8A82-743107061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424440"/>
              </p:ext>
            </p:extLst>
          </p:nvPr>
        </p:nvGraphicFramePr>
        <p:xfrm>
          <a:off x="0" y="1600197"/>
          <a:ext cx="8991601" cy="52594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1043021931"/>
                    </a:ext>
                  </a:extLst>
                </a:gridCol>
                <a:gridCol w="4152924">
                  <a:extLst>
                    <a:ext uri="{9D8B030D-6E8A-4147-A177-3AD203B41FA5}">
                      <a16:colId xmlns:a16="http://schemas.microsoft.com/office/drawing/2014/main" val="1541044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716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23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48066"/>
                  </a:ext>
                </a:extLst>
              </a:tr>
              <a:tr h="3872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901037"/>
                  </a:ext>
                </a:extLst>
              </a:tr>
              <a:tr h="19698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Подпрограмма 4. Молодежь Подмосковья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887110"/>
                  </a:ext>
                </a:extLst>
              </a:tr>
              <a:tr h="7994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Общая численность граждан, вовлеченных центрами (сообществами, объединениями) поддержки добровольчества (волонтерства) на базе образовательных организаций, некоммерческих организаций, государственных и муниципальных учреждений, в добровольческую (волонтерскую) деятельность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34070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56528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b"/>
                </a:tc>
                <a:extLst>
                  <a:ext uri="{0D108BD9-81ED-4DB2-BD59-A6C34878D82A}">
                    <a16:rowId xmlns:a16="http://schemas.microsoft.com/office/drawing/2014/main" val="3100197586"/>
                  </a:ext>
                </a:extLst>
              </a:tr>
              <a:tr h="3238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молодежи, задействованной в мероприятиях по вовлечению в творческую деятельность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321,9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b"/>
                </a:tc>
                <a:extLst>
                  <a:ext uri="{0D108BD9-81ED-4DB2-BD59-A6C34878D82A}">
                    <a16:rowId xmlns:a16="http://schemas.microsoft.com/office/drawing/2014/main" val="2436748169"/>
                  </a:ext>
                </a:extLst>
              </a:tr>
              <a:tr h="4823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молодых граждан, принимающих участие в мероприятиях по гражданско-патриотическому, духовно-нравственному воспитанию, к общему числу молодых граждан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b"/>
                </a:tc>
                <a:extLst>
                  <a:ext uri="{0D108BD9-81ED-4DB2-BD59-A6C34878D82A}">
                    <a16:rowId xmlns:a16="http://schemas.microsoft.com/office/drawing/2014/main" val="4185005948"/>
                  </a:ext>
                </a:extLst>
              </a:tr>
              <a:tr h="4823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Численность обучающихся, вовлеченных в деятельность общественных объединений на базе образовательных организаций общего образования, среднего и высшего профессионального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b"/>
                </a:tc>
                <a:extLst>
                  <a:ext uri="{0D108BD9-81ED-4DB2-BD59-A6C34878D82A}">
                    <a16:rowId xmlns:a16="http://schemas.microsoft.com/office/drawing/2014/main" val="11779946"/>
                  </a:ext>
                </a:extLst>
              </a:tr>
              <a:tr h="32381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студентов, вовлеченных в клубное студенческое движение, от общего числа студентов Орехово-Зуевского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b"/>
                </a:tc>
                <a:extLst>
                  <a:ext uri="{0D108BD9-81ED-4DB2-BD59-A6C34878D82A}">
                    <a16:rowId xmlns:a16="http://schemas.microsoft.com/office/drawing/2014/main" val="1277434308"/>
                  </a:ext>
                </a:extLst>
              </a:tr>
              <a:tr h="1755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молодых граждан, вовлеченных в организованные формы досуга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b"/>
                </a:tc>
                <a:extLst>
                  <a:ext uri="{0D108BD9-81ED-4DB2-BD59-A6C34878D82A}">
                    <a16:rowId xmlns:a16="http://schemas.microsoft.com/office/drawing/2014/main" val="2941870735"/>
                  </a:ext>
                </a:extLst>
              </a:tr>
              <a:tr h="4823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молодых граждан, участвующих в деятельности общественных организаций и объединений, принимающих участие в добровольческой (волонтерской) деятельности, к общему числу молодых граждан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b"/>
                </a:tc>
                <a:extLst>
                  <a:ext uri="{0D108BD9-81ED-4DB2-BD59-A6C34878D82A}">
                    <a16:rowId xmlns:a16="http://schemas.microsoft.com/office/drawing/2014/main" val="3613513772"/>
                  </a:ext>
                </a:extLst>
              </a:tr>
              <a:tr h="6408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молодых граждан, принимающих участие в мероприятия, направленных на поддержку талантливой молодежи, молодежных социально-значимых инициатив и предпринимательства, к общему числу молодых граждан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b"/>
                </a:tc>
                <a:extLst>
                  <a:ext uri="{0D108BD9-81ED-4DB2-BD59-A6C34878D82A}">
                    <a16:rowId xmlns:a16="http://schemas.microsoft.com/office/drawing/2014/main" val="1495847027"/>
                  </a:ext>
                </a:extLst>
              </a:tr>
              <a:tr h="4823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молодых граждан, принимающих участие в международных, межрегиональных и межмуниципальных молодежных мероприятиях, к общему числу молодых граждан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477" marR="6477" marT="6477" marB="0" anchor="b"/>
                </a:tc>
                <a:extLst>
                  <a:ext uri="{0D108BD9-81ED-4DB2-BD59-A6C34878D82A}">
                    <a16:rowId xmlns:a16="http://schemas.microsoft.com/office/drawing/2014/main" val="3145524091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601" y="6249871"/>
            <a:ext cx="3234889" cy="6097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C3F194-2ADC-43DD-8A0B-73540304B5C7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944800" y="2743599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772" name="Picture 4" descr="ProfAdvent: Молодежь | Белтелеком">
            <a:extLst>
              <a:ext uri="{FF2B5EF4-FFF2-40B4-BE49-F238E27FC236}">
                <a16:creationId xmlns:a16="http://schemas.microsoft.com/office/drawing/2014/main" id="{DA85BA2C-E7CA-4576-A9A6-35347B09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787290"/>
            <a:ext cx="2514600" cy="9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46818"/>
      </p:ext>
    </p:extLst>
  </p:cSld>
  <p:clrMapOvr>
    <a:masterClrMapping/>
  </p:clrMapOvr>
  <p:transition spd="slow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Фон для презентации туризм - 57 фото">
            <a:extLst>
              <a:ext uri="{FF2B5EF4-FFF2-40B4-BE49-F238E27FC236}">
                <a16:creationId xmlns:a16="http://schemas.microsoft.com/office/drawing/2014/main" id="{A7F5CD4C-58A6-48C3-975A-5FF4F5DE0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422" y="1578648"/>
            <a:ext cx="3247200" cy="22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Фон для презентации туризм - 57 фото">
            <a:extLst>
              <a:ext uri="{FF2B5EF4-FFF2-40B4-BE49-F238E27FC236}">
                <a16:creationId xmlns:a16="http://schemas.microsoft.com/office/drawing/2014/main" id="{40EF9485-01A1-41D4-95C3-237E2DB7A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799" y="4056160"/>
            <a:ext cx="3247200" cy="22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53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1E8A9DC-7CEE-4526-91CD-630A53F8F8DE}"/>
              </a:ext>
            </a:extLst>
          </p:cNvPr>
          <p:cNvGraphicFramePr>
            <a:graphicFrameLocks noGrp="1"/>
          </p:cNvGraphicFramePr>
          <p:nvPr/>
        </p:nvGraphicFramePr>
        <p:xfrm>
          <a:off x="1" y="1574631"/>
          <a:ext cx="8991600" cy="4675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662346856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4052783589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2922252622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185754706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3101339108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1483240224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2355190825"/>
                    </a:ext>
                  </a:extLst>
                </a:gridCol>
              </a:tblGrid>
              <a:tr h="8766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872351"/>
                  </a:ext>
                </a:extLst>
              </a:tr>
              <a:tr h="5156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128370"/>
                  </a:ext>
                </a:extLst>
              </a:tr>
              <a:tr h="3609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Подпрограмма 6. Развитие туризма в Московской области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193943"/>
                  </a:ext>
                </a:extLst>
              </a:tr>
              <a:tr h="584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Туристский поток в Московскую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Миллион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0447636"/>
                  </a:ext>
                </a:extLst>
              </a:tr>
              <a:tr h="584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Численность лиц, размещенных в коллективных средствах размещения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17,75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17,75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6567426"/>
                  </a:ext>
                </a:extLst>
              </a:tr>
              <a:tr h="584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Объем платных туристских услуг, оказанных населению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Миллион рублей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6543229"/>
                  </a:ext>
                </a:extLst>
              </a:tr>
              <a:tr h="584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Объем экспорта услуг категории «Поездки»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Миллиард долларов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0520956"/>
                  </a:ext>
                </a:extLst>
              </a:tr>
              <a:tr h="584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Экскурсионный поток в Московскую область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1799225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9EA592-58D1-4D7E-8EBB-2D548168178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985446" y="2718033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0773215"/>
      </p:ext>
    </p:extLst>
  </p:cSld>
  <p:clrMapOvr>
    <a:masterClrMapping/>
  </p:clrMapOvr>
  <p:transition spd="slow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430F18-3BC5-4D0B-A774-68AEE3B1D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838" y="1600200"/>
            <a:ext cx="2290762" cy="1143402"/>
          </a:xfrm>
          <a:prstGeom prst="rect">
            <a:avLst/>
          </a:prstGeom>
        </p:spPr>
      </p:pic>
      <p:pic>
        <p:nvPicPr>
          <p:cNvPr id="39940" name="Picture 4" descr="Остановка клипарт (58 фото) » Рисунки для срисовки и не только">
            <a:extLst>
              <a:ext uri="{FF2B5EF4-FFF2-40B4-BE49-F238E27FC236}">
                <a16:creationId xmlns:a16="http://schemas.microsoft.com/office/drawing/2014/main" id="{BADE8EDD-720E-41DD-B4FA-B40FCBC4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473" y="5157952"/>
            <a:ext cx="1477127" cy="125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54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211E580-66F4-40AE-89C1-6FC340349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406467"/>
              </p:ext>
            </p:extLst>
          </p:nvPr>
        </p:nvGraphicFramePr>
        <p:xfrm>
          <a:off x="0" y="1600200"/>
          <a:ext cx="8991601" cy="48064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8601">
                  <a:extLst>
                    <a:ext uri="{9D8B030D-6E8A-4147-A177-3AD203B41FA5}">
                      <a16:colId xmlns:a16="http://schemas.microsoft.com/office/drawing/2014/main" val="1288496801"/>
                    </a:ext>
                  </a:extLst>
                </a:gridCol>
                <a:gridCol w="2003594">
                  <a:extLst>
                    <a:ext uri="{9D8B030D-6E8A-4147-A177-3AD203B41FA5}">
                      <a16:colId xmlns:a16="http://schemas.microsoft.com/office/drawing/2014/main" val="178736408"/>
                    </a:ext>
                  </a:extLst>
                </a:gridCol>
                <a:gridCol w="815806">
                  <a:extLst>
                    <a:ext uri="{9D8B030D-6E8A-4147-A177-3AD203B41FA5}">
                      <a16:colId xmlns:a16="http://schemas.microsoft.com/office/drawing/2014/main" val="25931143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084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799850"/>
                  </a:ext>
                </a:extLst>
              </a:tr>
              <a:tr h="2421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508434"/>
                  </a:ext>
                </a:extLst>
              </a:tr>
              <a:tr h="2219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Пассажирский транспорт общего пользования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196529"/>
                  </a:ext>
                </a:extLst>
              </a:tr>
              <a:tr h="12004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Соблюдение расписания на автобусных маршрутах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82,14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Причиной невыполнения показателя является слабое техническое состояние транспортных средств ПБ Орехово-Зуево МАП № 12 г.Ногинск филиал АО "Мострансавто"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b"/>
                </a:tc>
                <a:extLst>
                  <a:ext uri="{0D108BD9-81ED-4DB2-BD59-A6C34878D82A}">
                    <a16:rowId xmlns:a16="http://schemas.microsoft.com/office/drawing/2014/main" val="2002042086"/>
                  </a:ext>
                </a:extLst>
              </a:tr>
              <a:tr h="2118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Подпрограмма 2. Дороги Подмосковья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000694"/>
                  </a:ext>
                </a:extLst>
              </a:tr>
              <a:tr h="9910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Протяженность автомобильных дорог общего пользования местного значения, соответствующих нормативным требованиям к транспортно-эксплуатационным показателям на 31 декабря отчетного года (справочно)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Километр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571,3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571,3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extLst>
                  <a:ext uri="{0D108BD9-81ED-4DB2-BD59-A6C34878D82A}">
                    <a16:rowId xmlns:a16="http://schemas.microsoft.com/office/drawing/2014/main" val="3760970555"/>
                  </a:ext>
                </a:extLst>
              </a:tr>
              <a:tr h="59772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Протяженность сети автомобильных дорог общего пользования местного значения (справочно)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Километр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765,3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765,3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b"/>
                </a:tc>
                <a:extLst>
                  <a:ext uri="{0D108BD9-81ED-4DB2-BD59-A6C34878D82A}">
                    <a16:rowId xmlns:a16="http://schemas.microsoft.com/office/drawing/2014/main" val="3980873448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377939"/>
            <a:ext cx="12226491" cy="4816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72DB2-41BA-4C36-AEB1-E1C6E29A5E40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944800" y="2759466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3187782"/>
      </p:ext>
    </p:extLst>
  </p:cSld>
  <p:clrMapOvr>
    <a:masterClrMapping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Дорога PNG">
            <a:extLst>
              <a:ext uri="{FF2B5EF4-FFF2-40B4-BE49-F238E27FC236}">
                <a16:creationId xmlns:a16="http://schemas.microsoft.com/office/drawing/2014/main" id="{57F20B22-6AF5-4516-A6B5-FCE3DBC5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3754761"/>
            <a:ext cx="3247200" cy="24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Дорога PNG">
            <a:extLst>
              <a:ext uri="{FF2B5EF4-FFF2-40B4-BE49-F238E27FC236}">
                <a16:creationId xmlns:a16="http://schemas.microsoft.com/office/drawing/2014/main" id="{6AC7EE3E-1A62-4D8E-928D-30BFED01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290" y="1621883"/>
            <a:ext cx="3247200" cy="158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55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211E580-66F4-40AE-89C1-6FC3403492CC}"/>
              </a:ext>
            </a:extLst>
          </p:cNvPr>
          <p:cNvGraphicFramePr>
            <a:graphicFrameLocks noGrp="1"/>
          </p:cNvGraphicFramePr>
          <p:nvPr/>
        </p:nvGraphicFramePr>
        <p:xfrm>
          <a:off x="-1" y="1597089"/>
          <a:ext cx="8991601" cy="46680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801">
                  <a:extLst>
                    <a:ext uri="{9D8B030D-6E8A-4147-A177-3AD203B41FA5}">
                      <a16:colId xmlns:a16="http://schemas.microsoft.com/office/drawing/2014/main" val="12884968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7873640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92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799850"/>
                  </a:ext>
                </a:extLst>
              </a:tr>
              <a:tr h="1800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7508434"/>
                  </a:ext>
                </a:extLst>
              </a:tr>
              <a:tr h="1800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Пассажирский транспорт общего пользования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196529"/>
                  </a:ext>
                </a:extLst>
              </a:tr>
              <a:tr h="7037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Ремонт (капитальный ремонт) сети автомобильных дорог общего пользования местного значения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Километров на тысячу квадратных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11,958 /83,705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26,196/183,367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219,1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b"/>
                </a:tc>
                <a:extLst>
                  <a:ext uri="{0D108BD9-81ED-4DB2-BD59-A6C34878D82A}">
                    <a16:rowId xmlns:a16="http://schemas.microsoft.com/office/drawing/2014/main" val="3438724318"/>
                  </a:ext>
                </a:extLst>
              </a:tr>
              <a:tr h="3546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Создание парковочного пространства на улично-дорожной сети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Место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 anchor="b"/>
                </a:tc>
                <a:extLst>
                  <a:ext uri="{0D108BD9-81ED-4DB2-BD59-A6C34878D82A}">
                    <a16:rowId xmlns:a16="http://schemas.microsoft.com/office/drawing/2014/main" val="4041117696"/>
                  </a:ext>
                </a:extLst>
              </a:tr>
              <a:tr h="8783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Объёмы ввода в эксплуатацию после строительства и реконструкции автомобильных дорог общего пользования местного значения (при наличии объектов в программе)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Километр на погонный 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extLst>
                  <a:ext uri="{0D108BD9-81ED-4DB2-BD59-A6C34878D82A}">
                    <a16:rowId xmlns:a16="http://schemas.microsoft.com/office/drawing/2014/main" val="3728970125"/>
                  </a:ext>
                </a:extLst>
              </a:tr>
              <a:tr h="182669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ДТП. Снижение смертности от дорожно-транспортных происшествий: на дорогах федерального значения, на дорогах регионального значения, на дорогах муниципального значения, на частных дорогах, количество погибших на 100 тыс.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человек на 1 тыс.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13,39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51,9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Реализованы муниципальные контракты на ремонт тротуаров и выполнение отдельных мероприятий, направленных на повышение БДД на дорогах общего пользования местного значения. Смертельные случаи на муниципальных дорогах отсутствуют.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Случаи со смертельным исходом зарегистрированы на дорогах федерального и регионального значения, на частных дорогах.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97" marR="4797" marT="4797" marB="0"/>
                </a:tc>
                <a:extLst>
                  <a:ext uri="{0D108BD9-81ED-4DB2-BD59-A6C34878D82A}">
                    <a16:rowId xmlns:a16="http://schemas.microsoft.com/office/drawing/2014/main" val="1889755645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B5F284-B642-496E-A0EA-C45CC74F0BF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944800" y="2854077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0664525"/>
      </p:ext>
    </p:extLst>
  </p:cSld>
  <p:clrMapOvr>
    <a:masterClrMapping/>
  </p:clrMapOvr>
  <p:transition spd="slow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2" name="Picture 10" descr="МФЦ Орехово-Зуево – сайт, адрес, телефон и время работы">
            <a:extLst>
              <a:ext uri="{FF2B5EF4-FFF2-40B4-BE49-F238E27FC236}">
                <a16:creationId xmlns:a16="http://schemas.microsoft.com/office/drawing/2014/main" id="{846C1897-4537-441A-9832-73E7FB38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433" y="4724400"/>
            <a:ext cx="3209567" cy="15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56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29695BD-920A-42D5-90E3-30E0879497B7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196"/>
          <a:ext cx="8991600" cy="4656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7">
                  <a:extLst>
                    <a:ext uri="{9D8B030D-6E8A-4147-A177-3AD203B41FA5}">
                      <a16:colId xmlns:a16="http://schemas.microsoft.com/office/drawing/2014/main" val="3917397496"/>
                    </a:ext>
                  </a:extLst>
                </a:gridCol>
                <a:gridCol w="3782734">
                  <a:extLst>
                    <a:ext uri="{9D8B030D-6E8A-4147-A177-3AD203B41FA5}">
                      <a16:colId xmlns:a16="http://schemas.microsoft.com/office/drawing/2014/main" val="1200821906"/>
                    </a:ext>
                  </a:extLst>
                </a:gridCol>
                <a:gridCol w="788431">
                  <a:extLst>
                    <a:ext uri="{9D8B030D-6E8A-4147-A177-3AD203B41FA5}">
                      <a16:colId xmlns:a16="http://schemas.microsoft.com/office/drawing/2014/main" val="4199494789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10407620"/>
                    </a:ext>
                  </a:extLst>
                </a:gridCol>
                <a:gridCol w="823215">
                  <a:extLst>
                    <a:ext uri="{9D8B030D-6E8A-4147-A177-3AD203B41FA5}">
                      <a16:colId xmlns:a16="http://schemas.microsoft.com/office/drawing/2014/main" val="3429784937"/>
                    </a:ext>
                  </a:extLst>
                </a:gridCol>
                <a:gridCol w="904376">
                  <a:extLst>
                    <a:ext uri="{9D8B030D-6E8A-4147-A177-3AD203B41FA5}">
                      <a16:colId xmlns:a16="http://schemas.microsoft.com/office/drawing/2014/main" val="197088343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3623617350"/>
                    </a:ext>
                  </a:extLst>
                </a:gridCol>
              </a:tblGrid>
              <a:tr h="8155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49340"/>
                  </a:ext>
                </a:extLst>
              </a:tr>
              <a:tr h="2775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 Муниципальная программа "Цифровое муниципальное образование"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789670"/>
                  </a:ext>
                </a:extLst>
              </a:tr>
              <a:tr h="5465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Подпрограмма 1. Снижение административных барьеров, повышение качества и доступности предоставления государственных и муниципальных услуг, в том числе на базе многофункциональных центров предоставления государственных и муниципальных услуг, а также услуг почтовой связи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813006"/>
                  </a:ext>
                </a:extLst>
              </a:tr>
              <a:tr h="2775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заявителей МФЦ, ожидающих в очереди более 11 минут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898397986"/>
                  </a:ext>
                </a:extLst>
              </a:tr>
              <a:tr h="8155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граждан, имеющих доступ к получению государственных и муниципальных услуг по принципу "одного окна" по месту пребывания, в том числе в МФЦ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4056754994"/>
                  </a:ext>
                </a:extLst>
              </a:tr>
              <a:tr h="2775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Выполнение требований комфортности и доступности МФЦ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1679410824"/>
                  </a:ext>
                </a:extLst>
              </a:tr>
              <a:tr h="5465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Уровень удовлетворенности граждан качеством предоставления государственных и муниципальных услуг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1542324845"/>
                  </a:ext>
                </a:extLst>
              </a:tr>
              <a:tr h="5465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Среднее время ожидания в очереди для получения государственных (муниципальных) услуг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Минута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716190885"/>
                  </a:ext>
                </a:extLst>
              </a:tr>
              <a:tr h="5465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отделений почтовой связи, работы по ремонту которых выполнены с использованием иного межбюджетного трансферта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2480574902"/>
                  </a:ext>
                </a:extLst>
              </a:tr>
            </a:tbl>
          </a:graphicData>
        </a:graphic>
      </p:graphicFrame>
      <p:pic>
        <p:nvPicPr>
          <p:cNvPr id="33794" name="Picture 2">
            <a:extLst>
              <a:ext uri="{FF2B5EF4-FFF2-40B4-BE49-F238E27FC236}">
                <a16:creationId xmlns:a16="http://schemas.microsoft.com/office/drawing/2014/main" id="{41897D58-5109-4FED-826E-DDE8FCDB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433" y="2904763"/>
            <a:ext cx="3247200" cy="1978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Ружан информируют: МФЦ Подмосковья не будут работать 8 марта - Новости  Рузского городского округа">
            <a:extLst>
              <a:ext uri="{FF2B5EF4-FFF2-40B4-BE49-F238E27FC236}">
                <a16:creationId xmlns:a16="http://schemas.microsoft.com/office/drawing/2014/main" id="{E0C23312-FD0E-4C5B-8920-96BA73988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495" y="1616061"/>
            <a:ext cx="2483552" cy="120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34453"/>
      </p:ext>
    </p:extLst>
  </p:cSld>
  <p:clrMapOvr>
    <a:masterClrMapping/>
  </p:clrMapOvr>
  <p:transition spd="slow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Список всех услуг МФЦ">
            <a:extLst>
              <a:ext uri="{FF2B5EF4-FFF2-40B4-BE49-F238E27FC236}">
                <a16:creationId xmlns:a16="http://schemas.microsoft.com/office/drawing/2014/main" id="{7CCFA980-E1A1-4577-ADCB-9601D3C7F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771" y="4489424"/>
            <a:ext cx="3288669" cy="183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Список всех услуг МФЦ">
            <a:extLst>
              <a:ext uri="{FF2B5EF4-FFF2-40B4-BE49-F238E27FC236}">
                <a16:creationId xmlns:a16="http://schemas.microsoft.com/office/drawing/2014/main" id="{307C1156-54AD-4F89-99EA-D2C238A9D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31" y="1555358"/>
            <a:ext cx="3288669" cy="183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57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29695BD-920A-42D5-90E3-30E0879497B7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199"/>
          <a:ext cx="8915401" cy="47460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417">
                  <a:extLst>
                    <a:ext uri="{9D8B030D-6E8A-4147-A177-3AD203B41FA5}">
                      <a16:colId xmlns:a16="http://schemas.microsoft.com/office/drawing/2014/main" val="3917397496"/>
                    </a:ext>
                  </a:extLst>
                </a:gridCol>
                <a:gridCol w="3850383">
                  <a:extLst>
                    <a:ext uri="{9D8B030D-6E8A-4147-A177-3AD203B41FA5}">
                      <a16:colId xmlns:a16="http://schemas.microsoft.com/office/drawing/2014/main" val="1200821906"/>
                    </a:ext>
                  </a:extLst>
                </a:gridCol>
                <a:gridCol w="682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2225">
                  <a:extLst>
                    <a:ext uri="{9D8B030D-6E8A-4147-A177-3AD203B41FA5}">
                      <a16:colId xmlns:a16="http://schemas.microsoft.com/office/drawing/2014/main" val="10407620"/>
                    </a:ext>
                  </a:extLst>
                </a:gridCol>
                <a:gridCol w="816239">
                  <a:extLst>
                    <a:ext uri="{9D8B030D-6E8A-4147-A177-3AD203B41FA5}">
                      <a16:colId xmlns:a16="http://schemas.microsoft.com/office/drawing/2014/main" val="3429784937"/>
                    </a:ext>
                  </a:extLst>
                </a:gridCol>
                <a:gridCol w="896712">
                  <a:extLst>
                    <a:ext uri="{9D8B030D-6E8A-4147-A177-3AD203B41FA5}">
                      <a16:colId xmlns:a16="http://schemas.microsoft.com/office/drawing/2014/main" val="197088343"/>
                    </a:ext>
                  </a:extLst>
                </a:gridCol>
                <a:gridCol w="1543382">
                  <a:extLst>
                    <a:ext uri="{9D8B030D-6E8A-4147-A177-3AD203B41FA5}">
                      <a16:colId xmlns:a16="http://schemas.microsoft.com/office/drawing/2014/main" val="3623617350"/>
                    </a:ext>
                  </a:extLst>
                </a:gridCol>
              </a:tblGrid>
              <a:tr h="4784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049340"/>
                  </a:ext>
                </a:extLst>
              </a:tr>
              <a:tr h="2271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"Цифровое муниципальное образование"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789670"/>
                  </a:ext>
                </a:extLst>
              </a:tr>
              <a:tr h="3206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Подпрограмма 2. Развитие информационной и технологической инфраструктуры экосистемы цифровой экономики муниципального образования Московской области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3546645"/>
                  </a:ext>
                </a:extLst>
              </a:tr>
              <a:tr h="47843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рабочих мест, обеспеченных необходимым компьютерным оборудованием и услугами связи в соответствии с требованиями нормативных правовых актов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417349023"/>
                  </a:ext>
                </a:extLst>
              </a:tr>
              <a:tr h="4905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Стоимостная доля закупаемого и (или) арендуемого ОМСУ муниципального образования Московской области отечественного программного обеспечения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3957792509"/>
                  </a:ext>
                </a:extLst>
              </a:tr>
              <a:tr h="11097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Увеличение доли защищенных по требованиям безопасности информации информационных систем, используемых ОМСУ муниципального образования Московской области, в соответствии с категорией обрабатываемой информации, а также персональных компьютеров, используемых на рабочих местах работников, обеспеченных антивирусным программным обеспечением с регулярным обновлением соответствующих баз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1814382019"/>
                  </a:ext>
                </a:extLst>
              </a:tr>
              <a:tr h="4815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работников ОМСУ муниципального образования Московской области, обеспеченных средствами электронной подписи в соответствии с установленными требованиями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1245020690"/>
                  </a:ext>
                </a:extLst>
              </a:tr>
              <a:tr h="11097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документов служебной переписки ОМСУ муниципального образования Московской области и их подведомственных учреждений с ЦИОГВ и ГО Московской области, подведомственными ЦИОГВ и ГО Московской области организациями и учреждениями, не содержащих персональные данные и конфиденциальные сведения и направляемых исключительно в электронном виде с использованием МСЭД и средств электронной подписи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10" marR="4810" marT="4810" marB="0"/>
                </a:tc>
                <a:extLst>
                  <a:ext uri="{0D108BD9-81ED-4DB2-BD59-A6C34878D82A}">
                    <a16:rowId xmlns:a16="http://schemas.microsoft.com/office/drawing/2014/main" val="3786328963"/>
                  </a:ext>
                </a:extLst>
              </a:tr>
            </a:tbl>
          </a:graphicData>
        </a:graphic>
      </p:graphicFrame>
      <p:pic>
        <p:nvPicPr>
          <p:cNvPr id="12" name="Picture 8">
            <a:extLst>
              <a:ext uri="{FF2B5EF4-FFF2-40B4-BE49-F238E27FC236}">
                <a16:creationId xmlns:a16="http://schemas.microsoft.com/office/drawing/2014/main" id="{179013EE-AF12-497C-A5AB-34BB39CDD84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2837895"/>
            <a:ext cx="3288669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96341"/>
            <a:ext cx="12226491" cy="5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73397"/>
      </p:ext>
    </p:extLst>
  </p:cSld>
  <p:clrMapOvr>
    <a:masterClrMapping/>
  </p:clrMapOvr>
  <p:transition spd="slow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МФЦ Краснодар адреса график работы номера телефонов">
            <a:extLst>
              <a:ext uri="{FF2B5EF4-FFF2-40B4-BE49-F238E27FC236}">
                <a16:creationId xmlns:a16="http://schemas.microsoft.com/office/drawing/2014/main" id="{9ECE45BF-0724-498C-AA6E-C606A2EC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239" y="4369355"/>
            <a:ext cx="3247201" cy="188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МФЦ Краснодар адреса график работы номера телефонов">
            <a:extLst>
              <a:ext uri="{FF2B5EF4-FFF2-40B4-BE49-F238E27FC236}">
                <a16:creationId xmlns:a16="http://schemas.microsoft.com/office/drawing/2014/main" id="{C11875DF-C99A-4B38-B7CB-285D0343C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764" y="1597086"/>
            <a:ext cx="3247201" cy="188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58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7108DEF-4A04-4A32-864B-05E2CDF35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390628"/>
              </p:ext>
            </p:extLst>
          </p:nvPr>
        </p:nvGraphicFramePr>
        <p:xfrm>
          <a:off x="0" y="1600199"/>
          <a:ext cx="8991600" cy="46973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2228039761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2471925342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565345625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2024377530"/>
                    </a:ext>
                  </a:extLst>
                </a:gridCol>
                <a:gridCol w="823215">
                  <a:extLst>
                    <a:ext uri="{9D8B030D-6E8A-4147-A177-3AD203B41FA5}">
                      <a16:colId xmlns:a16="http://schemas.microsoft.com/office/drawing/2014/main" val="449768223"/>
                    </a:ext>
                  </a:extLst>
                </a:gridCol>
                <a:gridCol w="904378">
                  <a:extLst>
                    <a:ext uri="{9D8B030D-6E8A-4147-A177-3AD203B41FA5}">
                      <a16:colId xmlns:a16="http://schemas.microsoft.com/office/drawing/2014/main" val="1089588127"/>
                    </a:ext>
                  </a:extLst>
                </a:gridCol>
                <a:gridCol w="1556572">
                  <a:extLst>
                    <a:ext uri="{9D8B030D-6E8A-4147-A177-3AD203B41FA5}">
                      <a16:colId xmlns:a16="http://schemas.microsoft.com/office/drawing/2014/main" val="2088972417"/>
                    </a:ext>
                  </a:extLst>
                </a:gridCol>
              </a:tblGrid>
              <a:tr h="4981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584530"/>
                  </a:ext>
                </a:extLst>
              </a:tr>
              <a:tr h="24420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"Цифровое муниципальное образование"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692700"/>
                  </a:ext>
                </a:extLst>
              </a:tr>
              <a:tr h="3223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Подпрограмма 2. Развитие информационной и технологической инфраструктуры экосистемы цифровой экономики муниципального образования Московской области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785778"/>
                  </a:ext>
                </a:extLst>
              </a:tr>
              <a:tr h="35165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Процент проникновения ЕСИА в муниципальном образовании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1862950704"/>
                  </a:ext>
                </a:extLst>
              </a:tr>
              <a:tr h="38096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Качественные услуги – Доля муниципальных (государственных) услуг, по которым нарушены регламентные сроки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1538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1796026870"/>
                  </a:ext>
                </a:extLst>
              </a:tr>
              <a:tr h="5274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Удобные услуги – Доля муниципальных (государственных) услуг, по которым заявления поданы в электронном виде через региональный портал государственных и муниципальных услуг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406880051"/>
                  </a:ext>
                </a:extLst>
              </a:tr>
              <a:tr h="3614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Повторные обращения – Доля обращений, поступивших на портал «Добродел», по которым поступили повторные обращения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1298487310"/>
                  </a:ext>
                </a:extLst>
              </a:tr>
              <a:tr h="3907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Отложенные решения – Доля отложенных решений от числа ответов, предоставленных на портале «Добродел» (два и более раз)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2833769676"/>
                  </a:ext>
                </a:extLst>
              </a:tr>
              <a:tr h="36142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Ответь вовремя – Доля жалоб, поступивших на портал «Добродел», по которым нарушен срок подготовки ответа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1585930486"/>
                  </a:ext>
                </a:extLst>
              </a:tr>
              <a:tr h="121126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муниципальных общеобразовательных организаций в муниципальном образовании Московской области, подключенных к сети Интернет на скорости: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для общеобразовательных организаций, расположенных в городских населенных пунктах, – не менее 100 Мбит/с;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для общеобразовательных организаций, расположенных в сельских населенных пунктах, – не менее 50 Мбит/с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857352676"/>
                  </a:ext>
                </a:extLst>
              </a:tr>
            </a:tbl>
          </a:graphicData>
        </a:graphic>
      </p:graphicFrame>
      <p:pic>
        <p:nvPicPr>
          <p:cNvPr id="11" name="Picture 6">
            <a:extLst>
              <a:ext uri="{FF2B5EF4-FFF2-40B4-BE49-F238E27FC236}">
                <a16:creationId xmlns:a16="http://schemas.microsoft.com/office/drawing/2014/main" id="{382D598E-20D3-4802-A1BC-1FA176FC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715" y="2743601"/>
            <a:ext cx="3247200" cy="2164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03356"/>
      </p:ext>
    </p:extLst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Степень проникновения цифровых технологий в жизнь">
            <a:extLst>
              <a:ext uri="{FF2B5EF4-FFF2-40B4-BE49-F238E27FC236}">
                <a16:creationId xmlns:a16="http://schemas.microsoft.com/office/drawing/2014/main" id="{73F3FC99-EE95-4BAA-B34D-2CF9CB1A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44402" y="3235936"/>
            <a:ext cx="3048001" cy="32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Степень проникновения цифровых технологий в жизнь">
            <a:extLst>
              <a:ext uri="{FF2B5EF4-FFF2-40B4-BE49-F238E27FC236}">
                <a16:creationId xmlns:a16="http://schemas.microsoft.com/office/drawing/2014/main" id="{4019C462-0516-460A-8181-3FD5570D5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044402" y="1500600"/>
            <a:ext cx="3048001" cy="32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59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7108DEF-4A04-4A32-864B-05E2CDF35D47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199"/>
          <a:ext cx="8991600" cy="4762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2228039761"/>
                    </a:ext>
                  </a:extLst>
                </a:gridCol>
                <a:gridCol w="3924324">
                  <a:extLst>
                    <a:ext uri="{9D8B030D-6E8A-4147-A177-3AD203B41FA5}">
                      <a16:colId xmlns:a16="http://schemas.microsoft.com/office/drawing/2014/main" val="2471925342"/>
                    </a:ext>
                  </a:extLst>
                </a:gridCol>
                <a:gridCol w="646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2024377530"/>
                    </a:ext>
                  </a:extLst>
                </a:gridCol>
                <a:gridCol w="823215">
                  <a:extLst>
                    <a:ext uri="{9D8B030D-6E8A-4147-A177-3AD203B41FA5}">
                      <a16:colId xmlns:a16="http://schemas.microsoft.com/office/drawing/2014/main" val="449768223"/>
                    </a:ext>
                  </a:extLst>
                </a:gridCol>
                <a:gridCol w="904378">
                  <a:extLst>
                    <a:ext uri="{9D8B030D-6E8A-4147-A177-3AD203B41FA5}">
                      <a16:colId xmlns:a16="http://schemas.microsoft.com/office/drawing/2014/main" val="1089588127"/>
                    </a:ext>
                  </a:extLst>
                </a:gridCol>
                <a:gridCol w="1556572">
                  <a:extLst>
                    <a:ext uri="{9D8B030D-6E8A-4147-A177-3AD203B41FA5}">
                      <a16:colId xmlns:a16="http://schemas.microsoft.com/office/drawing/2014/main" val="2088972417"/>
                    </a:ext>
                  </a:extLst>
                </a:gridCol>
              </a:tblGrid>
              <a:tr h="5099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584530"/>
                  </a:ext>
                </a:extLst>
              </a:tr>
              <a:tr h="2499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 </a:t>
                      </a:r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"Цифровое муниципальное образование"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692700"/>
                  </a:ext>
                </a:extLst>
              </a:tr>
              <a:tr h="32997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effectLst/>
                        </a:rPr>
                        <a:t>Подпрограмма 2. Развитие информационной и технологической инфраструктуры экосистемы цифровой экономики муниципального образования Московской области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785778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многоквартирных домов, имеющих возможность пользоваться услугами проводного и мобильного доступа в информационно-телекоммуникационную сеть Интернет на скорости не менее 1 Мбит/с, предоставляемыми не менее чем 2 операторами связи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87,4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3733526142"/>
                  </a:ext>
                </a:extLst>
              </a:tr>
              <a:tr h="8099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муниципальных учреждений культуры, обеспеченных доступом в информационно-телекоммуникационную сеть Интернет на скорости: для учреждений культуры, расположенных в городских населенных пунктах, – не менее 50 Мбит/с; для учреждений культуры, расположенных в сельских населенных пунктах, – не менее 10 Мбит/с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3798569946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Образовательные организации оснащены (обновили) компьютерным, мультимедийным, презентационным оборудованием и программным обеспечением в рамках эксперимента по модернизации начального общего, основного общего и среднего общего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27,66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27,66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1512861397"/>
                  </a:ext>
                </a:extLst>
              </a:tr>
              <a:tr h="12899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помещений аппаратных, приведенных в соответствие со стандартом «Цифровая школа» в части ИТ-инфраструктуры государственных и муниципальных общеобразовательных организаций, реализующих программы общего образования, для обеспечения в помещениях безопасного доступа к государственным, муниципальным и иным информационным системам, информационно-телекоммуникационной сети «Интернет» и обеспечения базовой безопасности образовательного процесса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29,31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29,31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89" marR="4289" marT="4289" marB="0"/>
                </a:tc>
                <a:extLst>
                  <a:ext uri="{0D108BD9-81ED-4DB2-BD59-A6C34878D82A}">
                    <a16:rowId xmlns:a16="http://schemas.microsoft.com/office/drawing/2014/main" val="4223881229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77939"/>
            <a:ext cx="12226491" cy="559031"/>
          </a:xfrm>
          <a:prstGeom prst="rect">
            <a:avLst/>
          </a:prstGeom>
        </p:spPr>
      </p:pic>
      <p:pic>
        <p:nvPicPr>
          <p:cNvPr id="38920" name="Picture 8" descr="Таджикистан хочет полностью перейти на цифровое образование | Новости  Таджикистана ASIA-Plus">
            <a:extLst>
              <a:ext uri="{FF2B5EF4-FFF2-40B4-BE49-F238E27FC236}">
                <a16:creationId xmlns:a16="http://schemas.microsoft.com/office/drawing/2014/main" id="{2F342F62-5632-4CC3-BA42-18703BAE374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800" y="2907269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7536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9B9029-CC66-4AC4-8FBE-59940DB03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50"/>
            <a:ext cx="12192000" cy="1505239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49BB2E4-5EE3-4E7F-871C-357104968F64}"/>
              </a:ext>
            </a:extLst>
          </p:cNvPr>
          <p:cNvSpPr/>
          <p:nvPr/>
        </p:nvSpPr>
        <p:spPr>
          <a:xfrm flipH="1">
            <a:off x="0" y="408558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16835" y="639186"/>
            <a:ext cx="965301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5" dirty="0">
                <a:solidFill>
                  <a:srgbClr val="3B1C03"/>
                </a:solidFill>
              </a:rPr>
              <a:t>ОСНОВНЫЕ</a:t>
            </a:r>
            <a:r>
              <a:rPr sz="1800" spc="-110" dirty="0">
                <a:solidFill>
                  <a:srgbClr val="3B1C03"/>
                </a:solidFill>
              </a:rPr>
              <a:t> </a:t>
            </a:r>
            <a:r>
              <a:rPr sz="1800" spc="75" dirty="0">
                <a:solidFill>
                  <a:srgbClr val="3B1C03"/>
                </a:solidFill>
              </a:rPr>
              <a:t>ПАРАМЕТРЫ</a:t>
            </a:r>
            <a:r>
              <a:rPr sz="1800" spc="-135" dirty="0">
                <a:solidFill>
                  <a:srgbClr val="3B1C03"/>
                </a:solidFill>
              </a:rPr>
              <a:t> </a:t>
            </a:r>
            <a:r>
              <a:rPr sz="1800" spc="70" dirty="0">
                <a:solidFill>
                  <a:srgbClr val="3B1C03"/>
                </a:solidFill>
              </a:rPr>
              <a:t>БЮДЖЕТА</a:t>
            </a:r>
            <a:r>
              <a:rPr sz="1800" spc="-114" dirty="0">
                <a:solidFill>
                  <a:srgbClr val="3B1C03"/>
                </a:solidFill>
              </a:rPr>
              <a:t> </a:t>
            </a:r>
            <a:r>
              <a:rPr lang="ru-RU" sz="1800" spc="95" dirty="0"/>
              <a:t>ОРЕХОВО-ЗУЕВСКОГО ГОРОДСКОГО ОКРУГА</a:t>
            </a:r>
            <a:endParaRPr sz="1800" dirty="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331" y="406400"/>
            <a:ext cx="1025652" cy="789939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D68C255A-5CB2-47A0-B25D-E4834A308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875632"/>
              </p:ext>
            </p:extLst>
          </p:nvPr>
        </p:nvGraphicFramePr>
        <p:xfrm>
          <a:off x="0" y="1418314"/>
          <a:ext cx="12192001" cy="4966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9264">
                  <a:extLst>
                    <a:ext uri="{9D8B030D-6E8A-4147-A177-3AD203B41FA5}">
                      <a16:colId xmlns:a16="http://schemas.microsoft.com/office/drawing/2014/main" val="2262127546"/>
                    </a:ext>
                  </a:extLst>
                </a:gridCol>
                <a:gridCol w="5768259">
                  <a:extLst>
                    <a:ext uri="{9D8B030D-6E8A-4147-A177-3AD203B41FA5}">
                      <a16:colId xmlns:a16="http://schemas.microsoft.com/office/drawing/2014/main" val="73328122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1199860453"/>
                    </a:ext>
                  </a:extLst>
                </a:gridCol>
                <a:gridCol w="2123768">
                  <a:extLst>
                    <a:ext uri="{9D8B030D-6E8A-4147-A177-3AD203B41FA5}">
                      <a16:colId xmlns:a16="http://schemas.microsoft.com/office/drawing/2014/main" val="1078798263"/>
                    </a:ext>
                  </a:extLst>
                </a:gridCol>
                <a:gridCol w="1546942">
                  <a:extLst>
                    <a:ext uri="{9D8B030D-6E8A-4147-A177-3AD203B41FA5}">
                      <a16:colId xmlns:a16="http://schemas.microsoft.com/office/drawing/2014/main" val="2404341127"/>
                    </a:ext>
                  </a:extLst>
                </a:gridCol>
              </a:tblGrid>
              <a:tr h="14811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№ п/п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8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Наименование показателя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8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Уточненный план на текущий год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8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Факт за отчетный финансовый год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8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Процент выполнения плана</a:t>
                      </a:r>
                      <a:endParaRPr lang="ru-RU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008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2902131"/>
                  </a:ext>
                </a:extLst>
              </a:tr>
              <a:tr h="580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Общий объем доходов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10 478,7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10 458,2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99,8%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941130"/>
                  </a:ext>
                </a:extLst>
              </a:tr>
              <a:tr h="580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1.1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Налоговые и неналоговые доходы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4 357,0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4 479,7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102,8%</a:t>
                      </a:r>
                      <a:endParaRPr lang="ru-RU" sz="18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27498"/>
                  </a:ext>
                </a:extLst>
              </a:tr>
              <a:tr h="580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1.2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Безвозмездные поступления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6 121,7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5 978,5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97,7%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85891"/>
                  </a:ext>
                </a:extLst>
              </a:tr>
              <a:tr h="580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Общий объем расходов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10 899,9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10 658,8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97,8%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715155"/>
                  </a:ext>
                </a:extLst>
              </a:tr>
              <a:tr h="580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Дефицит бюджета(-), профицит бюджета (+)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-421,2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-200,6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47,6%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882015"/>
                  </a:ext>
                </a:extLst>
              </a:tr>
              <a:tr h="580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Муниципальный долг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475,0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425,0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u="none" strike="noStrike" dirty="0">
                          <a:effectLst/>
                          <a:latin typeface="+mj-lt"/>
                        </a:rPr>
                        <a:t>89,0%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312871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64038E-FC49-4FCE-9856-B0E6AEEE2916}"/>
              </a:ext>
            </a:extLst>
          </p:cNvPr>
          <p:cNvSpPr/>
          <p:nvPr/>
        </p:nvSpPr>
        <p:spPr>
          <a:xfrm>
            <a:off x="6858000" y="6465089"/>
            <a:ext cx="123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(млн. руб.)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D366D81B-CEAB-43EE-97E4-7CBA905971E6}"/>
              </a:ext>
            </a:extLst>
          </p:cNvPr>
          <p:cNvSpPr/>
          <p:nvPr/>
        </p:nvSpPr>
        <p:spPr>
          <a:xfrm>
            <a:off x="8915400" y="6432203"/>
            <a:ext cx="123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(млн. руб.)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58FFB2B6-BEDF-46C3-94DC-52B4E638861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901783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Архитектура российской науки">
            <a:extLst>
              <a:ext uri="{FF2B5EF4-FFF2-40B4-BE49-F238E27FC236}">
                <a16:creationId xmlns:a16="http://schemas.microsoft.com/office/drawing/2014/main" id="{FDE90221-BBD4-49A4-83DA-95962AACD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436" y="4931850"/>
            <a:ext cx="3201410" cy="142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АРХИТЕКТУРА И АРХИТЕКТУРНАЯ СРЕДА:">
            <a:extLst>
              <a:ext uri="{FF2B5EF4-FFF2-40B4-BE49-F238E27FC236}">
                <a16:creationId xmlns:a16="http://schemas.microsoft.com/office/drawing/2014/main" id="{AA3F2083-9B8E-4B7A-9769-79C8BB17E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234" y="1600200"/>
            <a:ext cx="3201410" cy="91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60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0E06BFA-7965-44B3-B35C-8B140EB2BE0F}"/>
              </a:ext>
            </a:extLst>
          </p:cNvPr>
          <p:cNvGraphicFramePr>
            <a:graphicFrameLocks noGrp="1"/>
          </p:cNvGraphicFramePr>
          <p:nvPr/>
        </p:nvGraphicFramePr>
        <p:xfrm>
          <a:off x="0" y="1600201"/>
          <a:ext cx="8991601" cy="46496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76">
                  <a:extLst>
                    <a:ext uri="{9D8B030D-6E8A-4147-A177-3AD203B41FA5}">
                      <a16:colId xmlns:a16="http://schemas.microsoft.com/office/drawing/2014/main" val="2181134981"/>
                    </a:ext>
                  </a:extLst>
                </a:gridCol>
                <a:gridCol w="3782733">
                  <a:extLst>
                    <a:ext uri="{9D8B030D-6E8A-4147-A177-3AD203B41FA5}">
                      <a16:colId xmlns:a16="http://schemas.microsoft.com/office/drawing/2014/main" val="2258552363"/>
                    </a:ext>
                  </a:extLst>
                </a:gridCol>
                <a:gridCol w="788432">
                  <a:extLst>
                    <a:ext uri="{9D8B030D-6E8A-4147-A177-3AD203B41FA5}">
                      <a16:colId xmlns:a16="http://schemas.microsoft.com/office/drawing/2014/main" val="242500524"/>
                    </a:ext>
                  </a:extLst>
                </a:gridCol>
                <a:gridCol w="869594">
                  <a:extLst>
                    <a:ext uri="{9D8B030D-6E8A-4147-A177-3AD203B41FA5}">
                      <a16:colId xmlns:a16="http://schemas.microsoft.com/office/drawing/2014/main" val="511343563"/>
                    </a:ext>
                  </a:extLst>
                </a:gridCol>
                <a:gridCol w="823216">
                  <a:extLst>
                    <a:ext uri="{9D8B030D-6E8A-4147-A177-3AD203B41FA5}">
                      <a16:colId xmlns:a16="http://schemas.microsoft.com/office/drawing/2014/main" val="2117399415"/>
                    </a:ext>
                  </a:extLst>
                </a:gridCol>
                <a:gridCol w="904377">
                  <a:extLst>
                    <a:ext uri="{9D8B030D-6E8A-4147-A177-3AD203B41FA5}">
                      <a16:colId xmlns:a16="http://schemas.microsoft.com/office/drawing/2014/main" val="951269576"/>
                    </a:ext>
                  </a:extLst>
                </a:gridCol>
                <a:gridCol w="1556573">
                  <a:extLst>
                    <a:ext uri="{9D8B030D-6E8A-4147-A177-3AD203B41FA5}">
                      <a16:colId xmlns:a16="http://schemas.microsoft.com/office/drawing/2014/main" val="3693763863"/>
                    </a:ext>
                  </a:extLst>
                </a:gridCol>
              </a:tblGrid>
              <a:tr h="5749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773837"/>
                  </a:ext>
                </a:extLst>
              </a:tr>
              <a:tr h="3043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"Архитектура и градостроительство"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850277"/>
                  </a:ext>
                </a:extLst>
              </a:tr>
              <a:tr h="2367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Разработка Генерального плана развития городского округа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118001"/>
                  </a:ext>
                </a:extLst>
              </a:tr>
              <a:tr h="6425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Наличие утвержденных нормативов градостроительного проектирования городского округа (внесение изменений в нормативы градостроительного проектирования городского округа)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да/нет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extLst>
                  <a:ext uri="{0D108BD9-81ED-4DB2-BD59-A6C34878D82A}">
                    <a16:rowId xmlns:a16="http://schemas.microsoft.com/office/drawing/2014/main" val="2614700028"/>
                  </a:ext>
                </a:extLst>
              </a:tr>
              <a:tr h="7603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Наличие утвержденных в актуальной версии Правил землепользования и застройки городского округа (внесение изменений в Правила землепользования и застройки городского округа)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да/нет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 связи с отсутствием актуального генерального плана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extLst>
                  <a:ext uri="{0D108BD9-81ED-4DB2-BD59-A6C34878D82A}">
                    <a16:rowId xmlns:a16="http://schemas.microsoft.com/office/drawing/2014/main" val="142885436"/>
                  </a:ext>
                </a:extLst>
              </a:tr>
              <a:tr h="5974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Наличие утвержденного в актуальной версии генерального плана городского округа (внесение изменений в генеральный план городского округа)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да/нет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 связи с отсутствием актуального генерального плана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extLst>
                  <a:ext uri="{0D108BD9-81ED-4DB2-BD59-A6C34878D82A}">
                    <a16:rowId xmlns:a16="http://schemas.microsoft.com/office/drawing/2014/main" val="101820028"/>
                  </a:ext>
                </a:extLst>
              </a:tr>
              <a:tr h="6087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Наличие утвержденной карты планируемого размещения объектов местного значения муниципального образования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да/нет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нет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В связи с отсутствием актуального генерального плана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extLst>
                  <a:ext uri="{0D108BD9-81ED-4DB2-BD59-A6C34878D82A}">
                    <a16:rowId xmlns:a16="http://schemas.microsoft.com/office/drawing/2014/main" val="1915971173"/>
                  </a:ext>
                </a:extLst>
              </a:tr>
              <a:tr h="3270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2. Реализация политики пространственного развития</a:t>
                      </a:r>
                    </a:p>
                  </a:txBody>
                  <a:tcPr marL="9174" marR="9174" marT="9174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165831"/>
                  </a:ext>
                </a:extLst>
              </a:tr>
              <a:tr h="5974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ликвидированных самовольных, недостроенных и аварийных объектов на территории муниципального образования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490,9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74" marR="9174" marT="9174" marB="0" anchor="b"/>
                </a:tc>
                <a:extLst>
                  <a:ext uri="{0D108BD9-81ED-4DB2-BD59-A6C34878D82A}">
                    <a16:rowId xmlns:a16="http://schemas.microsoft.com/office/drawing/2014/main" val="527140128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F34B29-BD66-4B29-84DF-F33014AAD3C4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988815" y="2743602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8598630"/>
      </p:ext>
    </p:extLst>
  </p:cSld>
  <p:clrMapOvr>
    <a:masterClrMapping/>
  </p:clrMapOvr>
  <p:transition spd="slow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Комфортная городская среда">
            <a:extLst>
              <a:ext uri="{FF2B5EF4-FFF2-40B4-BE49-F238E27FC236}">
                <a16:creationId xmlns:a16="http://schemas.microsoft.com/office/drawing/2014/main" id="{0C648995-5424-4D1E-BD87-40C67B2AB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98" y="4572000"/>
            <a:ext cx="3234891" cy="16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599" y="6249871"/>
            <a:ext cx="32348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61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0E500CC-CFB9-4ED9-909E-5EC70FB562BD}"/>
              </a:ext>
            </a:extLst>
          </p:cNvPr>
          <p:cNvGraphicFramePr>
            <a:graphicFrameLocks noGrp="1"/>
          </p:cNvGraphicFramePr>
          <p:nvPr/>
        </p:nvGraphicFramePr>
        <p:xfrm>
          <a:off x="-7622" y="1589465"/>
          <a:ext cx="8999221" cy="5274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902">
                  <a:extLst>
                    <a:ext uri="{9D8B030D-6E8A-4147-A177-3AD203B41FA5}">
                      <a16:colId xmlns:a16="http://schemas.microsoft.com/office/drawing/2014/main" val="2241007403"/>
                    </a:ext>
                  </a:extLst>
                </a:gridCol>
                <a:gridCol w="3785940">
                  <a:extLst>
                    <a:ext uri="{9D8B030D-6E8A-4147-A177-3AD203B41FA5}">
                      <a16:colId xmlns:a16="http://schemas.microsoft.com/office/drawing/2014/main" val="2104846869"/>
                    </a:ext>
                  </a:extLst>
                </a:gridCol>
                <a:gridCol w="789100">
                  <a:extLst>
                    <a:ext uri="{9D8B030D-6E8A-4147-A177-3AD203B41FA5}">
                      <a16:colId xmlns:a16="http://schemas.microsoft.com/office/drawing/2014/main" val="345077474"/>
                    </a:ext>
                  </a:extLst>
                </a:gridCol>
                <a:gridCol w="870331">
                  <a:extLst>
                    <a:ext uri="{9D8B030D-6E8A-4147-A177-3AD203B41FA5}">
                      <a16:colId xmlns:a16="http://schemas.microsoft.com/office/drawing/2014/main" val="39354003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322348199"/>
                    </a:ext>
                  </a:extLst>
                </a:gridCol>
                <a:gridCol w="905143">
                  <a:extLst>
                    <a:ext uri="{9D8B030D-6E8A-4147-A177-3AD203B41FA5}">
                      <a16:colId xmlns:a16="http://schemas.microsoft.com/office/drawing/2014/main" val="3156965989"/>
                    </a:ext>
                  </a:extLst>
                </a:gridCol>
                <a:gridCol w="1557892">
                  <a:extLst>
                    <a:ext uri="{9D8B030D-6E8A-4147-A177-3AD203B41FA5}">
                      <a16:colId xmlns:a16="http://schemas.microsoft.com/office/drawing/2014/main" val="4244416526"/>
                    </a:ext>
                  </a:extLst>
                </a:gridCol>
              </a:tblGrid>
              <a:tr h="4527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 anchor="b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177998"/>
                  </a:ext>
                </a:extLst>
              </a:tr>
              <a:tr h="2396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"Формирование комфортной городской среды"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600355"/>
                  </a:ext>
                </a:extLst>
              </a:tr>
              <a:tr h="2041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Комфортная городская среда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0207362"/>
                  </a:ext>
                </a:extLst>
              </a:tr>
              <a:tr h="20417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благоустроенных общественных территорий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4277983302"/>
                  </a:ext>
                </a:extLst>
              </a:tr>
              <a:tr h="4527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благоустроенных общественных территорий, реализованных без привлечения средств федерального бюджета и бюджета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2134062422"/>
                  </a:ext>
                </a:extLst>
              </a:tr>
              <a:tr h="3284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разработанных концепций благоустройства общественных территорий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3107965887"/>
                  </a:ext>
                </a:extLst>
              </a:tr>
              <a:tr h="31069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разработанных проектов благоустройства общественных территорий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3887608152"/>
                  </a:ext>
                </a:extLst>
              </a:tr>
              <a:tr h="195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установленных детских игровых площадок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2077475533"/>
                  </a:ext>
                </a:extLst>
              </a:tr>
              <a:tr h="195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благоустроенных дворовых территорий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2396933422"/>
                  </a:ext>
                </a:extLst>
              </a:tr>
              <a:tr h="6036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3213831234"/>
                  </a:ext>
                </a:extLst>
              </a:tr>
              <a:tr h="4527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Реализованы проекты победителей Всероссийского конкурса лучших проектов создания комфортной городской среды в малых городах и исторических поселениях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3138163654"/>
                  </a:ext>
                </a:extLst>
              </a:tr>
              <a:tr h="3284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объектов систем наружного освещения, в отношении которых реализованы мероприятия по устройству и капитальному ремонту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4140455369"/>
                  </a:ext>
                </a:extLst>
              </a:tr>
              <a:tr h="30181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объектов в отношении которых реализованы мероприятия по устройству архитектурно-художественного освещения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3254026605"/>
                  </a:ext>
                </a:extLst>
              </a:tr>
              <a:tr h="195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Соответствие нормативу обеспеченности парками культуры и отдыха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1113725565"/>
                  </a:ext>
                </a:extLst>
              </a:tr>
              <a:tr h="19529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Увеличение числа посетителей парков культуры и отдыха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98" marR="6798" marT="6798" marB="0"/>
                </a:tc>
                <a:extLst>
                  <a:ext uri="{0D108BD9-81ED-4DB2-BD59-A6C34878D82A}">
                    <a16:rowId xmlns:a16="http://schemas.microsoft.com/office/drawing/2014/main" val="153208507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C3B3D9-016E-4B11-93B2-B0C010AB628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979290" y="2587473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16" name="Picture 8" descr="Комфортная городская среда - Комитет по жилищно-коммунальному хозяйству  Ленинградской области">
            <a:extLst>
              <a:ext uri="{FF2B5EF4-FFF2-40B4-BE49-F238E27FC236}">
                <a16:creationId xmlns:a16="http://schemas.microsoft.com/office/drawing/2014/main" id="{224B2C92-1DE6-40BA-AA6C-8431C3F11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694" y="1610721"/>
            <a:ext cx="1752600" cy="82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49804"/>
      </p:ext>
    </p:extLst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01D702-7F4F-426E-8841-F83D51C6E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4811718"/>
            <a:ext cx="3200400" cy="143351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62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423ADCB-29C0-405D-A2EF-FD67C61E0544}"/>
              </a:ext>
            </a:extLst>
          </p:cNvPr>
          <p:cNvGraphicFramePr>
            <a:graphicFrameLocks noGrp="1"/>
          </p:cNvGraphicFramePr>
          <p:nvPr/>
        </p:nvGraphicFramePr>
        <p:xfrm>
          <a:off x="7620" y="1600198"/>
          <a:ext cx="8983980" cy="5259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450">
                  <a:extLst>
                    <a:ext uri="{9D8B030D-6E8A-4147-A177-3AD203B41FA5}">
                      <a16:colId xmlns:a16="http://schemas.microsoft.com/office/drawing/2014/main" val="2951909947"/>
                    </a:ext>
                  </a:extLst>
                </a:gridCol>
                <a:gridCol w="3779527">
                  <a:extLst>
                    <a:ext uri="{9D8B030D-6E8A-4147-A177-3AD203B41FA5}">
                      <a16:colId xmlns:a16="http://schemas.microsoft.com/office/drawing/2014/main" val="289853165"/>
                    </a:ext>
                  </a:extLst>
                </a:gridCol>
                <a:gridCol w="787763">
                  <a:extLst>
                    <a:ext uri="{9D8B030D-6E8A-4147-A177-3AD203B41FA5}">
                      <a16:colId xmlns:a16="http://schemas.microsoft.com/office/drawing/2014/main" val="1286946295"/>
                    </a:ext>
                  </a:extLst>
                </a:gridCol>
                <a:gridCol w="868857">
                  <a:extLst>
                    <a:ext uri="{9D8B030D-6E8A-4147-A177-3AD203B41FA5}">
                      <a16:colId xmlns:a16="http://schemas.microsoft.com/office/drawing/2014/main" val="1081186623"/>
                    </a:ext>
                  </a:extLst>
                </a:gridCol>
                <a:gridCol w="822518">
                  <a:extLst>
                    <a:ext uri="{9D8B030D-6E8A-4147-A177-3AD203B41FA5}">
                      <a16:colId xmlns:a16="http://schemas.microsoft.com/office/drawing/2014/main" val="1717417849"/>
                    </a:ext>
                  </a:extLst>
                </a:gridCol>
                <a:gridCol w="903611">
                  <a:extLst>
                    <a:ext uri="{9D8B030D-6E8A-4147-A177-3AD203B41FA5}">
                      <a16:colId xmlns:a16="http://schemas.microsoft.com/office/drawing/2014/main" val="4202043179"/>
                    </a:ext>
                  </a:extLst>
                </a:gridCol>
                <a:gridCol w="1555254">
                  <a:extLst>
                    <a:ext uri="{9D8B030D-6E8A-4147-A177-3AD203B41FA5}">
                      <a16:colId xmlns:a16="http://schemas.microsoft.com/office/drawing/2014/main" val="565360738"/>
                    </a:ext>
                  </a:extLst>
                </a:gridCol>
              </a:tblGrid>
              <a:tr h="5686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87978"/>
                  </a:ext>
                </a:extLst>
              </a:tr>
              <a:tr h="297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"Формирование комфортной городской среды"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706727"/>
                  </a:ext>
                </a:extLst>
              </a:tr>
              <a:tr h="2533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Комфортная городская среда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518161"/>
                  </a:ext>
                </a:extLst>
              </a:tr>
              <a:tr h="3827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созданных и благоустроенных парков культуры и отдыха на территории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extLst>
                  <a:ext uri="{0D108BD9-81ED-4DB2-BD59-A6C34878D82A}">
                    <a16:rowId xmlns:a16="http://schemas.microsoft.com/office/drawing/2014/main" val="70807185"/>
                  </a:ext>
                </a:extLst>
              </a:tr>
              <a:tr h="50952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парков культуры и отдыха на территории Московской области, в которых благоустроены зоны для досуга и отдыха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extLst>
                  <a:ext uri="{0D108BD9-81ED-4DB2-BD59-A6C34878D82A}">
                    <a16:rowId xmlns:a16="http://schemas.microsoft.com/office/drawing/2014/main" val="3503804132"/>
                  </a:ext>
                </a:extLst>
              </a:tr>
              <a:tr h="6763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Площадь устраненных дефектов асфальтового покрытия дворовых территорий, в том числе проездов на дворовые территории, в том числе внутриквартальных проездов, в рамках проведения ямочного ремонта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Квадратный 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39123,24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39123,24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extLst>
                  <a:ext uri="{0D108BD9-81ED-4DB2-BD59-A6C34878D82A}">
                    <a16:rowId xmlns:a16="http://schemas.microsoft.com/office/drawing/2014/main" val="3466803472"/>
                  </a:ext>
                </a:extLst>
              </a:tr>
              <a:tr h="4713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Соответствие внешнего вида ограждений региональным требованиям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балл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extLst>
                  <a:ext uri="{0D108BD9-81ED-4DB2-BD59-A6C34878D82A}">
                    <a16:rowId xmlns:a16="http://schemas.microsoft.com/office/drawing/2014/main" val="3203082034"/>
                  </a:ext>
                </a:extLst>
              </a:tr>
              <a:tr h="56867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Доля светильников наружного освещения, управление которыми осуществляется с использованием автоматизированных систем управления наружным освещением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67,66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67,66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extLst>
                  <a:ext uri="{0D108BD9-81ED-4DB2-BD59-A6C34878D82A}">
                    <a16:rowId xmlns:a16="http://schemas.microsoft.com/office/drawing/2014/main" val="3600899512"/>
                  </a:ext>
                </a:extLst>
              </a:tr>
              <a:tr h="2091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2. Благоустройство территорий</a:t>
                      </a:r>
                    </a:p>
                  </a:txBody>
                  <a:tcPr marL="8129" marR="8129" marT="81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07001"/>
                  </a:ext>
                </a:extLst>
              </a:tr>
              <a:tr h="3966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Отклонение от норматива расходов на содержание территорий городского округа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Процент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extLst>
                  <a:ext uri="{0D108BD9-81ED-4DB2-BD59-A6C34878D82A}">
                    <a16:rowId xmlns:a16="http://schemas.microsoft.com/office/drawing/2014/main" val="2625248901"/>
                  </a:ext>
                </a:extLst>
              </a:tr>
              <a:tr h="25339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3. Создание условий для обеспечения комфортного проживания жителей в многоквартирных домах</a:t>
                      </a:r>
                    </a:p>
                  </a:txBody>
                  <a:tcPr marL="8129" marR="8129" marT="812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575837"/>
                  </a:ext>
                </a:extLst>
              </a:tr>
              <a:tr h="4076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МКД, в которых проведен капитальный ремонт в рамках региональной программы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extLst>
                  <a:ext uri="{0D108BD9-81ED-4DB2-BD59-A6C34878D82A}">
                    <a16:rowId xmlns:a16="http://schemas.microsoft.com/office/drawing/2014/main" val="2650276537"/>
                  </a:ext>
                </a:extLst>
              </a:tr>
              <a:tr h="2644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отремонтированных подъездов в МКД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171,1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29" marR="8129" marT="8129" marB="0"/>
                </a:tc>
                <a:extLst>
                  <a:ext uri="{0D108BD9-81ED-4DB2-BD59-A6C34878D82A}">
                    <a16:rowId xmlns:a16="http://schemas.microsoft.com/office/drawing/2014/main" val="5953979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6249871"/>
            <a:ext cx="3234890" cy="6097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B8D679-D71A-4270-B4A6-CA39A4F90CCE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937180" y="2743600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036" name="Picture 4" descr="Комфортная городская среда в цифрах и фактах">
            <a:extLst>
              <a:ext uri="{FF2B5EF4-FFF2-40B4-BE49-F238E27FC236}">
                <a16:creationId xmlns:a16="http://schemas.microsoft.com/office/drawing/2014/main" id="{AC7A5B93-5BF7-4933-A1D7-954045C5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666071"/>
            <a:ext cx="1816318" cy="100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201980"/>
      </p:ext>
    </p:extLst>
  </p:cSld>
  <p:clrMapOvr>
    <a:masterClrMapping/>
  </p:clrMapOvr>
  <p:transition spd="slow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Проектирование в Украине. Где найти достойную проектную компанию, как  составить критерии выбора">
            <a:extLst>
              <a:ext uri="{FF2B5EF4-FFF2-40B4-BE49-F238E27FC236}">
                <a16:creationId xmlns:a16="http://schemas.microsoft.com/office/drawing/2014/main" id="{AB1728EE-4A1B-47C4-82E5-C5DBA2D1B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856935"/>
            <a:ext cx="3200400" cy="139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63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5253E48-8EFF-40D7-9D14-67526BC20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273756"/>
              </p:ext>
            </p:extLst>
          </p:nvPr>
        </p:nvGraphicFramePr>
        <p:xfrm>
          <a:off x="76200" y="1568984"/>
          <a:ext cx="8915400" cy="47466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416">
                  <a:extLst>
                    <a:ext uri="{9D8B030D-6E8A-4147-A177-3AD203B41FA5}">
                      <a16:colId xmlns:a16="http://schemas.microsoft.com/office/drawing/2014/main" val="2623632522"/>
                    </a:ext>
                  </a:extLst>
                </a:gridCol>
                <a:gridCol w="3750676">
                  <a:extLst>
                    <a:ext uri="{9D8B030D-6E8A-4147-A177-3AD203B41FA5}">
                      <a16:colId xmlns:a16="http://schemas.microsoft.com/office/drawing/2014/main" val="4031542754"/>
                    </a:ext>
                  </a:extLst>
                </a:gridCol>
                <a:gridCol w="781750">
                  <a:extLst>
                    <a:ext uri="{9D8B030D-6E8A-4147-A177-3AD203B41FA5}">
                      <a16:colId xmlns:a16="http://schemas.microsoft.com/office/drawing/2014/main" val="191193634"/>
                    </a:ext>
                  </a:extLst>
                </a:gridCol>
                <a:gridCol w="862224">
                  <a:extLst>
                    <a:ext uri="{9D8B030D-6E8A-4147-A177-3AD203B41FA5}">
                      <a16:colId xmlns:a16="http://schemas.microsoft.com/office/drawing/2014/main" val="4003908700"/>
                    </a:ext>
                  </a:extLst>
                </a:gridCol>
                <a:gridCol w="816239">
                  <a:extLst>
                    <a:ext uri="{9D8B030D-6E8A-4147-A177-3AD203B41FA5}">
                      <a16:colId xmlns:a16="http://schemas.microsoft.com/office/drawing/2014/main" val="2934718573"/>
                    </a:ext>
                  </a:extLst>
                </a:gridCol>
                <a:gridCol w="896713">
                  <a:extLst>
                    <a:ext uri="{9D8B030D-6E8A-4147-A177-3AD203B41FA5}">
                      <a16:colId xmlns:a16="http://schemas.microsoft.com/office/drawing/2014/main" val="1584362889"/>
                    </a:ext>
                  </a:extLst>
                </a:gridCol>
                <a:gridCol w="1543382">
                  <a:extLst>
                    <a:ext uri="{9D8B030D-6E8A-4147-A177-3AD203B41FA5}">
                      <a16:colId xmlns:a16="http://schemas.microsoft.com/office/drawing/2014/main" val="853292747"/>
                    </a:ext>
                  </a:extLst>
                </a:gridCol>
              </a:tblGrid>
              <a:tr h="52467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669515"/>
                  </a:ext>
                </a:extLst>
              </a:tr>
              <a:tr h="28805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 Муниципальная программа "Строительство объектов социальной инфраструктуры"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9095324"/>
                  </a:ext>
                </a:extLst>
              </a:tr>
              <a:tr h="226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2. Строительство (реконструкция) объектов культуры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490091"/>
                  </a:ext>
                </a:extLst>
              </a:tr>
              <a:tr h="2674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введенных в эксплуатацию объектов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extLst>
                  <a:ext uri="{0D108BD9-81ED-4DB2-BD59-A6C34878D82A}">
                    <a16:rowId xmlns:a16="http://schemas.microsoft.com/office/drawing/2014/main" val="209413380"/>
                  </a:ext>
                </a:extLst>
              </a:tr>
              <a:tr h="3806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введенных в эксплуатацию образовательных учреждений сферы культуры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extLst>
                  <a:ext uri="{0D108BD9-81ED-4DB2-BD59-A6C34878D82A}">
                    <a16:rowId xmlns:a16="http://schemas.microsoft.com/office/drawing/2014/main" val="3253797288"/>
                  </a:ext>
                </a:extLst>
              </a:tr>
              <a:tr h="2263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3. Строительство (реконструкция) объектов образования</a:t>
                      </a:r>
                    </a:p>
                  </a:txBody>
                  <a:tcPr marL="7843" marR="7843" marT="78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17818"/>
                  </a:ext>
                </a:extLst>
              </a:tr>
              <a:tr h="3600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введенных в эксплуатацию объектов общего образования за счет бюджетных средств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extLst>
                  <a:ext uri="{0D108BD9-81ED-4DB2-BD59-A6C34878D82A}">
                    <a16:rowId xmlns:a16="http://schemas.microsoft.com/office/drawing/2014/main" val="4200451673"/>
                  </a:ext>
                </a:extLst>
              </a:tr>
              <a:tr h="8950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введенных в эксплуатацию объектов общего образования в рамках реализации мероприятий по созданию в субъектах Российской Федерации дополнительных (новых) мест в общеобразовательных организациях в связи с ростом числа учащихся, вызванным демографическим фактором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extLst>
                  <a:ext uri="{0D108BD9-81ED-4DB2-BD59-A6C34878D82A}">
                    <a16:rowId xmlns:a16="http://schemas.microsoft.com/office/drawing/2014/main" val="3950184628"/>
                  </a:ext>
                </a:extLst>
              </a:tr>
              <a:tr h="22632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 gridSpan="6">
                  <a:txBody>
                    <a:bodyPr/>
                    <a:lstStyle/>
                    <a:p>
                      <a:pPr marL="0"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5. Строительство (реконструкция) объектов физической культуры и спорта</a:t>
                      </a:r>
                    </a:p>
                  </a:txBody>
                  <a:tcPr marL="7843" marR="7843" marT="7843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54887"/>
                  </a:ext>
                </a:extLst>
              </a:tr>
              <a:tr h="50409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введенных в эксплуатацию физкультурно-оздоровительных комплексов по поручению Губернатора Московской области «50 ФОКов»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 anchor="ctr"/>
                </a:tc>
                <a:extLst>
                  <a:ext uri="{0D108BD9-81ED-4DB2-BD59-A6C34878D82A}">
                    <a16:rowId xmlns:a16="http://schemas.microsoft.com/office/drawing/2014/main" val="2962969698"/>
                  </a:ext>
                </a:extLst>
              </a:tr>
              <a:tr h="2469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введенных в эксплуатацию муниципальных стадионов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extLst>
                  <a:ext uri="{0D108BD9-81ED-4DB2-BD59-A6C34878D82A}">
                    <a16:rowId xmlns:a16="http://schemas.microsoft.com/office/drawing/2014/main" val="3069613773"/>
                  </a:ext>
                </a:extLst>
              </a:tr>
              <a:tr h="53495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2021 Количество введенных в эксплуатацию объектов спортивной инфраструктуры муниципальной собственности для занятий физической культурой и спортом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Единица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3" marR="7843" marT="7843" marB="0"/>
                </a:tc>
                <a:extLst>
                  <a:ext uri="{0D108BD9-81ED-4DB2-BD59-A6C34878D82A}">
                    <a16:rowId xmlns:a16="http://schemas.microsoft.com/office/drawing/2014/main" val="487314564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E2BEC9-71D3-4569-AED1-62F386EB7D6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944800" y="2693336"/>
            <a:ext cx="32472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60" name="Picture 4" descr="08.02.01 Строительство и эксплуатация зданий и сооружений | Шадринский  политехнический колледж">
            <a:extLst>
              <a:ext uri="{FF2B5EF4-FFF2-40B4-BE49-F238E27FC236}">
                <a16:creationId xmlns:a16="http://schemas.microsoft.com/office/drawing/2014/main" id="{B7D54063-A81A-40B5-AB59-02B41BC17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676433"/>
            <a:ext cx="1337850" cy="100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238986"/>
      </p:ext>
    </p:extLst>
  </p:cSld>
  <p:clrMapOvr>
    <a:masterClrMapping/>
  </p:clrMapOvr>
  <p:transition spd="slow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73ED46-6E73-448C-A590-DE09072B2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399" y="1550107"/>
            <a:ext cx="3323400" cy="2597926"/>
          </a:xfrm>
          <a:prstGeom prst="rect">
            <a:avLst/>
          </a:prstGeom>
        </p:spPr>
      </p:pic>
      <p:pic>
        <p:nvPicPr>
          <p:cNvPr id="46084" name="Picture 4" descr="Якутии поручено принять меры по переселению граждан из аварийного жилья">
            <a:extLst>
              <a:ext uri="{FF2B5EF4-FFF2-40B4-BE49-F238E27FC236}">
                <a16:creationId xmlns:a16="http://schemas.microsoft.com/office/drawing/2014/main" id="{6348081D-DD90-4334-83B2-B7C73F1FC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419600"/>
            <a:ext cx="3276600" cy="182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 С УКАЗАНИЕМ </a:t>
            </a:r>
            <a:r>
              <a:rPr lang="ru-RU" sz="2000" kern="0" spc="105" dirty="0"/>
              <a:t>ДОСТИГНУТЫХ И ПЛАНОВЫХ ЦЕЛЕВЫХ </a:t>
            </a:r>
            <a:r>
              <a:rPr lang="ru-RU" sz="2000" kern="0" spc="105" dirty="0">
                <a:solidFill>
                  <a:srgbClr val="46280C"/>
                </a:solidFill>
              </a:rPr>
              <a:t>ПОКАЗАТЕЛЕЙ ПРОГРАММ С </a:t>
            </a:r>
            <a:r>
              <a:rPr lang="ru-RU" sz="2000" kern="0" spc="105" dirty="0"/>
              <a:t>ОБЪЯСНЕНИЕМ ПРИЧИН </a:t>
            </a:r>
            <a:r>
              <a:rPr lang="ru-RU" sz="2000" kern="0" spc="105" dirty="0">
                <a:solidFill>
                  <a:srgbClr val="46280C"/>
                </a:solidFill>
              </a:rPr>
              <a:t>ИХ НЕВЫПОЛНЕНИЯ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399" y="6249871"/>
            <a:ext cx="33110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64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A02D1DD-5111-4A49-BED1-0E1750D1F1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08526"/>
              </p:ext>
            </p:extLst>
          </p:nvPr>
        </p:nvGraphicFramePr>
        <p:xfrm>
          <a:off x="0" y="1571519"/>
          <a:ext cx="8915399" cy="5286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416">
                  <a:extLst>
                    <a:ext uri="{9D8B030D-6E8A-4147-A177-3AD203B41FA5}">
                      <a16:colId xmlns:a16="http://schemas.microsoft.com/office/drawing/2014/main" val="1850040090"/>
                    </a:ext>
                  </a:extLst>
                </a:gridCol>
                <a:gridCol w="3750676">
                  <a:extLst>
                    <a:ext uri="{9D8B030D-6E8A-4147-A177-3AD203B41FA5}">
                      <a16:colId xmlns:a16="http://schemas.microsoft.com/office/drawing/2014/main" val="478365475"/>
                    </a:ext>
                  </a:extLst>
                </a:gridCol>
                <a:gridCol w="781749">
                  <a:extLst>
                    <a:ext uri="{9D8B030D-6E8A-4147-A177-3AD203B41FA5}">
                      <a16:colId xmlns:a16="http://schemas.microsoft.com/office/drawing/2014/main" val="90275095"/>
                    </a:ext>
                  </a:extLst>
                </a:gridCol>
                <a:gridCol w="862224">
                  <a:extLst>
                    <a:ext uri="{9D8B030D-6E8A-4147-A177-3AD203B41FA5}">
                      <a16:colId xmlns:a16="http://schemas.microsoft.com/office/drawing/2014/main" val="3369227130"/>
                    </a:ext>
                  </a:extLst>
                </a:gridCol>
                <a:gridCol w="816240">
                  <a:extLst>
                    <a:ext uri="{9D8B030D-6E8A-4147-A177-3AD203B41FA5}">
                      <a16:colId xmlns:a16="http://schemas.microsoft.com/office/drawing/2014/main" val="2806888233"/>
                    </a:ext>
                  </a:extLst>
                </a:gridCol>
                <a:gridCol w="896713">
                  <a:extLst>
                    <a:ext uri="{9D8B030D-6E8A-4147-A177-3AD203B41FA5}">
                      <a16:colId xmlns:a16="http://schemas.microsoft.com/office/drawing/2014/main" val="3186939627"/>
                    </a:ext>
                  </a:extLst>
                </a:gridCol>
                <a:gridCol w="1543381">
                  <a:extLst>
                    <a:ext uri="{9D8B030D-6E8A-4147-A177-3AD203B41FA5}">
                      <a16:colId xmlns:a16="http://schemas.microsoft.com/office/drawing/2014/main" val="2786865649"/>
                    </a:ext>
                  </a:extLst>
                </a:gridCol>
              </a:tblGrid>
              <a:tr h="50442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 муниципальных программ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Единица измерения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Планируемое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Достигнутое значение показателя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планируемого значения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причин            невыполнения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351153"/>
                  </a:ext>
                </a:extLst>
              </a:tr>
              <a:tr h="2373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12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2505302"/>
                  </a:ext>
                </a:extLst>
              </a:tr>
              <a:tr h="2055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Подпрограмма 1. Обеспечение устойчивого сокращения непригодного для проживания жилищного фонда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51295"/>
                  </a:ext>
                </a:extLst>
              </a:tr>
              <a:tr h="3375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Общая площадь аварийного фонда, подлежащая расселению до 01.09.2025, в том числе: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тыс. кв. метров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1839,5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отсутствие финансирования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extLst>
                  <a:ext uri="{0D108BD9-81ED-4DB2-BD59-A6C34878D82A}">
                    <a16:rowId xmlns:a16="http://schemas.microsoft.com/office/drawing/2014/main" val="3541998878"/>
                  </a:ext>
                </a:extLst>
              </a:tr>
              <a:tr h="36595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граждан, подлежащих расселению из аварийного фонда до 01.09.2025, в том числе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b"/>
                </a:tc>
                <a:extLst>
                  <a:ext uri="{0D108BD9-81ED-4DB2-BD59-A6C34878D82A}">
                    <a16:rowId xmlns:a16="http://schemas.microsoft.com/office/drawing/2014/main" val="1153847075"/>
                  </a:ext>
                </a:extLst>
              </a:tr>
              <a:tr h="2472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Подпрограмма 2. Обеспечение мероприятий по переселению граждан из аварийного жилищного фонда в Московской области</a:t>
                      </a:r>
                    </a:p>
                  </a:txBody>
                  <a:tcPr marL="7025" marR="7025" marT="70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80523"/>
                  </a:ext>
                </a:extLst>
              </a:tr>
              <a:tr h="3375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переселённых жителей из аварийного жилищного фонда за счет внебюджетных источников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extLst>
                  <a:ext uri="{0D108BD9-81ED-4DB2-BD59-A6C34878D82A}">
                    <a16:rowId xmlns:a16="http://schemas.microsoft.com/office/drawing/2014/main" val="2154915220"/>
                  </a:ext>
                </a:extLst>
              </a:tr>
              <a:tr h="5439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граждан, переселенных из аварийного жилищного фонда, признанного таковым после 01.01.2017, переселенных по второй подпрограмме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extLst>
                  <a:ext uri="{0D108BD9-81ED-4DB2-BD59-A6C34878D82A}">
                    <a16:rowId xmlns:a16="http://schemas.microsoft.com/office/drawing/2014/main" val="2287566082"/>
                  </a:ext>
                </a:extLst>
              </a:tr>
              <a:tr h="5025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граждан, переселенных из аварийного жилищного фонда, признанного таковым до 01.01.2017, переселенных по второй подпрограмме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0,046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смерть граждан</a:t>
                      </a:r>
                      <a:endParaRPr lang="ru-RU" sz="1000" b="0" i="0" u="none" strike="noStrike" dirty="0">
                        <a:solidFill>
                          <a:srgbClr val="2E2E2E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extLst>
                  <a:ext uri="{0D108BD9-81ED-4DB2-BD59-A6C34878D82A}">
                    <a16:rowId xmlns:a16="http://schemas.microsoft.com/office/drawing/2014/main" val="3172938802"/>
                  </a:ext>
                </a:extLst>
              </a:tr>
              <a:tr h="33753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граждан, переселенных из аварийного жилищного фонда за счет муниципальных программ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b"/>
                </a:tc>
                <a:extLst>
                  <a:ext uri="{0D108BD9-81ED-4DB2-BD59-A6C34878D82A}">
                    <a16:rowId xmlns:a16="http://schemas.microsoft.com/office/drawing/2014/main" val="288682680"/>
                  </a:ext>
                </a:extLst>
              </a:tr>
              <a:tr h="11623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граждан, переселенных из аварийного жилищного фонда, признанного таковым до 01.01.2017, переселенных по адресной программе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0,109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0,107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98,2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неизвестно место нахождения 2 собственников, принудительное изъятие жилого помещения рассматривается в судебном порядке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extLst>
                  <a:ext uri="{0D108BD9-81ED-4DB2-BD59-A6C34878D82A}">
                    <a16:rowId xmlns:a16="http://schemas.microsoft.com/office/drawing/2014/main" val="2246243473"/>
                  </a:ext>
                </a:extLst>
              </a:tr>
              <a:tr h="50442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Количество граждан, переселенных из аварийного жилищного фонда, признанного таковым после 01.01.2017, переселенных по адресной программе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</a:rPr>
                        <a:t>Тысяча 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u="none" strike="noStrike" dirty="0">
                          <a:effectLst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25" marR="7025" marT="7025" marB="0" anchor="b"/>
                </a:tc>
                <a:extLst>
                  <a:ext uri="{0D108BD9-81ED-4DB2-BD59-A6C34878D82A}">
                    <a16:rowId xmlns:a16="http://schemas.microsoft.com/office/drawing/2014/main" val="2771160632"/>
                  </a:ext>
                </a:extLst>
              </a:tr>
            </a:tbl>
          </a:graphicData>
        </a:graphic>
      </p:graphicFrame>
      <p:pic>
        <p:nvPicPr>
          <p:cNvPr id="46082" name="Picture 2" descr="Новые правила переселения из аварийного жилья приняты в первом чтении.  СИБДОМ">
            <a:extLst>
              <a:ext uri="{FF2B5EF4-FFF2-40B4-BE49-F238E27FC236}">
                <a16:creationId xmlns:a16="http://schemas.microsoft.com/office/drawing/2014/main" id="{B5D1FDC2-2B99-477A-84C9-C3B7C69D1CA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399" y="2877473"/>
            <a:ext cx="3323400" cy="216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781118"/>
      </p:ext>
    </p:extLst>
  </p:cSld>
  <p:clrMapOvr>
    <a:masterClrMapping/>
  </p:clrMapOvr>
  <p:transition spd="slow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EF63D8A-D6C4-4D1D-8301-FCB05D4F5D6E}"/>
              </a:ext>
            </a:extLst>
          </p:cNvPr>
          <p:cNvGrpSpPr/>
          <p:nvPr/>
        </p:nvGrpSpPr>
        <p:grpSpPr>
          <a:xfrm>
            <a:off x="0" y="-19050"/>
            <a:ext cx="12196011" cy="514586"/>
            <a:chOff x="0" y="-19050"/>
            <a:chExt cx="12196011" cy="514586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725E86C-6AD7-45A7-AD14-42688E7A3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9525"/>
              <a:ext cx="5472113" cy="50506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02E59ED-1F88-40B9-9B7F-9B75FE844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72113" y="-19050"/>
              <a:ext cx="6723898" cy="514586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0" y="384031"/>
            <a:ext cx="12226491" cy="663471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440935"/>
            <a:ext cx="533400" cy="549666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65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FDC546D-BCD4-4BAB-91F7-79569528D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574620"/>
              </p:ext>
            </p:extLst>
          </p:nvPr>
        </p:nvGraphicFramePr>
        <p:xfrm>
          <a:off x="0" y="1047502"/>
          <a:ext cx="12192000" cy="58104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9112">
                  <a:extLst>
                    <a:ext uri="{9D8B030D-6E8A-4147-A177-3AD203B41FA5}">
                      <a16:colId xmlns:a16="http://schemas.microsoft.com/office/drawing/2014/main" val="1157773967"/>
                    </a:ext>
                  </a:extLst>
                </a:gridCol>
                <a:gridCol w="4386700">
                  <a:extLst>
                    <a:ext uri="{9D8B030D-6E8A-4147-A177-3AD203B41FA5}">
                      <a16:colId xmlns:a16="http://schemas.microsoft.com/office/drawing/2014/main" val="2129204613"/>
                    </a:ext>
                  </a:extLst>
                </a:gridCol>
                <a:gridCol w="1008437">
                  <a:extLst>
                    <a:ext uri="{9D8B030D-6E8A-4147-A177-3AD203B41FA5}">
                      <a16:colId xmlns:a16="http://schemas.microsoft.com/office/drawing/2014/main" val="3199945927"/>
                    </a:ext>
                  </a:extLst>
                </a:gridCol>
                <a:gridCol w="954653">
                  <a:extLst>
                    <a:ext uri="{9D8B030D-6E8A-4147-A177-3AD203B41FA5}">
                      <a16:colId xmlns:a16="http://schemas.microsoft.com/office/drawing/2014/main" val="287177713"/>
                    </a:ext>
                  </a:extLst>
                </a:gridCol>
                <a:gridCol w="954653">
                  <a:extLst>
                    <a:ext uri="{9D8B030D-6E8A-4147-A177-3AD203B41FA5}">
                      <a16:colId xmlns:a16="http://schemas.microsoft.com/office/drawing/2014/main" val="333218050"/>
                    </a:ext>
                  </a:extLst>
                </a:gridCol>
                <a:gridCol w="1038690">
                  <a:extLst>
                    <a:ext uri="{9D8B030D-6E8A-4147-A177-3AD203B41FA5}">
                      <a16:colId xmlns:a16="http://schemas.microsoft.com/office/drawing/2014/main" val="4084240498"/>
                    </a:ext>
                  </a:extLst>
                </a:gridCol>
                <a:gridCol w="958015">
                  <a:extLst>
                    <a:ext uri="{9D8B030D-6E8A-4147-A177-3AD203B41FA5}">
                      <a16:colId xmlns:a16="http://schemas.microsoft.com/office/drawing/2014/main" val="2281100532"/>
                    </a:ext>
                  </a:extLst>
                </a:gridCol>
                <a:gridCol w="1801740">
                  <a:extLst>
                    <a:ext uri="{9D8B030D-6E8A-4147-A177-3AD203B41FA5}">
                      <a16:colId xmlns:a16="http://schemas.microsoft.com/office/drawing/2014/main" val="341084769"/>
                    </a:ext>
                  </a:extLst>
                </a:gridCol>
              </a:tblGrid>
              <a:tr h="10486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Код целевой статьи</a:t>
                      </a:r>
                      <a:endParaRPr lang="ru-RU" sz="11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Наименование программ</a:t>
                      </a:r>
                      <a:endParaRPr lang="ru-RU" sz="11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% исполнения первоначального плана</a:t>
                      </a:r>
                      <a:endParaRPr lang="ru-RU" sz="11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% исполнения уточненного плана</a:t>
                      </a:r>
                      <a:endParaRPr lang="ru-RU" sz="11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Пояснения отклонений от плановых значений</a:t>
                      </a:r>
                      <a:endParaRPr lang="ru-RU" sz="1100" b="1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132946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0100000000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"Здравоохранение"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7 260,0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6 696,0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6 696,0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92%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150652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0200000000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"Культура"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808 025,8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808 409,1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808 027,4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946422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0300000000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"Образование"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4 400 976,7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4 401 537,6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4 339 229,0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99%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99%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48967"/>
                  </a:ext>
                </a:extLst>
              </a:tr>
              <a:tr h="838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0400000000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"Социальная защита населения"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273 581,7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273 341,6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256 188,6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94%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94%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В связи с изменением законодательства, поменялась методика расчета выплат льгот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706751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0500000000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"Спорт"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391 256,2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391 782,3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391 510,6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929133"/>
                  </a:ext>
                </a:extLst>
              </a:tr>
              <a:tr h="838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0600000000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"Развитие сельского хозяйства"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11 525,2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11 525,2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10 086,4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88%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88%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По результатам осуществления закупок (конкурентных процедур) экономия денежных средств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067638"/>
                  </a:ext>
                </a:extLst>
              </a:tr>
              <a:tr h="838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0700000000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"Экология и окружающая среда"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72 352,6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80 217,4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68 980,4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95%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86%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По результатам осуществления закупок (конкурентных процедур) экономия денежных средств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591347"/>
                  </a:ext>
                </a:extLst>
              </a:tr>
              <a:tr h="4194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0800000000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"Безопасность и обеспечение безопасности жизнедеятельности населения"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260 363,1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258 715,5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249 482,7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716408"/>
                  </a:ext>
                </a:extLst>
              </a:tr>
              <a:tr h="838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0900000000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"Жилище"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95 651,9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95 651,9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89 715,3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94%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94%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По результатам осуществления закупок (конкурентных процедур) экономия денежных средств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77" marR="7577" marT="757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476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623805"/>
      </p:ext>
    </p:extLst>
  </p:cSld>
  <p:clrMapOvr>
    <a:masterClrMapping/>
  </p:clrMapOvr>
  <p:transition spd="slow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A15F061-44C4-4991-AE77-612C5515683C}"/>
              </a:ext>
            </a:extLst>
          </p:cNvPr>
          <p:cNvGrpSpPr/>
          <p:nvPr/>
        </p:nvGrpSpPr>
        <p:grpSpPr>
          <a:xfrm>
            <a:off x="0" y="-18980"/>
            <a:ext cx="12192000" cy="580547"/>
            <a:chOff x="0" y="6141768"/>
            <a:chExt cx="12192000" cy="71623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F24049B-03C7-42F9-8E75-F51C5D9A4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41769"/>
              <a:ext cx="5410200" cy="71623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39B2496-7F43-4797-AA3E-50125AC7A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0200" y="6141768"/>
              <a:ext cx="6781800" cy="716232"/>
            </a:xfrm>
            <a:prstGeom prst="rect">
              <a:avLst/>
            </a:prstGeom>
          </p:spPr>
        </p:pic>
      </p:grp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0" y="384031"/>
            <a:ext cx="12226491" cy="663471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209800" y="502788"/>
            <a:ext cx="977655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БЮДЖЕТ В РАЗРЕЗЕ МУНИЦИПАЛЬНЫХ </a:t>
            </a:r>
            <a:r>
              <a:rPr lang="ru-RU" sz="2000" kern="0" spc="105" dirty="0">
                <a:solidFill>
                  <a:srgbClr val="46280C"/>
                </a:solidFill>
              </a:rPr>
              <a:t>ПРОГРАММ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440935"/>
            <a:ext cx="533400" cy="549666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66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864EFBA-2E24-41D9-BA71-D89B6966DB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949391"/>
              </p:ext>
            </p:extLst>
          </p:nvPr>
        </p:nvGraphicFramePr>
        <p:xfrm>
          <a:off x="0" y="1055476"/>
          <a:ext cx="12226491" cy="5824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2193">
                  <a:extLst>
                    <a:ext uri="{9D8B030D-6E8A-4147-A177-3AD203B41FA5}">
                      <a16:colId xmlns:a16="http://schemas.microsoft.com/office/drawing/2014/main" val="3136677140"/>
                    </a:ext>
                  </a:extLst>
                </a:gridCol>
                <a:gridCol w="4399110">
                  <a:extLst>
                    <a:ext uri="{9D8B030D-6E8A-4147-A177-3AD203B41FA5}">
                      <a16:colId xmlns:a16="http://schemas.microsoft.com/office/drawing/2014/main" val="2541998886"/>
                    </a:ext>
                  </a:extLst>
                </a:gridCol>
                <a:gridCol w="1011289">
                  <a:extLst>
                    <a:ext uri="{9D8B030D-6E8A-4147-A177-3AD203B41FA5}">
                      <a16:colId xmlns:a16="http://schemas.microsoft.com/office/drawing/2014/main" val="2559599173"/>
                    </a:ext>
                  </a:extLst>
                </a:gridCol>
                <a:gridCol w="957354">
                  <a:extLst>
                    <a:ext uri="{9D8B030D-6E8A-4147-A177-3AD203B41FA5}">
                      <a16:colId xmlns:a16="http://schemas.microsoft.com/office/drawing/2014/main" val="954730769"/>
                    </a:ext>
                  </a:extLst>
                </a:gridCol>
                <a:gridCol w="957354">
                  <a:extLst>
                    <a:ext uri="{9D8B030D-6E8A-4147-A177-3AD203B41FA5}">
                      <a16:colId xmlns:a16="http://schemas.microsoft.com/office/drawing/2014/main" val="3428596512"/>
                    </a:ext>
                  </a:extLst>
                </a:gridCol>
                <a:gridCol w="1041629">
                  <a:extLst>
                    <a:ext uri="{9D8B030D-6E8A-4147-A177-3AD203B41FA5}">
                      <a16:colId xmlns:a16="http://schemas.microsoft.com/office/drawing/2014/main" val="1928201351"/>
                    </a:ext>
                  </a:extLst>
                </a:gridCol>
                <a:gridCol w="960725">
                  <a:extLst>
                    <a:ext uri="{9D8B030D-6E8A-4147-A177-3AD203B41FA5}">
                      <a16:colId xmlns:a16="http://schemas.microsoft.com/office/drawing/2014/main" val="1966095695"/>
                    </a:ext>
                  </a:extLst>
                </a:gridCol>
                <a:gridCol w="1806837">
                  <a:extLst>
                    <a:ext uri="{9D8B030D-6E8A-4147-A177-3AD203B41FA5}">
                      <a16:colId xmlns:a16="http://schemas.microsoft.com/office/drawing/2014/main" val="2730520169"/>
                    </a:ext>
                  </a:extLst>
                </a:gridCol>
              </a:tblGrid>
              <a:tr h="98623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Код целевой статьи</a:t>
                      </a:r>
                      <a:endParaRPr lang="ru-RU" sz="11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Наименование программ</a:t>
                      </a:r>
                      <a:endParaRPr lang="ru-RU" sz="11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% исполнения первоначального плана</a:t>
                      </a:r>
                      <a:endParaRPr lang="ru-RU" sz="11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% исполнения уточненного плана</a:t>
                      </a:r>
                      <a:endParaRPr lang="ru-RU" sz="11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  <a:effectLst/>
                        </a:rPr>
                        <a:t>Пояснения отклонений от плановых значений</a:t>
                      </a:r>
                      <a:endParaRPr lang="ru-RU" sz="1100" b="0" i="0" u="none" strike="noStrike" dirty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88079"/>
                  </a:ext>
                </a:extLst>
              </a:tr>
              <a:tr h="394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"Развитие инженерной инфраструктуры и энергоэффективности"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203 773,8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203 773,8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198 773,6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7647513"/>
                  </a:ext>
                </a:extLst>
              </a:tr>
              <a:tr h="232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"Предпринимательство"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3 076,7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2 900,0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2 900,0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94%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502144"/>
                  </a:ext>
                </a:extLst>
              </a:tr>
              <a:tr h="394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1200000000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"Управление имуществом и муниципальными финансами"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833 132,7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832 347,7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819 711,5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090426"/>
                  </a:ext>
                </a:extLst>
              </a:tr>
              <a:tr h="591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1300000000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"Развитие институтов гражданского общества, повышение эффективности местного самоуправления и реализации молодежной политики"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86 769,9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85 694,2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82 195,2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95%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002286"/>
                  </a:ext>
                </a:extLst>
              </a:tr>
              <a:tr h="394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1400000000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"Развитие и функционирование дорожно-транспортного комплекса"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561 034,9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561 034,9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546 948,4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97%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97%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552170"/>
                  </a:ext>
                </a:extLst>
              </a:tr>
              <a:tr h="394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1500000000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"Цифровое муниципальное образование"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198 427,7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198 131,1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189 269,4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95%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34827"/>
                  </a:ext>
                </a:extLst>
              </a:tr>
              <a:tr h="394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1600000000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"Архитектура и градостроительство"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2 009,5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2 009,5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2 005,9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636278"/>
                  </a:ext>
                </a:extLst>
              </a:tr>
              <a:tr h="394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1700000000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"Формирование современной комфортной городской среды"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1 802 641,5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1 808 329,3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1 760 895,2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97%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737546"/>
                  </a:ext>
                </a:extLst>
              </a:tr>
              <a:tr h="394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1800000000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"Строительство объектов социальной инфраструктуры"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737 882,9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737 882,9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732 452,2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99%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99%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849420"/>
                  </a:ext>
                </a:extLst>
              </a:tr>
              <a:tr h="394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1900000000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Муниципальная программа "Переселение граждан из аварийного жилищного фонда"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77 377,1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77 377,1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73 183,3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95%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95%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Судебные споры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01772"/>
                  </a:ext>
                </a:extLst>
              </a:tr>
              <a:tr h="394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9500000000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Руководство и управление в сфере установленных функций органов местного самоуправления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19 705,7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19 705,7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18 987,3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96%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540167"/>
                  </a:ext>
                </a:extLst>
              </a:tr>
              <a:tr h="232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9900000000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Непрограммные расходы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53 150,1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42 861,0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11 529,1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22%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27%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331393"/>
                  </a:ext>
                </a:extLst>
              </a:tr>
              <a:tr h="232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ВСЕГО РАСХОДОВ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10 899 975,71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10 899 923,70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100" u="none" strike="noStrike" dirty="0">
                          <a:effectLst/>
                        </a:rPr>
                        <a:t>10 658 767,56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09" marR="7109" marT="7109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404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7531581"/>
      </p:ext>
    </p:extLst>
  </p:cSld>
  <p:clrMapOvr>
    <a:masterClrMapping/>
  </p:clrMapOvr>
  <p:transition spd="slow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D5543B2-AEFF-4FFB-8AD5-38D4C6304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232574"/>
            <a:ext cx="3448252" cy="3644226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50E464C-385C-4455-BD75-757BE51F8954}"/>
              </a:ext>
            </a:extLst>
          </p:cNvPr>
          <p:cNvGrpSpPr/>
          <p:nvPr/>
        </p:nvGrpSpPr>
        <p:grpSpPr>
          <a:xfrm>
            <a:off x="0" y="6277452"/>
            <a:ext cx="12192000" cy="580547"/>
            <a:chOff x="0" y="6141768"/>
            <a:chExt cx="12192000" cy="71623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B2C9118-4BEB-4B1C-AA38-10E80A1E5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41769"/>
              <a:ext cx="5410200" cy="71623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6854F-233A-4E5C-A66E-1FA19297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0200" y="6141768"/>
              <a:ext cx="6781800" cy="716232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0BF5F7-BC50-42B4-9517-79CD3338919B}"/>
              </a:ext>
            </a:extLst>
          </p:cNvPr>
          <p:cNvGrpSpPr/>
          <p:nvPr/>
        </p:nvGrpSpPr>
        <p:grpSpPr>
          <a:xfrm>
            <a:off x="0" y="495537"/>
            <a:ext cx="12188391" cy="753145"/>
            <a:chOff x="-2" y="411825"/>
            <a:chExt cx="12188391" cy="753145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5ACBDFE-D42D-4284-865A-9D18F09429A0}"/>
                </a:ext>
              </a:extLst>
            </p:cNvPr>
            <p:cNvSpPr/>
            <p:nvPr/>
          </p:nvSpPr>
          <p:spPr>
            <a:xfrm flipH="1" flipV="1">
              <a:off x="-2" y="411825"/>
              <a:ext cx="12188391" cy="753145"/>
            </a:xfrm>
            <a:prstGeom prst="rect">
              <a:avLst/>
            </a:prstGeom>
            <a:gradFill flip="none" rotWithShape="1">
              <a:gsLst>
                <a:gs pos="8000">
                  <a:srgbClr val="FDFA8D"/>
                </a:gs>
                <a:gs pos="45000">
                  <a:srgbClr val="E4CD9A"/>
                </a:gs>
                <a:gs pos="100000">
                  <a:srgbClr val="000456"/>
                </a:gs>
                <a:gs pos="77000">
                  <a:srgbClr val="002D85">
                    <a:alpha val="9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3E0A8B4-3BD3-402C-A561-13F41024E542}"/>
                </a:ext>
              </a:extLst>
            </p:cNvPr>
            <p:cNvSpPr txBox="1">
              <a:spLocks/>
            </p:cNvSpPr>
            <p:nvPr/>
          </p:nvSpPr>
          <p:spPr>
            <a:xfrm>
              <a:off x="1786202" y="501435"/>
              <a:ext cx="9776557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400" b="1" i="0">
                  <a:solidFill>
                    <a:schemeClr val="bg1"/>
                  </a:solidFill>
                  <a:latin typeface="Trebuchet MS"/>
                  <a:ea typeface="+mj-ea"/>
                  <a:cs typeface="Trebuchet MS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000" kern="0" spc="105" dirty="0">
                  <a:solidFill>
                    <a:srgbClr val="46280C"/>
                  </a:solidFill>
                </a:rPr>
                <a:t>ИНФОРМАЦИЯ О РАСХОДАХ БЮДЖЕТА </a:t>
              </a:r>
              <a:r>
                <a:rPr lang="ru-RU" sz="2000" kern="0" spc="105" dirty="0"/>
                <a:t>С УЧЕТОМ ИНТЕРЕСОВ ЦЕЛЕВЫХ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ГРУПП ПОЛЬЗОВАТЕЛЕЙ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67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5" name="object 25">
            <a:extLst>
              <a:ext uri="{FF2B5EF4-FFF2-40B4-BE49-F238E27FC236}">
                <a16:creationId xmlns:a16="http://schemas.microsoft.com/office/drawing/2014/main" id="{7C43A163-79DA-4E5B-B96A-61F020C9DFBC}"/>
              </a:ext>
            </a:extLst>
          </p:cNvPr>
          <p:cNvGrpSpPr/>
          <p:nvPr/>
        </p:nvGrpSpPr>
        <p:grpSpPr>
          <a:xfrm>
            <a:off x="457200" y="617474"/>
            <a:ext cx="641985" cy="509270"/>
            <a:chOff x="6449567" y="2435351"/>
            <a:chExt cx="641985" cy="509270"/>
          </a:xfrm>
        </p:grpSpPr>
        <p:pic>
          <p:nvPicPr>
            <p:cNvPr id="17" name="object 26">
              <a:extLst>
                <a:ext uri="{FF2B5EF4-FFF2-40B4-BE49-F238E27FC236}">
                  <a16:creationId xmlns:a16="http://schemas.microsoft.com/office/drawing/2014/main" id="{F38380D2-93D2-4ECB-B193-A4C74852326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5975" y="2584703"/>
              <a:ext cx="208788" cy="210312"/>
            </a:xfrm>
            <a:prstGeom prst="rect">
              <a:avLst/>
            </a:prstGeom>
          </p:spPr>
        </p:pic>
        <p:sp>
          <p:nvSpPr>
            <p:cNvPr id="18" name="object 27">
              <a:extLst>
                <a:ext uri="{FF2B5EF4-FFF2-40B4-BE49-F238E27FC236}">
                  <a16:creationId xmlns:a16="http://schemas.microsoft.com/office/drawing/2014/main" id="{728DCC1D-076B-485C-A6A4-165A9941843F}"/>
                </a:ext>
              </a:extLst>
            </p:cNvPr>
            <p:cNvSpPr/>
            <p:nvPr/>
          </p:nvSpPr>
          <p:spPr>
            <a:xfrm>
              <a:off x="6449567" y="2435351"/>
              <a:ext cx="641985" cy="509270"/>
            </a:xfrm>
            <a:custGeom>
              <a:avLst/>
              <a:gdLst/>
              <a:ahLst/>
              <a:cxnLst/>
              <a:rect l="l" t="t" r="r" b="b"/>
              <a:pathLst>
                <a:path w="641984" h="509269">
                  <a:moveTo>
                    <a:pt x="96520" y="0"/>
                  </a:moveTo>
                  <a:lnTo>
                    <a:pt x="95758" y="1524"/>
                  </a:lnTo>
                  <a:lnTo>
                    <a:pt x="94234" y="2159"/>
                  </a:lnTo>
                  <a:lnTo>
                    <a:pt x="67817" y="32385"/>
                  </a:lnTo>
                  <a:lnTo>
                    <a:pt x="44958" y="65405"/>
                  </a:lnTo>
                  <a:lnTo>
                    <a:pt x="27305" y="99313"/>
                  </a:lnTo>
                  <a:lnTo>
                    <a:pt x="13208" y="136144"/>
                  </a:lnTo>
                  <a:lnTo>
                    <a:pt x="0" y="211074"/>
                  </a:lnTo>
                  <a:lnTo>
                    <a:pt x="0" y="250062"/>
                  </a:lnTo>
                  <a:lnTo>
                    <a:pt x="4445" y="288289"/>
                  </a:lnTo>
                  <a:lnTo>
                    <a:pt x="27305" y="361950"/>
                  </a:lnTo>
                  <a:lnTo>
                    <a:pt x="44958" y="395732"/>
                  </a:lnTo>
                  <a:lnTo>
                    <a:pt x="67817" y="428878"/>
                  </a:lnTo>
                  <a:lnTo>
                    <a:pt x="93599" y="458977"/>
                  </a:lnTo>
                  <a:lnTo>
                    <a:pt x="95758" y="461263"/>
                  </a:lnTo>
                  <a:lnTo>
                    <a:pt x="93599" y="463423"/>
                  </a:lnTo>
                  <a:lnTo>
                    <a:pt x="89154" y="467106"/>
                  </a:lnTo>
                  <a:lnTo>
                    <a:pt x="83185" y="473710"/>
                  </a:lnTo>
                  <a:lnTo>
                    <a:pt x="75818" y="481075"/>
                  </a:lnTo>
                  <a:lnTo>
                    <a:pt x="69214" y="486918"/>
                  </a:lnTo>
                  <a:lnTo>
                    <a:pt x="63373" y="492887"/>
                  </a:lnTo>
                  <a:lnTo>
                    <a:pt x="60452" y="496570"/>
                  </a:lnTo>
                  <a:lnTo>
                    <a:pt x="58928" y="500125"/>
                  </a:lnTo>
                  <a:lnTo>
                    <a:pt x="61087" y="505333"/>
                  </a:lnTo>
                  <a:lnTo>
                    <a:pt x="63373" y="506857"/>
                  </a:lnTo>
                  <a:lnTo>
                    <a:pt x="66293" y="507492"/>
                  </a:lnTo>
                  <a:lnTo>
                    <a:pt x="68453" y="509015"/>
                  </a:lnTo>
                  <a:lnTo>
                    <a:pt x="73660" y="509015"/>
                  </a:lnTo>
                  <a:lnTo>
                    <a:pt x="212852" y="506857"/>
                  </a:lnTo>
                  <a:lnTo>
                    <a:pt x="216535" y="506857"/>
                  </a:lnTo>
                  <a:lnTo>
                    <a:pt x="219456" y="505333"/>
                  </a:lnTo>
                  <a:lnTo>
                    <a:pt x="223138" y="503809"/>
                  </a:lnTo>
                  <a:lnTo>
                    <a:pt x="225738" y="500125"/>
                  </a:lnTo>
                  <a:lnTo>
                    <a:pt x="68453" y="500125"/>
                  </a:lnTo>
                  <a:lnTo>
                    <a:pt x="69214" y="498728"/>
                  </a:lnTo>
                  <a:lnTo>
                    <a:pt x="74422" y="492887"/>
                  </a:lnTo>
                  <a:lnTo>
                    <a:pt x="81787" y="486156"/>
                  </a:lnTo>
                  <a:lnTo>
                    <a:pt x="89154" y="479551"/>
                  </a:lnTo>
                  <a:lnTo>
                    <a:pt x="95758" y="472186"/>
                  </a:lnTo>
                  <a:lnTo>
                    <a:pt x="101600" y="466344"/>
                  </a:lnTo>
                  <a:lnTo>
                    <a:pt x="104648" y="463423"/>
                  </a:lnTo>
                  <a:lnTo>
                    <a:pt x="106045" y="461899"/>
                  </a:lnTo>
                  <a:lnTo>
                    <a:pt x="106045" y="459739"/>
                  </a:lnTo>
                  <a:lnTo>
                    <a:pt x="104648" y="458977"/>
                  </a:lnTo>
                  <a:lnTo>
                    <a:pt x="103886" y="456819"/>
                  </a:lnTo>
                  <a:lnTo>
                    <a:pt x="71501" y="421513"/>
                  </a:lnTo>
                  <a:lnTo>
                    <a:pt x="48641" y="387603"/>
                  </a:lnTo>
                  <a:lnTo>
                    <a:pt x="30987" y="350138"/>
                  </a:lnTo>
                  <a:lnTo>
                    <a:pt x="17653" y="311912"/>
                  </a:lnTo>
                  <a:lnTo>
                    <a:pt x="10287" y="272923"/>
                  </a:lnTo>
                  <a:lnTo>
                    <a:pt x="7366" y="232410"/>
                  </a:lnTo>
                  <a:lnTo>
                    <a:pt x="9525" y="192659"/>
                  </a:lnTo>
                  <a:lnTo>
                    <a:pt x="16891" y="153797"/>
                  </a:lnTo>
                  <a:lnTo>
                    <a:pt x="28702" y="114046"/>
                  </a:lnTo>
                  <a:lnTo>
                    <a:pt x="46355" y="77977"/>
                  </a:lnTo>
                  <a:lnTo>
                    <a:pt x="69214" y="42672"/>
                  </a:lnTo>
                  <a:lnTo>
                    <a:pt x="96520" y="10287"/>
                  </a:lnTo>
                  <a:lnTo>
                    <a:pt x="107726" y="10287"/>
                  </a:lnTo>
                  <a:lnTo>
                    <a:pt x="99440" y="2159"/>
                  </a:lnTo>
                  <a:lnTo>
                    <a:pt x="98679" y="1524"/>
                  </a:lnTo>
                  <a:lnTo>
                    <a:pt x="96520" y="0"/>
                  </a:lnTo>
                  <a:close/>
                </a:path>
                <a:path w="641984" h="509269">
                  <a:moveTo>
                    <a:pt x="224394" y="349376"/>
                  </a:moveTo>
                  <a:lnTo>
                    <a:pt x="215773" y="349376"/>
                  </a:lnTo>
                  <a:lnTo>
                    <a:pt x="216535" y="350138"/>
                  </a:lnTo>
                  <a:lnTo>
                    <a:pt x="216535" y="367792"/>
                  </a:lnTo>
                  <a:lnTo>
                    <a:pt x="218059" y="382524"/>
                  </a:lnTo>
                  <a:lnTo>
                    <a:pt x="218059" y="439165"/>
                  </a:lnTo>
                  <a:lnTo>
                    <a:pt x="218734" y="456057"/>
                  </a:lnTo>
                  <a:lnTo>
                    <a:pt x="218821" y="495046"/>
                  </a:lnTo>
                  <a:lnTo>
                    <a:pt x="218059" y="497205"/>
                  </a:lnTo>
                  <a:lnTo>
                    <a:pt x="215773" y="498728"/>
                  </a:lnTo>
                  <a:lnTo>
                    <a:pt x="212852" y="498728"/>
                  </a:lnTo>
                  <a:lnTo>
                    <a:pt x="73660" y="500125"/>
                  </a:lnTo>
                  <a:lnTo>
                    <a:pt x="225738" y="500125"/>
                  </a:lnTo>
                  <a:lnTo>
                    <a:pt x="226187" y="499490"/>
                  </a:lnTo>
                  <a:lnTo>
                    <a:pt x="226822" y="497205"/>
                  </a:lnTo>
                  <a:lnTo>
                    <a:pt x="226750" y="456057"/>
                  </a:lnTo>
                  <a:lnTo>
                    <a:pt x="226187" y="439165"/>
                  </a:lnTo>
                  <a:lnTo>
                    <a:pt x="226187" y="400176"/>
                  </a:lnTo>
                  <a:lnTo>
                    <a:pt x="224728" y="383286"/>
                  </a:lnTo>
                  <a:lnTo>
                    <a:pt x="224662" y="350138"/>
                  </a:lnTo>
                  <a:lnTo>
                    <a:pt x="224394" y="349376"/>
                  </a:lnTo>
                  <a:close/>
                </a:path>
                <a:path w="641984" h="509269">
                  <a:moveTo>
                    <a:pt x="107726" y="10287"/>
                  </a:moveTo>
                  <a:lnTo>
                    <a:pt x="96520" y="10287"/>
                  </a:lnTo>
                  <a:lnTo>
                    <a:pt x="170180" y="83820"/>
                  </a:lnTo>
                  <a:lnTo>
                    <a:pt x="148082" y="109600"/>
                  </a:lnTo>
                  <a:lnTo>
                    <a:pt x="131826" y="139064"/>
                  </a:lnTo>
                  <a:lnTo>
                    <a:pt x="120014" y="169163"/>
                  </a:lnTo>
                  <a:lnTo>
                    <a:pt x="112649" y="200025"/>
                  </a:lnTo>
                  <a:lnTo>
                    <a:pt x="111252" y="232410"/>
                  </a:lnTo>
                  <a:lnTo>
                    <a:pt x="114173" y="264033"/>
                  </a:lnTo>
                  <a:lnTo>
                    <a:pt x="134112" y="326644"/>
                  </a:lnTo>
                  <a:lnTo>
                    <a:pt x="173101" y="380238"/>
                  </a:lnTo>
                  <a:lnTo>
                    <a:pt x="173862" y="381000"/>
                  </a:lnTo>
                  <a:lnTo>
                    <a:pt x="175260" y="382524"/>
                  </a:lnTo>
                  <a:lnTo>
                    <a:pt x="176022" y="383286"/>
                  </a:lnTo>
                  <a:lnTo>
                    <a:pt x="178308" y="384683"/>
                  </a:lnTo>
                  <a:lnTo>
                    <a:pt x="180466" y="384683"/>
                  </a:lnTo>
                  <a:lnTo>
                    <a:pt x="181229" y="382524"/>
                  </a:lnTo>
                  <a:lnTo>
                    <a:pt x="189557" y="374396"/>
                  </a:lnTo>
                  <a:lnTo>
                    <a:pt x="178308" y="374396"/>
                  </a:lnTo>
                  <a:lnTo>
                    <a:pt x="157607" y="349376"/>
                  </a:lnTo>
                  <a:lnTo>
                    <a:pt x="140715" y="321437"/>
                  </a:lnTo>
                  <a:lnTo>
                    <a:pt x="128905" y="291973"/>
                  </a:lnTo>
                  <a:lnTo>
                    <a:pt x="121538" y="261112"/>
                  </a:lnTo>
                  <a:lnTo>
                    <a:pt x="119380" y="230250"/>
                  </a:lnTo>
                  <a:lnTo>
                    <a:pt x="121538" y="199389"/>
                  </a:lnTo>
                  <a:lnTo>
                    <a:pt x="128905" y="169163"/>
                  </a:lnTo>
                  <a:lnTo>
                    <a:pt x="140715" y="139064"/>
                  </a:lnTo>
                  <a:lnTo>
                    <a:pt x="157607" y="111760"/>
                  </a:lnTo>
                  <a:lnTo>
                    <a:pt x="179705" y="86740"/>
                  </a:lnTo>
                  <a:lnTo>
                    <a:pt x="180466" y="85344"/>
                  </a:lnTo>
                  <a:lnTo>
                    <a:pt x="180466" y="83058"/>
                  </a:lnTo>
                  <a:lnTo>
                    <a:pt x="179705" y="80899"/>
                  </a:lnTo>
                  <a:lnTo>
                    <a:pt x="107726" y="10287"/>
                  </a:lnTo>
                  <a:close/>
                </a:path>
                <a:path w="641984" h="509269">
                  <a:moveTo>
                    <a:pt x="218821" y="340613"/>
                  </a:moveTo>
                  <a:lnTo>
                    <a:pt x="213613" y="340613"/>
                  </a:lnTo>
                  <a:lnTo>
                    <a:pt x="210692" y="342773"/>
                  </a:lnTo>
                  <a:lnTo>
                    <a:pt x="206248" y="346456"/>
                  </a:lnTo>
                  <a:lnTo>
                    <a:pt x="178308" y="374396"/>
                  </a:lnTo>
                  <a:lnTo>
                    <a:pt x="189557" y="374396"/>
                  </a:lnTo>
                  <a:lnTo>
                    <a:pt x="212852" y="351663"/>
                  </a:lnTo>
                  <a:lnTo>
                    <a:pt x="213613" y="350138"/>
                  </a:lnTo>
                  <a:lnTo>
                    <a:pt x="214376" y="349376"/>
                  </a:lnTo>
                  <a:lnTo>
                    <a:pt x="224394" y="349376"/>
                  </a:lnTo>
                  <a:lnTo>
                    <a:pt x="223901" y="347980"/>
                  </a:lnTo>
                  <a:lnTo>
                    <a:pt x="223138" y="344932"/>
                  </a:lnTo>
                  <a:lnTo>
                    <a:pt x="218821" y="340613"/>
                  </a:lnTo>
                  <a:close/>
                </a:path>
                <a:path w="641984" h="509269">
                  <a:moveTo>
                    <a:pt x="474847" y="136144"/>
                  </a:moveTo>
                  <a:lnTo>
                    <a:pt x="463296" y="136144"/>
                  </a:lnTo>
                  <a:lnTo>
                    <a:pt x="483997" y="160400"/>
                  </a:lnTo>
                  <a:lnTo>
                    <a:pt x="500888" y="187578"/>
                  </a:lnTo>
                  <a:lnTo>
                    <a:pt x="511937" y="217677"/>
                  </a:lnTo>
                  <a:lnTo>
                    <a:pt x="519303" y="247903"/>
                  </a:lnTo>
                  <a:lnTo>
                    <a:pt x="522224" y="278764"/>
                  </a:lnTo>
                  <a:lnTo>
                    <a:pt x="519303" y="309625"/>
                  </a:lnTo>
                  <a:lnTo>
                    <a:pt x="511937" y="340613"/>
                  </a:lnTo>
                  <a:lnTo>
                    <a:pt x="500888" y="369950"/>
                  </a:lnTo>
                  <a:lnTo>
                    <a:pt x="483997" y="397890"/>
                  </a:lnTo>
                  <a:lnTo>
                    <a:pt x="462661" y="422910"/>
                  </a:lnTo>
                  <a:lnTo>
                    <a:pt x="461137" y="425196"/>
                  </a:lnTo>
                  <a:lnTo>
                    <a:pt x="461137" y="426593"/>
                  </a:lnTo>
                  <a:lnTo>
                    <a:pt x="462661" y="428878"/>
                  </a:lnTo>
                  <a:lnTo>
                    <a:pt x="542925" y="509015"/>
                  </a:lnTo>
                  <a:lnTo>
                    <a:pt x="546608" y="509015"/>
                  </a:lnTo>
                  <a:lnTo>
                    <a:pt x="547370" y="507492"/>
                  </a:lnTo>
                  <a:lnTo>
                    <a:pt x="555112" y="498728"/>
                  </a:lnTo>
                  <a:lnTo>
                    <a:pt x="544322" y="498728"/>
                  </a:lnTo>
                  <a:lnTo>
                    <a:pt x="470662" y="425958"/>
                  </a:lnTo>
                  <a:lnTo>
                    <a:pt x="492760" y="398652"/>
                  </a:lnTo>
                  <a:lnTo>
                    <a:pt x="509015" y="370713"/>
                  </a:lnTo>
                  <a:lnTo>
                    <a:pt x="521588" y="339851"/>
                  </a:lnTo>
                  <a:lnTo>
                    <a:pt x="527431" y="308990"/>
                  </a:lnTo>
                  <a:lnTo>
                    <a:pt x="529589" y="276606"/>
                  </a:lnTo>
                  <a:lnTo>
                    <a:pt x="527431" y="244983"/>
                  </a:lnTo>
                  <a:lnTo>
                    <a:pt x="520827" y="213360"/>
                  </a:lnTo>
                  <a:lnTo>
                    <a:pt x="508254" y="183134"/>
                  </a:lnTo>
                  <a:lnTo>
                    <a:pt x="490601" y="154432"/>
                  </a:lnTo>
                  <a:lnTo>
                    <a:pt x="474847" y="136144"/>
                  </a:lnTo>
                  <a:close/>
                </a:path>
                <a:path w="641984" h="509269">
                  <a:moveTo>
                    <a:pt x="581913" y="8127"/>
                  </a:moveTo>
                  <a:lnTo>
                    <a:pt x="570103" y="8127"/>
                  </a:lnTo>
                  <a:lnTo>
                    <a:pt x="573151" y="9525"/>
                  </a:lnTo>
                  <a:lnTo>
                    <a:pt x="572388" y="10287"/>
                  </a:lnTo>
                  <a:lnTo>
                    <a:pt x="565785" y="15494"/>
                  </a:lnTo>
                  <a:lnTo>
                    <a:pt x="559815" y="22860"/>
                  </a:lnTo>
                  <a:lnTo>
                    <a:pt x="552450" y="30099"/>
                  </a:lnTo>
                  <a:lnTo>
                    <a:pt x="546608" y="36068"/>
                  </a:lnTo>
                  <a:lnTo>
                    <a:pt x="540004" y="42672"/>
                  </a:lnTo>
                  <a:lnTo>
                    <a:pt x="536956" y="45593"/>
                  </a:lnTo>
                  <a:lnTo>
                    <a:pt x="536321" y="47751"/>
                  </a:lnTo>
                  <a:lnTo>
                    <a:pt x="536321" y="50800"/>
                  </a:lnTo>
                  <a:lnTo>
                    <a:pt x="536956" y="52197"/>
                  </a:lnTo>
                  <a:lnTo>
                    <a:pt x="537717" y="52959"/>
                  </a:lnTo>
                  <a:lnTo>
                    <a:pt x="541401" y="55118"/>
                  </a:lnTo>
                  <a:lnTo>
                    <a:pt x="569467" y="86740"/>
                  </a:lnTo>
                  <a:lnTo>
                    <a:pt x="592201" y="121412"/>
                  </a:lnTo>
                  <a:lnTo>
                    <a:pt x="610615" y="157352"/>
                  </a:lnTo>
                  <a:lnTo>
                    <a:pt x="623188" y="197103"/>
                  </a:lnTo>
                  <a:lnTo>
                    <a:pt x="631316" y="237617"/>
                  </a:lnTo>
                  <a:lnTo>
                    <a:pt x="634238" y="278764"/>
                  </a:lnTo>
                  <a:lnTo>
                    <a:pt x="631316" y="319913"/>
                  </a:lnTo>
                  <a:lnTo>
                    <a:pt x="623951" y="359663"/>
                  </a:lnTo>
                  <a:lnTo>
                    <a:pt x="610615" y="397890"/>
                  </a:lnTo>
                  <a:lnTo>
                    <a:pt x="592963" y="433959"/>
                  </a:lnTo>
                  <a:lnTo>
                    <a:pt x="570864" y="467106"/>
                  </a:lnTo>
                  <a:lnTo>
                    <a:pt x="544322" y="498728"/>
                  </a:lnTo>
                  <a:lnTo>
                    <a:pt x="555112" y="498728"/>
                  </a:lnTo>
                  <a:lnTo>
                    <a:pt x="598932" y="440563"/>
                  </a:lnTo>
                  <a:lnTo>
                    <a:pt x="617982" y="403098"/>
                  </a:lnTo>
                  <a:lnTo>
                    <a:pt x="631316" y="362585"/>
                  </a:lnTo>
                  <a:lnTo>
                    <a:pt x="639445" y="321437"/>
                  </a:lnTo>
                  <a:lnTo>
                    <a:pt x="641604" y="278764"/>
                  </a:lnTo>
                  <a:lnTo>
                    <a:pt x="639445" y="236093"/>
                  </a:lnTo>
                  <a:lnTo>
                    <a:pt x="631316" y="194945"/>
                  </a:lnTo>
                  <a:lnTo>
                    <a:pt x="617982" y="154432"/>
                  </a:lnTo>
                  <a:lnTo>
                    <a:pt x="598932" y="116967"/>
                  </a:lnTo>
                  <a:lnTo>
                    <a:pt x="575310" y="81661"/>
                  </a:lnTo>
                  <a:lnTo>
                    <a:pt x="547370" y="50037"/>
                  </a:lnTo>
                  <a:lnTo>
                    <a:pt x="546608" y="48513"/>
                  </a:lnTo>
                  <a:lnTo>
                    <a:pt x="547370" y="47117"/>
                  </a:lnTo>
                  <a:lnTo>
                    <a:pt x="552450" y="42672"/>
                  </a:lnTo>
                  <a:lnTo>
                    <a:pt x="559054" y="35306"/>
                  </a:lnTo>
                  <a:lnTo>
                    <a:pt x="581913" y="9525"/>
                  </a:lnTo>
                  <a:lnTo>
                    <a:pt x="581913" y="8127"/>
                  </a:lnTo>
                  <a:close/>
                </a:path>
                <a:path w="641984" h="509269">
                  <a:moveTo>
                    <a:pt x="569467" y="0"/>
                  </a:moveTo>
                  <a:lnTo>
                    <a:pt x="567182" y="0"/>
                  </a:lnTo>
                  <a:lnTo>
                    <a:pt x="427228" y="2159"/>
                  </a:lnTo>
                  <a:lnTo>
                    <a:pt x="414782" y="12446"/>
                  </a:lnTo>
                  <a:lnTo>
                    <a:pt x="414782" y="69850"/>
                  </a:lnTo>
                  <a:lnTo>
                    <a:pt x="415341" y="86740"/>
                  </a:lnTo>
                  <a:lnTo>
                    <a:pt x="415416" y="141224"/>
                  </a:lnTo>
                  <a:lnTo>
                    <a:pt x="416940" y="151511"/>
                  </a:lnTo>
                  <a:lnTo>
                    <a:pt x="416940" y="158876"/>
                  </a:lnTo>
                  <a:lnTo>
                    <a:pt x="417703" y="161798"/>
                  </a:lnTo>
                  <a:lnTo>
                    <a:pt x="419100" y="164084"/>
                  </a:lnTo>
                  <a:lnTo>
                    <a:pt x="419862" y="167005"/>
                  </a:lnTo>
                  <a:lnTo>
                    <a:pt x="422783" y="167767"/>
                  </a:lnTo>
                  <a:lnTo>
                    <a:pt x="425068" y="169163"/>
                  </a:lnTo>
                  <a:lnTo>
                    <a:pt x="427989" y="167767"/>
                  </a:lnTo>
                  <a:lnTo>
                    <a:pt x="430911" y="166243"/>
                  </a:lnTo>
                  <a:lnTo>
                    <a:pt x="434593" y="164084"/>
                  </a:lnTo>
                  <a:lnTo>
                    <a:pt x="437961" y="160400"/>
                  </a:lnTo>
                  <a:lnTo>
                    <a:pt x="425831" y="160400"/>
                  </a:lnTo>
                  <a:lnTo>
                    <a:pt x="425068" y="158876"/>
                  </a:lnTo>
                  <a:lnTo>
                    <a:pt x="425068" y="154432"/>
                  </a:lnTo>
                  <a:lnTo>
                    <a:pt x="424307" y="151511"/>
                  </a:lnTo>
                  <a:lnTo>
                    <a:pt x="424307" y="89026"/>
                  </a:lnTo>
                  <a:lnTo>
                    <a:pt x="422783" y="69850"/>
                  </a:lnTo>
                  <a:lnTo>
                    <a:pt x="422783" y="12446"/>
                  </a:lnTo>
                  <a:lnTo>
                    <a:pt x="424307" y="11811"/>
                  </a:lnTo>
                  <a:lnTo>
                    <a:pt x="425068" y="11811"/>
                  </a:lnTo>
                  <a:lnTo>
                    <a:pt x="427228" y="10287"/>
                  </a:lnTo>
                  <a:lnTo>
                    <a:pt x="567943" y="8127"/>
                  </a:lnTo>
                  <a:lnTo>
                    <a:pt x="581913" y="8127"/>
                  </a:lnTo>
                  <a:lnTo>
                    <a:pt x="581913" y="6603"/>
                  </a:lnTo>
                  <a:lnTo>
                    <a:pt x="577468" y="2159"/>
                  </a:lnTo>
                  <a:lnTo>
                    <a:pt x="575310" y="1524"/>
                  </a:lnTo>
                  <a:lnTo>
                    <a:pt x="572388" y="1524"/>
                  </a:lnTo>
                  <a:lnTo>
                    <a:pt x="569467" y="0"/>
                  </a:lnTo>
                  <a:close/>
                </a:path>
                <a:path w="641984" h="509269">
                  <a:moveTo>
                    <a:pt x="464820" y="125730"/>
                  </a:moveTo>
                  <a:lnTo>
                    <a:pt x="461137" y="125730"/>
                  </a:lnTo>
                  <a:lnTo>
                    <a:pt x="460375" y="126492"/>
                  </a:lnTo>
                  <a:lnTo>
                    <a:pt x="458215" y="128777"/>
                  </a:lnTo>
                  <a:lnTo>
                    <a:pt x="457454" y="129412"/>
                  </a:lnTo>
                  <a:lnTo>
                    <a:pt x="453009" y="133858"/>
                  </a:lnTo>
                  <a:lnTo>
                    <a:pt x="447929" y="139064"/>
                  </a:lnTo>
                  <a:lnTo>
                    <a:pt x="441960" y="144907"/>
                  </a:lnTo>
                  <a:lnTo>
                    <a:pt x="429513" y="157352"/>
                  </a:lnTo>
                  <a:lnTo>
                    <a:pt x="427228" y="158876"/>
                  </a:lnTo>
                  <a:lnTo>
                    <a:pt x="425831" y="159638"/>
                  </a:lnTo>
                  <a:lnTo>
                    <a:pt x="425831" y="160400"/>
                  </a:lnTo>
                  <a:lnTo>
                    <a:pt x="437961" y="160400"/>
                  </a:lnTo>
                  <a:lnTo>
                    <a:pt x="442722" y="155194"/>
                  </a:lnTo>
                  <a:lnTo>
                    <a:pt x="458215" y="139700"/>
                  </a:lnTo>
                  <a:lnTo>
                    <a:pt x="463296" y="136144"/>
                  </a:lnTo>
                  <a:lnTo>
                    <a:pt x="474847" y="136144"/>
                  </a:lnTo>
                  <a:lnTo>
                    <a:pt x="468503" y="128777"/>
                  </a:lnTo>
                  <a:lnTo>
                    <a:pt x="467740" y="127253"/>
                  </a:lnTo>
                  <a:lnTo>
                    <a:pt x="466343" y="126492"/>
                  </a:lnTo>
                  <a:lnTo>
                    <a:pt x="464820" y="12573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28">
              <a:extLst>
                <a:ext uri="{FF2B5EF4-FFF2-40B4-BE49-F238E27FC236}">
                  <a16:creationId xmlns:a16="http://schemas.microsoft.com/office/drawing/2014/main" id="{DAA1708F-9F0C-4D5D-A31C-2B1CE866F313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1524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1524" y="457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9">
              <a:extLst>
                <a:ext uri="{FF2B5EF4-FFF2-40B4-BE49-F238E27FC236}">
                  <a16:creationId xmlns:a16="http://schemas.microsoft.com/office/drawing/2014/main" id="{C021FF24-4532-4EB2-ACCC-DDEABB157119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0" y="4572"/>
                  </a:moveTo>
                  <a:lnTo>
                    <a:pt x="1524" y="4572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D6134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D721C645-5649-48CF-B4E0-9B181725F7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574236"/>
              </p:ext>
            </p:extLst>
          </p:nvPr>
        </p:nvGraphicFramePr>
        <p:xfrm>
          <a:off x="0" y="1248683"/>
          <a:ext cx="8991599" cy="5024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190">
                  <a:extLst>
                    <a:ext uri="{9D8B030D-6E8A-4147-A177-3AD203B41FA5}">
                      <a16:colId xmlns:a16="http://schemas.microsoft.com/office/drawing/2014/main" val="2079408312"/>
                    </a:ext>
                  </a:extLst>
                </a:gridCol>
                <a:gridCol w="902586">
                  <a:extLst>
                    <a:ext uri="{9D8B030D-6E8A-4147-A177-3AD203B41FA5}">
                      <a16:colId xmlns:a16="http://schemas.microsoft.com/office/drawing/2014/main" val="836793429"/>
                    </a:ext>
                  </a:extLst>
                </a:gridCol>
                <a:gridCol w="723959">
                  <a:extLst>
                    <a:ext uri="{9D8B030D-6E8A-4147-A177-3AD203B41FA5}">
                      <a16:colId xmlns:a16="http://schemas.microsoft.com/office/drawing/2014/main" val="2835742762"/>
                    </a:ext>
                  </a:extLst>
                </a:gridCol>
                <a:gridCol w="776481">
                  <a:extLst>
                    <a:ext uri="{9D8B030D-6E8A-4147-A177-3AD203B41FA5}">
                      <a16:colId xmlns:a16="http://schemas.microsoft.com/office/drawing/2014/main" val="3690976372"/>
                    </a:ext>
                  </a:extLst>
                </a:gridCol>
                <a:gridCol w="1009426">
                  <a:extLst>
                    <a:ext uri="{9D8B030D-6E8A-4147-A177-3AD203B41FA5}">
                      <a16:colId xmlns:a16="http://schemas.microsoft.com/office/drawing/2014/main" val="724454189"/>
                    </a:ext>
                  </a:extLst>
                </a:gridCol>
                <a:gridCol w="3046671">
                  <a:extLst>
                    <a:ext uri="{9D8B030D-6E8A-4147-A177-3AD203B41FA5}">
                      <a16:colId xmlns:a16="http://schemas.microsoft.com/office/drawing/2014/main" val="995350519"/>
                    </a:ext>
                  </a:extLst>
                </a:gridCol>
                <a:gridCol w="580233">
                  <a:extLst>
                    <a:ext uri="{9D8B030D-6E8A-4147-A177-3AD203B41FA5}">
                      <a16:colId xmlns:a16="http://schemas.microsoft.com/office/drawing/2014/main" val="2483979463"/>
                    </a:ext>
                  </a:extLst>
                </a:gridCol>
                <a:gridCol w="596351">
                  <a:extLst>
                    <a:ext uri="{9D8B030D-6E8A-4147-A177-3AD203B41FA5}">
                      <a16:colId xmlns:a16="http://schemas.microsoft.com/office/drawing/2014/main" val="259119693"/>
                    </a:ext>
                  </a:extLst>
                </a:gridCol>
                <a:gridCol w="596351">
                  <a:extLst>
                    <a:ext uri="{9D8B030D-6E8A-4147-A177-3AD203B41FA5}">
                      <a16:colId xmlns:a16="http://schemas.microsoft.com/office/drawing/2014/main" val="2385813771"/>
                    </a:ext>
                  </a:extLst>
                </a:gridCol>
                <a:gridCol w="596351">
                  <a:extLst>
                    <a:ext uri="{9D8B030D-6E8A-4147-A177-3AD203B41FA5}">
                      <a16:colId xmlns:a16="http://schemas.microsoft.com/office/drawing/2014/main" val="3192593503"/>
                    </a:ext>
                  </a:extLst>
                </a:gridCol>
              </a:tblGrid>
              <a:tr h="9475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Численность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Доля в общей численности населения МО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мер социальной поддержки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НПА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Размер выплат на 1 получателя (руб.)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557197"/>
                  </a:ext>
                </a:extLst>
              </a:tr>
              <a:tr h="2207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Медицинские работники государственных медицинских организаций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Предоставление мер социальной поддержки врачебному персоналу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Постановление администрации  Орехово-Зуевского городского округа Московской области от  10.03.2020 №806 "О мерах социальной поддержки отдельным категориям медицинских работников государственных медицинских организаций, подведомственных Министерству здравоохранения Московской области, находящихся на территории Орехово-Зуевского городского округа Московской области" , Решение Совета депутатов от 30.01.2020 №112/8 "О мерах социальной поддержки отдельным категориям медицинских работников государственных медицинских организаций, подведомственных Министерству здравоохранения Московской области, находящихся на территории Орехово-Зуевского городского округа Московской области"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12 000 (фиксированная выплата)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6696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6696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573238"/>
                  </a:ext>
                </a:extLst>
              </a:tr>
              <a:tr h="18690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Родители (законные представитель) воспитанников ДОУ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10780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0,0465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Компенсация родительской платы за присмотр и уход за детьми, осваивающими образовательные программы дошкольного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Постановление Пр-ва МО от 26.05.2014 № 378/17 «Об утверждении Порядка обращения за компенсацией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деятельность, и порядка ее выплаты, Порядка расходования субвенций бюджетам муниципальных образований Московской области на выплату компенсации родительской платы за присмотр и уход за детьми, осваивающими образовательные программы дошкольного образования в организациях Московской области, осуществляющих образовательную деятельность»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456,12 (средний расчет)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4916,92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4916,92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930" marR="5930" marT="593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761465"/>
                  </a:ext>
                </a:extLst>
              </a:tr>
            </a:tbl>
          </a:graphicData>
        </a:graphic>
      </p:graphicFrame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9B8EE5F-96EA-4C5E-83F0-2B29B7226347}"/>
              </a:ext>
            </a:extLst>
          </p:cNvPr>
          <p:cNvGrpSpPr/>
          <p:nvPr/>
        </p:nvGrpSpPr>
        <p:grpSpPr>
          <a:xfrm>
            <a:off x="0" y="-19050"/>
            <a:ext cx="12196011" cy="514586"/>
            <a:chOff x="0" y="-19050"/>
            <a:chExt cx="12196011" cy="51458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4A75474-84E0-4624-AE0A-2FD7A3F4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9525"/>
              <a:ext cx="5472113" cy="50506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21C61A2-5A12-4337-A91A-946EA1E4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2113" y="-19050"/>
              <a:ext cx="6723898" cy="514586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3492" y="4472627"/>
            <a:ext cx="3227759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8960"/>
      </p:ext>
    </p:extLst>
  </p:cSld>
  <p:clrMapOvr>
    <a:masterClrMapping/>
  </p:clrMapOvr>
  <p:transition spd="slow">
    <p:randomBa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50E464C-385C-4455-BD75-757BE51F8954}"/>
              </a:ext>
            </a:extLst>
          </p:cNvPr>
          <p:cNvGrpSpPr/>
          <p:nvPr/>
        </p:nvGrpSpPr>
        <p:grpSpPr>
          <a:xfrm>
            <a:off x="0" y="6277452"/>
            <a:ext cx="12192000" cy="580547"/>
            <a:chOff x="0" y="6141768"/>
            <a:chExt cx="12192000" cy="71623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B2C9118-4BEB-4B1C-AA38-10E80A1E5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41769"/>
              <a:ext cx="5410200" cy="71623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6854F-233A-4E5C-A66E-1FA19297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0200" y="6141768"/>
              <a:ext cx="6781800" cy="716232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0BF5F7-BC50-42B4-9517-79CD3338919B}"/>
              </a:ext>
            </a:extLst>
          </p:cNvPr>
          <p:cNvGrpSpPr/>
          <p:nvPr/>
        </p:nvGrpSpPr>
        <p:grpSpPr>
          <a:xfrm>
            <a:off x="0" y="495537"/>
            <a:ext cx="12188391" cy="753145"/>
            <a:chOff x="-2" y="411825"/>
            <a:chExt cx="12188391" cy="753145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5ACBDFE-D42D-4284-865A-9D18F09429A0}"/>
                </a:ext>
              </a:extLst>
            </p:cNvPr>
            <p:cNvSpPr/>
            <p:nvPr/>
          </p:nvSpPr>
          <p:spPr>
            <a:xfrm flipH="1" flipV="1">
              <a:off x="-2" y="411825"/>
              <a:ext cx="12188391" cy="753145"/>
            </a:xfrm>
            <a:prstGeom prst="rect">
              <a:avLst/>
            </a:prstGeom>
            <a:gradFill flip="none" rotWithShape="1">
              <a:gsLst>
                <a:gs pos="8000">
                  <a:srgbClr val="FDFA8D"/>
                </a:gs>
                <a:gs pos="45000">
                  <a:srgbClr val="E4CD9A"/>
                </a:gs>
                <a:gs pos="100000">
                  <a:srgbClr val="000456"/>
                </a:gs>
                <a:gs pos="77000">
                  <a:srgbClr val="002D85">
                    <a:alpha val="9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3E0A8B4-3BD3-402C-A561-13F41024E542}"/>
                </a:ext>
              </a:extLst>
            </p:cNvPr>
            <p:cNvSpPr txBox="1">
              <a:spLocks/>
            </p:cNvSpPr>
            <p:nvPr/>
          </p:nvSpPr>
          <p:spPr>
            <a:xfrm>
              <a:off x="1786202" y="501435"/>
              <a:ext cx="9776557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400" b="1" i="0">
                  <a:solidFill>
                    <a:schemeClr val="bg1"/>
                  </a:solidFill>
                  <a:latin typeface="Trebuchet MS"/>
                  <a:ea typeface="+mj-ea"/>
                  <a:cs typeface="Trebuchet MS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000" kern="0" spc="105" dirty="0">
                  <a:solidFill>
                    <a:srgbClr val="46280C"/>
                  </a:solidFill>
                </a:rPr>
                <a:t>ИНФОРМАЦИЯ О РАСХОДАХ БЮДЖЕТА </a:t>
              </a:r>
              <a:r>
                <a:rPr lang="ru-RU" sz="2000" kern="0" spc="105" dirty="0"/>
                <a:t>С УЧЕТОМ ИНТЕРЕСОВ ЦЕЛЕВЫХ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ГРУПП ПОЛЬЗОВАТЕЛЕЙ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68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5" name="object 25">
            <a:extLst>
              <a:ext uri="{FF2B5EF4-FFF2-40B4-BE49-F238E27FC236}">
                <a16:creationId xmlns:a16="http://schemas.microsoft.com/office/drawing/2014/main" id="{7C43A163-79DA-4E5B-B96A-61F020C9DFBC}"/>
              </a:ext>
            </a:extLst>
          </p:cNvPr>
          <p:cNvGrpSpPr/>
          <p:nvPr/>
        </p:nvGrpSpPr>
        <p:grpSpPr>
          <a:xfrm>
            <a:off x="457200" y="617474"/>
            <a:ext cx="641985" cy="509270"/>
            <a:chOff x="6449567" y="2435351"/>
            <a:chExt cx="641985" cy="509270"/>
          </a:xfrm>
        </p:grpSpPr>
        <p:pic>
          <p:nvPicPr>
            <p:cNvPr id="17" name="object 26">
              <a:extLst>
                <a:ext uri="{FF2B5EF4-FFF2-40B4-BE49-F238E27FC236}">
                  <a16:creationId xmlns:a16="http://schemas.microsoft.com/office/drawing/2014/main" id="{F38380D2-93D2-4ECB-B193-A4C74852326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5975" y="2584703"/>
              <a:ext cx="208788" cy="210312"/>
            </a:xfrm>
            <a:prstGeom prst="rect">
              <a:avLst/>
            </a:prstGeom>
          </p:spPr>
        </p:pic>
        <p:sp>
          <p:nvSpPr>
            <p:cNvPr id="18" name="object 27">
              <a:extLst>
                <a:ext uri="{FF2B5EF4-FFF2-40B4-BE49-F238E27FC236}">
                  <a16:creationId xmlns:a16="http://schemas.microsoft.com/office/drawing/2014/main" id="{728DCC1D-076B-485C-A6A4-165A9941843F}"/>
                </a:ext>
              </a:extLst>
            </p:cNvPr>
            <p:cNvSpPr/>
            <p:nvPr/>
          </p:nvSpPr>
          <p:spPr>
            <a:xfrm>
              <a:off x="6449567" y="2435351"/>
              <a:ext cx="641985" cy="509270"/>
            </a:xfrm>
            <a:custGeom>
              <a:avLst/>
              <a:gdLst/>
              <a:ahLst/>
              <a:cxnLst/>
              <a:rect l="l" t="t" r="r" b="b"/>
              <a:pathLst>
                <a:path w="641984" h="509269">
                  <a:moveTo>
                    <a:pt x="96520" y="0"/>
                  </a:moveTo>
                  <a:lnTo>
                    <a:pt x="95758" y="1524"/>
                  </a:lnTo>
                  <a:lnTo>
                    <a:pt x="94234" y="2159"/>
                  </a:lnTo>
                  <a:lnTo>
                    <a:pt x="67817" y="32385"/>
                  </a:lnTo>
                  <a:lnTo>
                    <a:pt x="44958" y="65405"/>
                  </a:lnTo>
                  <a:lnTo>
                    <a:pt x="27305" y="99313"/>
                  </a:lnTo>
                  <a:lnTo>
                    <a:pt x="13208" y="136144"/>
                  </a:lnTo>
                  <a:lnTo>
                    <a:pt x="0" y="211074"/>
                  </a:lnTo>
                  <a:lnTo>
                    <a:pt x="0" y="250062"/>
                  </a:lnTo>
                  <a:lnTo>
                    <a:pt x="4445" y="288289"/>
                  </a:lnTo>
                  <a:lnTo>
                    <a:pt x="27305" y="361950"/>
                  </a:lnTo>
                  <a:lnTo>
                    <a:pt x="44958" y="395732"/>
                  </a:lnTo>
                  <a:lnTo>
                    <a:pt x="67817" y="428878"/>
                  </a:lnTo>
                  <a:lnTo>
                    <a:pt x="93599" y="458977"/>
                  </a:lnTo>
                  <a:lnTo>
                    <a:pt x="95758" y="461263"/>
                  </a:lnTo>
                  <a:lnTo>
                    <a:pt x="93599" y="463423"/>
                  </a:lnTo>
                  <a:lnTo>
                    <a:pt x="89154" y="467106"/>
                  </a:lnTo>
                  <a:lnTo>
                    <a:pt x="83185" y="473710"/>
                  </a:lnTo>
                  <a:lnTo>
                    <a:pt x="75818" y="481075"/>
                  </a:lnTo>
                  <a:lnTo>
                    <a:pt x="69214" y="486918"/>
                  </a:lnTo>
                  <a:lnTo>
                    <a:pt x="63373" y="492887"/>
                  </a:lnTo>
                  <a:lnTo>
                    <a:pt x="60452" y="496570"/>
                  </a:lnTo>
                  <a:lnTo>
                    <a:pt x="58928" y="500125"/>
                  </a:lnTo>
                  <a:lnTo>
                    <a:pt x="61087" y="505333"/>
                  </a:lnTo>
                  <a:lnTo>
                    <a:pt x="63373" y="506857"/>
                  </a:lnTo>
                  <a:lnTo>
                    <a:pt x="66293" y="507492"/>
                  </a:lnTo>
                  <a:lnTo>
                    <a:pt x="68453" y="509015"/>
                  </a:lnTo>
                  <a:lnTo>
                    <a:pt x="73660" y="509015"/>
                  </a:lnTo>
                  <a:lnTo>
                    <a:pt x="212852" y="506857"/>
                  </a:lnTo>
                  <a:lnTo>
                    <a:pt x="216535" y="506857"/>
                  </a:lnTo>
                  <a:lnTo>
                    <a:pt x="219456" y="505333"/>
                  </a:lnTo>
                  <a:lnTo>
                    <a:pt x="223138" y="503809"/>
                  </a:lnTo>
                  <a:lnTo>
                    <a:pt x="225738" y="500125"/>
                  </a:lnTo>
                  <a:lnTo>
                    <a:pt x="68453" y="500125"/>
                  </a:lnTo>
                  <a:lnTo>
                    <a:pt x="69214" y="498728"/>
                  </a:lnTo>
                  <a:lnTo>
                    <a:pt x="74422" y="492887"/>
                  </a:lnTo>
                  <a:lnTo>
                    <a:pt x="81787" y="486156"/>
                  </a:lnTo>
                  <a:lnTo>
                    <a:pt x="89154" y="479551"/>
                  </a:lnTo>
                  <a:lnTo>
                    <a:pt x="95758" y="472186"/>
                  </a:lnTo>
                  <a:lnTo>
                    <a:pt x="101600" y="466344"/>
                  </a:lnTo>
                  <a:lnTo>
                    <a:pt x="104648" y="463423"/>
                  </a:lnTo>
                  <a:lnTo>
                    <a:pt x="106045" y="461899"/>
                  </a:lnTo>
                  <a:lnTo>
                    <a:pt x="106045" y="459739"/>
                  </a:lnTo>
                  <a:lnTo>
                    <a:pt x="104648" y="458977"/>
                  </a:lnTo>
                  <a:lnTo>
                    <a:pt x="103886" y="456819"/>
                  </a:lnTo>
                  <a:lnTo>
                    <a:pt x="71501" y="421513"/>
                  </a:lnTo>
                  <a:lnTo>
                    <a:pt x="48641" y="387603"/>
                  </a:lnTo>
                  <a:lnTo>
                    <a:pt x="30987" y="350138"/>
                  </a:lnTo>
                  <a:lnTo>
                    <a:pt x="17653" y="311912"/>
                  </a:lnTo>
                  <a:lnTo>
                    <a:pt x="10287" y="272923"/>
                  </a:lnTo>
                  <a:lnTo>
                    <a:pt x="7366" y="232410"/>
                  </a:lnTo>
                  <a:lnTo>
                    <a:pt x="9525" y="192659"/>
                  </a:lnTo>
                  <a:lnTo>
                    <a:pt x="16891" y="153797"/>
                  </a:lnTo>
                  <a:lnTo>
                    <a:pt x="28702" y="114046"/>
                  </a:lnTo>
                  <a:lnTo>
                    <a:pt x="46355" y="77977"/>
                  </a:lnTo>
                  <a:lnTo>
                    <a:pt x="69214" y="42672"/>
                  </a:lnTo>
                  <a:lnTo>
                    <a:pt x="96520" y="10287"/>
                  </a:lnTo>
                  <a:lnTo>
                    <a:pt x="107726" y="10287"/>
                  </a:lnTo>
                  <a:lnTo>
                    <a:pt x="99440" y="2159"/>
                  </a:lnTo>
                  <a:lnTo>
                    <a:pt x="98679" y="1524"/>
                  </a:lnTo>
                  <a:lnTo>
                    <a:pt x="96520" y="0"/>
                  </a:lnTo>
                  <a:close/>
                </a:path>
                <a:path w="641984" h="509269">
                  <a:moveTo>
                    <a:pt x="224394" y="349376"/>
                  </a:moveTo>
                  <a:lnTo>
                    <a:pt x="215773" y="349376"/>
                  </a:lnTo>
                  <a:lnTo>
                    <a:pt x="216535" y="350138"/>
                  </a:lnTo>
                  <a:lnTo>
                    <a:pt x="216535" y="367792"/>
                  </a:lnTo>
                  <a:lnTo>
                    <a:pt x="218059" y="382524"/>
                  </a:lnTo>
                  <a:lnTo>
                    <a:pt x="218059" y="439165"/>
                  </a:lnTo>
                  <a:lnTo>
                    <a:pt x="218734" y="456057"/>
                  </a:lnTo>
                  <a:lnTo>
                    <a:pt x="218821" y="495046"/>
                  </a:lnTo>
                  <a:lnTo>
                    <a:pt x="218059" y="497205"/>
                  </a:lnTo>
                  <a:lnTo>
                    <a:pt x="215773" y="498728"/>
                  </a:lnTo>
                  <a:lnTo>
                    <a:pt x="212852" y="498728"/>
                  </a:lnTo>
                  <a:lnTo>
                    <a:pt x="73660" y="500125"/>
                  </a:lnTo>
                  <a:lnTo>
                    <a:pt x="225738" y="500125"/>
                  </a:lnTo>
                  <a:lnTo>
                    <a:pt x="226187" y="499490"/>
                  </a:lnTo>
                  <a:lnTo>
                    <a:pt x="226822" y="497205"/>
                  </a:lnTo>
                  <a:lnTo>
                    <a:pt x="226750" y="456057"/>
                  </a:lnTo>
                  <a:lnTo>
                    <a:pt x="226187" y="439165"/>
                  </a:lnTo>
                  <a:lnTo>
                    <a:pt x="226187" y="400176"/>
                  </a:lnTo>
                  <a:lnTo>
                    <a:pt x="224728" y="383286"/>
                  </a:lnTo>
                  <a:lnTo>
                    <a:pt x="224662" y="350138"/>
                  </a:lnTo>
                  <a:lnTo>
                    <a:pt x="224394" y="349376"/>
                  </a:lnTo>
                  <a:close/>
                </a:path>
                <a:path w="641984" h="509269">
                  <a:moveTo>
                    <a:pt x="107726" y="10287"/>
                  </a:moveTo>
                  <a:lnTo>
                    <a:pt x="96520" y="10287"/>
                  </a:lnTo>
                  <a:lnTo>
                    <a:pt x="170180" y="83820"/>
                  </a:lnTo>
                  <a:lnTo>
                    <a:pt x="148082" y="109600"/>
                  </a:lnTo>
                  <a:lnTo>
                    <a:pt x="131826" y="139064"/>
                  </a:lnTo>
                  <a:lnTo>
                    <a:pt x="120014" y="169163"/>
                  </a:lnTo>
                  <a:lnTo>
                    <a:pt x="112649" y="200025"/>
                  </a:lnTo>
                  <a:lnTo>
                    <a:pt x="111252" y="232410"/>
                  </a:lnTo>
                  <a:lnTo>
                    <a:pt x="114173" y="264033"/>
                  </a:lnTo>
                  <a:lnTo>
                    <a:pt x="134112" y="326644"/>
                  </a:lnTo>
                  <a:lnTo>
                    <a:pt x="173101" y="380238"/>
                  </a:lnTo>
                  <a:lnTo>
                    <a:pt x="173862" y="381000"/>
                  </a:lnTo>
                  <a:lnTo>
                    <a:pt x="175260" y="382524"/>
                  </a:lnTo>
                  <a:lnTo>
                    <a:pt x="176022" y="383286"/>
                  </a:lnTo>
                  <a:lnTo>
                    <a:pt x="178308" y="384683"/>
                  </a:lnTo>
                  <a:lnTo>
                    <a:pt x="180466" y="384683"/>
                  </a:lnTo>
                  <a:lnTo>
                    <a:pt x="181229" y="382524"/>
                  </a:lnTo>
                  <a:lnTo>
                    <a:pt x="189557" y="374396"/>
                  </a:lnTo>
                  <a:lnTo>
                    <a:pt x="178308" y="374396"/>
                  </a:lnTo>
                  <a:lnTo>
                    <a:pt x="157607" y="349376"/>
                  </a:lnTo>
                  <a:lnTo>
                    <a:pt x="140715" y="321437"/>
                  </a:lnTo>
                  <a:lnTo>
                    <a:pt x="128905" y="291973"/>
                  </a:lnTo>
                  <a:lnTo>
                    <a:pt x="121538" y="261112"/>
                  </a:lnTo>
                  <a:lnTo>
                    <a:pt x="119380" y="230250"/>
                  </a:lnTo>
                  <a:lnTo>
                    <a:pt x="121538" y="199389"/>
                  </a:lnTo>
                  <a:lnTo>
                    <a:pt x="128905" y="169163"/>
                  </a:lnTo>
                  <a:lnTo>
                    <a:pt x="140715" y="139064"/>
                  </a:lnTo>
                  <a:lnTo>
                    <a:pt x="157607" y="111760"/>
                  </a:lnTo>
                  <a:lnTo>
                    <a:pt x="179705" y="86740"/>
                  </a:lnTo>
                  <a:lnTo>
                    <a:pt x="180466" y="85344"/>
                  </a:lnTo>
                  <a:lnTo>
                    <a:pt x="180466" y="83058"/>
                  </a:lnTo>
                  <a:lnTo>
                    <a:pt x="179705" y="80899"/>
                  </a:lnTo>
                  <a:lnTo>
                    <a:pt x="107726" y="10287"/>
                  </a:lnTo>
                  <a:close/>
                </a:path>
                <a:path w="641984" h="509269">
                  <a:moveTo>
                    <a:pt x="218821" y="340613"/>
                  </a:moveTo>
                  <a:lnTo>
                    <a:pt x="213613" y="340613"/>
                  </a:lnTo>
                  <a:lnTo>
                    <a:pt x="210692" y="342773"/>
                  </a:lnTo>
                  <a:lnTo>
                    <a:pt x="206248" y="346456"/>
                  </a:lnTo>
                  <a:lnTo>
                    <a:pt x="178308" y="374396"/>
                  </a:lnTo>
                  <a:lnTo>
                    <a:pt x="189557" y="374396"/>
                  </a:lnTo>
                  <a:lnTo>
                    <a:pt x="212852" y="351663"/>
                  </a:lnTo>
                  <a:lnTo>
                    <a:pt x="213613" y="350138"/>
                  </a:lnTo>
                  <a:lnTo>
                    <a:pt x="214376" y="349376"/>
                  </a:lnTo>
                  <a:lnTo>
                    <a:pt x="224394" y="349376"/>
                  </a:lnTo>
                  <a:lnTo>
                    <a:pt x="223901" y="347980"/>
                  </a:lnTo>
                  <a:lnTo>
                    <a:pt x="223138" y="344932"/>
                  </a:lnTo>
                  <a:lnTo>
                    <a:pt x="218821" y="340613"/>
                  </a:lnTo>
                  <a:close/>
                </a:path>
                <a:path w="641984" h="509269">
                  <a:moveTo>
                    <a:pt x="474847" y="136144"/>
                  </a:moveTo>
                  <a:lnTo>
                    <a:pt x="463296" y="136144"/>
                  </a:lnTo>
                  <a:lnTo>
                    <a:pt x="483997" y="160400"/>
                  </a:lnTo>
                  <a:lnTo>
                    <a:pt x="500888" y="187578"/>
                  </a:lnTo>
                  <a:lnTo>
                    <a:pt x="511937" y="217677"/>
                  </a:lnTo>
                  <a:lnTo>
                    <a:pt x="519303" y="247903"/>
                  </a:lnTo>
                  <a:lnTo>
                    <a:pt x="522224" y="278764"/>
                  </a:lnTo>
                  <a:lnTo>
                    <a:pt x="519303" y="309625"/>
                  </a:lnTo>
                  <a:lnTo>
                    <a:pt x="511937" y="340613"/>
                  </a:lnTo>
                  <a:lnTo>
                    <a:pt x="500888" y="369950"/>
                  </a:lnTo>
                  <a:lnTo>
                    <a:pt x="483997" y="397890"/>
                  </a:lnTo>
                  <a:lnTo>
                    <a:pt x="462661" y="422910"/>
                  </a:lnTo>
                  <a:lnTo>
                    <a:pt x="461137" y="425196"/>
                  </a:lnTo>
                  <a:lnTo>
                    <a:pt x="461137" y="426593"/>
                  </a:lnTo>
                  <a:lnTo>
                    <a:pt x="462661" y="428878"/>
                  </a:lnTo>
                  <a:lnTo>
                    <a:pt x="542925" y="509015"/>
                  </a:lnTo>
                  <a:lnTo>
                    <a:pt x="546608" y="509015"/>
                  </a:lnTo>
                  <a:lnTo>
                    <a:pt x="547370" y="507492"/>
                  </a:lnTo>
                  <a:lnTo>
                    <a:pt x="555112" y="498728"/>
                  </a:lnTo>
                  <a:lnTo>
                    <a:pt x="544322" y="498728"/>
                  </a:lnTo>
                  <a:lnTo>
                    <a:pt x="470662" y="425958"/>
                  </a:lnTo>
                  <a:lnTo>
                    <a:pt x="492760" y="398652"/>
                  </a:lnTo>
                  <a:lnTo>
                    <a:pt x="509015" y="370713"/>
                  </a:lnTo>
                  <a:lnTo>
                    <a:pt x="521588" y="339851"/>
                  </a:lnTo>
                  <a:lnTo>
                    <a:pt x="527431" y="308990"/>
                  </a:lnTo>
                  <a:lnTo>
                    <a:pt x="529589" y="276606"/>
                  </a:lnTo>
                  <a:lnTo>
                    <a:pt x="527431" y="244983"/>
                  </a:lnTo>
                  <a:lnTo>
                    <a:pt x="520827" y="213360"/>
                  </a:lnTo>
                  <a:lnTo>
                    <a:pt x="508254" y="183134"/>
                  </a:lnTo>
                  <a:lnTo>
                    <a:pt x="490601" y="154432"/>
                  </a:lnTo>
                  <a:lnTo>
                    <a:pt x="474847" y="136144"/>
                  </a:lnTo>
                  <a:close/>
                </a:path>
                <a:path w="641984" h="509269">
                  <a:moveTo>
                    <a:pt x="581913" y="8127"/>
                  </a:moveTo>
                  <a:lnTo>
                    <a:pt x="570103" y="8127"/>
                  </a:lnTo>
                  <a:lnTo>
                    <a:pt x="573151" y="9525"/>
                  </a:lnTo>
                  <a:lnTo>
                    <a:pt x="572388" y="10287"/>
                  </a:lnTo>
                  <a:lnTo>
                    <a:pt x="565785" y="15494"/>
                  </a:lnTo>
                  <a:lnTo>
                    <a:pt x="559815" y="22860"/>
                  </a:lnTo>
                  <a:lnTo>
                    <a:pt x="552450" y="30099"/>
                  </a:lnTo>
                  <a:lnTo>
                    <a:pt x="546608" y="36068"/>
                  </a:lnTo>
                  <a:lnTo>
                    <a:pt x="540004" y="42672"/>
                  </a:lnTo>
                  <a:lnTo>
                    <a:pt x="536956" y="45593"/>
                  </a:lnTo>
                  <a:lnTo>
                    <a:pt x="536321" y="47751"/>
                  </a:lnTo>
                  <a:lnTo>
                    <a:pt x="536321" y="50800"/>
                  </a:lnTo>
                  <a:lnTo>
                    <a:pt x="536956" y="52197"/>
                  </a:lnTo>
                  <a:lnTo>
                    <a:pt x="537717" y="52959"/>
                  </a:lnTo>
                  <a:lnTo>
                    <a:pt x="541401" y="55118"/>
                  </a:lnTo>
                  <a:lnTo>
                    <a:pt x="569467" y="86740"/>
                  </a:lnTo>
                  <a:lnTo>
                    <a:pt x="592201" y="121412"/>
                  </a:lnTo>
                  <a:lnTo>
                    <a:pt x="610615" y="157352"/>
                  </a:lnTo>
                  <a:lnTo>
                    <a:pt x="623188" y="197103"/>
                  </a:lnTo>
                  <a:lnTo>
                    <a:pt x="631316" y="237617"/>
                  </a:lnTo>
                  <a:lnTo>
                    <a:pt x="634238" y="278764"/>
                  </a:lnTo>
                  <a:lnTo>
                    <a:pt x="631316" y="319913"/>
                  </a:lnTo>
                  <a:lnTo>
                    <a:pt x="623951" y="359663"/>
                  </a:lnTo>
                  <a:lnTo>
                    <a:pt x="610615" y="397890"/>
                  </a:lnTo>
                  <a:lnTo>
                    <a:pt x="592963" y="433959"/>
                  </a:lnTo>
                  <a:lnTo>
                    <a:pt x="570864" y="467106"/>
                  </a:lnTo>
                  <a:lnTo>
                    <a:pt x="544322" y="498728"/>
                  </a:lnTo>
                  <a:lnTo>
                    <a:pt x="555112" y="498728"/>
                  </a:lnTo>
                  <a:lnTo>
                    <a:pt x="598932" y="440563"/>
                  </a:lnTo>
                  <a:lnTo>
                    <a:pt x="617982" y="403098"/>
                  </a:lnTo>
                  <a:lnTo>
                    <a:pt x="631316" y="362585"/>
                  </a:lnTo>
                  <a:lnTo>
                    <a:pt x="639445" y="321437"/>
                  </a:lnTo>
                  <a:lnTo>
                    <a:pt x="641604" y="278764"/>
                  </a:lnTo>
                  <a:lnTo>
                    <a:pt x="639445" y="236093"/>
                  </a:lnTo>
                  <a:lnTo>
                    <a:pt x="631316" y="194945"/>
                  </a:lnTo>
                  <a:lnTo>
                    <a:pt x="617982" y="154432"/>
                  </a:lnTo>
                  <a:lnTo>
                    <a:pt x="598932" y="116967"/>
                  </a:lnTo>
                  <a:lnTo>
                    <a:pt x="575310" y="81661"/>
                  </a:lnTo>
                  <a:lnTo>
                    <a:pt x="547370" y="50037"/>
                  </a:lnTo>
                  <a:lnTo>
                    <a:pt x="546608" y="48513"/>
                  </a:lnTo>
                  <a:lnTo>
                    <a:pt x="547370" y="47117"/>
                  </a:lnTo>
                  <a:lnTo>
                    <a:pt x="552450" y="42672"/>
                  </a:lnTo>
                  <a:lnTo>
                    <a:pt x="559054" y="35306"/>
                  </a:lnTo>
                  <a:lnTo>
                    <a:pt x="581913" y="9525"/>
                  </a:lnTo>
                  <a:lnTo>
                    <a:pt x="581913" y="8127"/>
                  </a:lnTo>
                  <a:close/>
                </a:path>
                <a:path w="641984" h="509269">
                  <a:moveTo>
                    <a:pt x="569467" y="0"/>
                  </a:moveTo>
                  <a:lnTo>
                    <a:pt x="567182" y="0"/>
                  </a:lnTo>
                  <a:lnTo>
                    <a:pt x="427228" y="2159"/>
                  </a:lnTo>
                  <a:lnTo>
                    <a:pt x="414782" y="12446"/>
                  </a:lnTo>
                  <a:lnTo>
                    <a:pt x="414782" y="69850"/>
                  </a:lnTo>
                  <a:lnTo>
                    <a:pt x="415341" y="86740"/>
                  </a:lnTo>
                  <a:lnTo>
                    <a:pt x="415416" y="141224"/>
                  </a:lnTo>
                  <a:lnTo>
                    <a:pt x="416940" y="151511"/>
                  </a:lnTo>
                  <a:lnTo>
                    <a:pt x="416940" y="158876"/>
                  </a:lnTo>
                  <a:lnTo>
                    <a:pt x="417703" y="161798"/>
                  </a:lnTo>
                  <a:lnTo>
                    <a:pt x="419100" y="164084"/>
                  </a:lnTo>
                  <a:lnTo>
                    <a:pt x="419862" y="167005"/>
                  </a:lnTo>
                  <a:lnTo>
                    <a:pt x="422783" y="167767"/>
                  </a:lnTo>
                  <a:lnTo>
                    <a:pt x="425068" y="169163"/>
                  </a:lnTo>
                  <a:lnTo>
                    <a:pt x="427989" y="167767"/>
                  </a:lnTo>
                  <a:lnTo>
                    <a:pt x="430911" y="166243"/>
                  </a:lnTo>
                  <a:lnTo>
                    <a:pt x="434593" y="164084"/>
                  </a:lnTo>
                  <a:lnTo>
                    <a:pt x="437961" y="160400"/>
                  </a:lnTo>
                  <a:lnTo>
                    <a:pt x="425831" y="160400"/>
                  </a:lnTo>
                  <a:lnTo>
                    <a:pt x="425068" y="158876"/>
                  </a:lnTo>
                  <a:lnTo>
                    <a:pt x="425068" y="154432"/>
                  </a:lnTo>
                  <a:lnTo>
                    <a:pt x="424307" y="151511"/>
                  </a:lnTo>
                  <a:lnTo>
                    <a:pt x="424307" y="89026"/>
                  </a:lnTo>
                  <a:lnTo>
                    <a:pt x="422783" y="69850"/>
                  </a:lnTo>
                  <a:lnTo>
                    <a:pt x="422783" y="12446"/>
                  </a:lnTo>
                  <a:lnTo>
                    <a:pt x="424307" y="11811"/>
                  </a:lnTo>
                  <a:lnTo>
                    <a:pt x="425068" y="11811"/>
                  </a:lnTo>
                  <a:lnTo>
                    <a:pt x="427228" y="10287"/>
                  </a:lnTo>
                  <a:lnTo>
                    <a:pt x="567943" y="8127"/>
                  </a:lnTo>
                  <a:lnTo>
                    <a:pt x="581913" y="8127"/>
                  </a:lnTo>
                  <a:lnTo>
                    <a:pt x="581913" y="6603"/>
                  </a:lnTo>
                  <a:lnTo>
                    <a:pt x="577468" y="2159"/>
                  </a:lnTo>
                  <a:lnTo>
                    <a:pt x="575310" y="1524"/>
                  </a:lnTo>
                  <a:lnTo>
                    <a:pt x="572388" y="1524"/>
                  </a:lnTo>
                  <a:lnTo>
                    <a:pt x="569467" y="0"/>
                  </a:lnTo>
                  <a:close/>
                </a:path>
                <a:path w="641984" h="509269">
                  <a:moveTo>
                    <a:pt x="464820" y="125730"/>
                  </a:moveTo>
                  <a:lnTo>
                    <a:pt x="461137" y="125730"/>
                  </a:lnTo>
                  <a:lnTo>
                    <a:pt x="460375" y="126492"/>
                  </a:lnTo>
                  <a:lnTo>
                    <a:pt x="458215" y="128777"/>
                  </a:lnTo>
                  <a:lnTo>
                    <a:pt x="457454" y="129412"/>
                  </a:lnTo>
                  <a:lnTo>
                    <a:pt x="453009" y="133858"/>
                  </a:lnTo>
                  <a:lnTo>
                    <a:pt x="447929" y="139064"/>
                  </a:lnTo>
                  <a:lnTo>
                    <a:pt x="441960" y="144907"/>
                  </a:lnTo>
                  <a:lnTo>
                    <a:pt x="429513" y="157352"/>
                  </a:lnTo>
                  <a:lnTo>
                    <a:pt x="427228" y="158876"/>
                  </a:lnTo>
                  <a:lnTo>
                    <a:pt x="425831" y="159638"/>
                  </a:lnTo>
                  <a:lnTo>
                    <a:pt x="425831" y="160400"/>
                  </a:lnTo>
                  <a:lnTo>
                    <a:pt x="437961" y="160400"/>
                  </a:lnTo>
                  <a:lnTo>
                    <a:pt x="442722" y="155194"/>
                  </a:lnTo>
                  <a:lnTo>
                    <a:pt x="458215" y="139700"/>
                  </a:lnTo>
                  <a:lnTo>
                    <a:pt x="463296" y="136144"/>
                  </a:lnTo>
                  <a:lnTo>
                    <a:pt x="474847" y="136144"/>
                  </a:lnTo>
                  <a:lnTo>
                    <a:pt x="468503" y="128777"/>
                  </a:lnTo>
                  <a:lnTo>
                    <a:pt x="467740" y="127253"/>
                  </a:lnTo>
                  <a:lnTo>
                    <a:pt x="466343" y="126492"/>
                  </a:lnTo>
                  <a:lnTo>
                    <a:pt x="464820" y="12573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28">
              <a:extLst>
                <a:ext uri="{FF2B5EF4-FFF2-40B4-BE49-F238E27FC236}">
                  <a16:creationId xmlns:a16="http://schemas.microsoft.com/office/drawing/2014/main" id="{DAA1708F-9F0C-4D5D-A31C-2B1CE866F313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1524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1524" y="457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9">
              <a:extLst>
                <a:ext uri="{FF2B5EF4-FFF2-40B4-BE49-F238E27FC236}">
                  <a16:creationId xmlns:a16="http://schemas.microsoft.com/office/drawing/2014/main" id="{C021FF24-4532-4EB2-ACCC-DDEABB157119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0" y="4572"/>
                  </a:moveTo>
                  <a:lnTo>
                    <a:pt x="1524" y="4572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D6134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9B8EE5F-96EA-4C5E-83F0-2B29B7226347}"/>
              </a:ext>
            </a:extLst>
          </p:cNvPr>
          <p:cNvGrpSpPr/>
          <p:nvPr/>
        </p:nvGrpSpPr>
        <p:grpSpPr>
          <a:xfrm>
            <a:off x="0" y="-19050"/>
            <a:ext cx="12196011" cy="514586"/>
            <a:chOff x="0" y="-19050"/>
            <a:chExt cx="12196011" cy="51458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4A75474-84E0-4624-AE0A-2FD7A3F4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9525"/>
              <a:ext cx="5472113" cy="50506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21C61A2-5A12-4337-A91A-946EA1E4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2113" y="-19050"/>
              <a:ext cx="6723898" cy="514586"/>
            </a:xfrm>
            <a:prstGeom prst="rect">
              <a:avLst/>
            </a:prstGeom>
          </p:spPr>
        </p:pic>
      </p:grp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FDC0DEEB-D22F-4AA5-B48B-55623C3E4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157366"/>
              </p:ext>
            </p:extLst>
          </p:nvPr>
        </p:nvGraphicFramePr>
        <p:xfrm>
          <a:off x="0" y="1258559"/>
          <a:ext cx="8991602" cy="50142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74">
                  <a:extLst>
                    <a:ext uri="{9D8B030D-6E8A-4147-A177-3AD203B41FA5}">
                      <a16:colId xmlns:a16="http://schemas.microsoft.com/office/drawing/2014/main" val="25188070"/>
                    </a:ext>
                  </a:extLst>
                </a:gridCol>
                <a:gridCol w="1101527">
                  <a:extLst>
                    <a:ext uri="{9D8B030D-6E8A-4147-A177-3AD203B41FA5}">
                      <a16:colId xmlns:a16="http://schemas.microsoft.com/office/drawing/2014/main" val="4017108636"/>
                    </a:ext>
                  </a:extLst>
                </a:gridCol>
                <a:gridCol w="706800">
                  <a:extLst>
                    <a:ext uri="{9D8B030D-6E8A-4147-A177-3AD203B41FA5}">
                      <a16:colId xmlns:a16="http://schemas.microsoft.com/office/drawing/2014/main" val="235202459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2195012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048838331"/>
                    </a:ext>
                  </a:extLst>
                </a:gridCol>
                <a:gridCol w="2443122">
                  <a:extLst>
                    <a:ext uri="{9D8B030D-6E8A-4147-A177-3AD203B41FA5}">
                      <a16:colId xmlns:a16="http://schemas.microsoft.com/office/drawing/2014/main" val="2303719613"/>
                    </a:ext>
                  </a:extLst>
                </a:gridCol>
                <a:gridCol w="614665">
                  <a:extLst>
                    <a:ext uri="{9D8B030D-6E8A-4147-A177-3AD203B41FA5}">
                      <a16:colId xmlns:a16="http://schemas.microsoft.com/office/drawing/2014/main" val="1832457755"/>
                    </a:ext>
                  </a:extLst>
                </a:gridCol>
                <a:gridCol w="631738">
                  <a:extLst>
                    <a:ext uri="{9D8B030D-6E8A-4147-A177-3AD203B41FA5}">
                      <a16:colId xmlns:a16="http://schemas.microsoft.com/office/drawing/2014/main" val="3187170672"/>
                    </a:ext>
                  </a:extLst>
                </a:gridCol>
                <a:gridCol w="631738">
                  <a:extLst>
                    <a:ext uri="{9D8B030D-6E8A-4147-A177-3AD203B41FA5}">
                      <a16:colId xmlns:a16="http://schemas.microsoft.com/office/drawing/2014/main" val="4026266507"/>
                    </a:ext>
                  </a:extLst>
                </a:gridCol>
                <a:gridCol w="631738">
                  <a:extLst>
                    <a:ext uri="{9D8B030D-6E8A-4147-A177-3AD203B41FA5}">
                      <a16:colId xmlns:a16="http://schemas.microsoft.com/office/drawing/2014/main" val="709597933"/>
                    </a:ext>
                  </a:extLst>
                </a:gridCol>
              </a:tblGrid>
              <a:tr h="9627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Численность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Доля в общей численности населения МО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мер социальной поддержки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НПА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Размер выплат на 1 получателя (руб.)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254052"/>
                  </a:ext>
                </a:extLst>
              </a:tr>
              <a:tr h="10653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Учащиеся по адаптированным основным общеобразовательным программам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Компенсация проезда к месту учебы и обратно отдельным категориям обучающимся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З-н МО  № 7/2005-ОЗ 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«О компенсации расходов на проезд к месту учебы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обратно отдельным категориям обучающихся»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587,57 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(средний расчет)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69,33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69,33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39514"/>
                  </a:ext>
                </a:extLst>
              </a:tr>
              <a:tr h="63667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b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Учащихся проживающие   в сельской местности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Подвоз учащихся к месту обучения расположенные в сельских населенных пунктах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Федеральный закон РФ "Об образовании в Российской Федерации № 273-ФЗ ст.40 (областные 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4509,8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 (средний расчет)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766,67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766,67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151874"/>
                  </a:ext>
                </a:extLst>
              </a:tr>
              <a:tr h="485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Муниципальные средства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3989,54 (средний расчет)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678,22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678,22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88978"/>
                  </a:ext>
                </a:extLst>
              </a:tr>
              <a:tr h="1440243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b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Родители (законные представители) детей в возрасте от 7 до 15 лет включит.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Компенсация стоимости путевки родителям (законным представителям), самостоятельно приобретающим путевки в организации отдыха и оздоровления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Постановления администрации г.о. Орехово-Зуево № 674 от 20.06.2017 г. “Об утверждении Порядка предоставления частичной компенсации или частичной (полной) оплаты стоимости путевок для детей граждан Российской Федерации, состоящих на регистрационном учете по месту жительства в городском округе Орехово-Зуево”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    11459,19 (разовая компенсация)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1604,287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1604,287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995297"/>
                  </a:ext>
                </a:extLst>
              </a:tr>
              <a:tr h="42407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07" marR="7407" marT="7407" marB="0" anchor="b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Муниципальные средства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407" marR="7407" marT="7407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8202366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A79993-B4C4-496A-BFF1-58D2FCE24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9222" y="1241215"/>
            <a:ext cx="3196789" cy="3635586"/>
          </a:xfrm>
          <a:prstGeom prst="rect">
            <a:avLst/>
          </a:prstGeom>
        </p:spPr>
      </p:pic>
      <p:pic>
        <p:nvPicPr>
          <p:cNvPr id="5122" name="Picture 2" descr="Поле цветов картинки для школьников и дошкольников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2" y="4703003"/>
            <a:ext cx="3204409" cy="156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063742"/>
      </p:ext>
    </p:extLst>
  </p:cSld>
  <p:clrMapOvr>
    <a:masterClrMapping/>
  </p:clrMapOvr>
  <p:transition spd="slow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CEB198-998C-4C98-A065-5A7509536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399" y="1273643"/>
            <a:ext cx="3280612" cy="3298358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50E464C-385C-4455-BD75-757BE51F8954}"/>
              </a:ext>
            </a:extLst>
          </p:cNvPr>
          <p:cNvGrpSpPr/>
          <p:nvPr/>
        </p:nvGrpSpPr>
        <p:grpSpPr>
          <a:xfrm>
            <a:off x="0" y="6277452"/>
            <a:ext cx="12192000" cy="580547"/>
            <a:chOff x="0" y="6141768"/>
            <a:chExt cx="12192000" cy="71623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B2C9118-4BEB-4B1C-AA38-10E80A1E5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41769"/>
              <a:ext cx="5410200" cy="71623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6854F-233A-4E5C-A66E-1FA19297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0200" y="6141768"/>
              <a:ext cx="6781800" cy="716232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0BF5F7-BC50-42B4-9517-79CD3338919B}"/>
              </a:ext>
            </a:extLst>
          </p:cNvPr>
          <p:cNvGrpSpPr/>
          <p:nvPr/>
        </p:nvGrpSpPr>
        <p:grpSpPr>
          <a:xfrm>
            <a:off x="0" y="495537"/>
            <a:ext cx="12188391" cy="753145"/>
            <a:chOff x="-2" y="411825"/>
            <a:chExt cx="12188391" cy="753145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5ACBDFE-D42D-4284-865A-9D18F09429A0}"/>
                </a:ext>
              </a:extLst>
            </p:cNvPr>
            <p:cNvSpPr/>
            <p:nvPr/>
          </p:nvSpPr>
          <p:spPr>
            <a:xfrm flipH="1" flipV="1">
              <a:off x="-2" y="411825"/>
              <a:ext cx="12188391" cy="753145"/>
            </a:xfrm>
            <a:prstGeom prst="rect">
              <a:avLst/>
            </a:prstGeom>
            <a:gradFill flip="none" rotWithShape="1">
              <a:gsLst>
                <a:gs pos="8000">
                  <a:srgbClr val="FDFA8D"/>
                </a:gs>
                <a:gs pos="45000">
                  <a:srgbClr val="E4CD9A"/>
                </a:gs>
                <a:gs pos="100000">
                  <a:srgbClr val="000456"/>
                </a:gs>
                <a:gs pos="77000">
                  <a:srgbClr val="002D85">
                    <a:alpha val="9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3E0A8B4-3BD3-402C-A561-13F41024E542}"/>
                </a:ext>
              </a:extLst>
            </p:cNvPr>
            <p:cNvSpPr txBox="1">
              <a:spLocks/>
            </p:cNvSpPr>
            <p:nvPr/>
          </p:nvSpPr>
          <p:spPr>
            <a:xfrm>
              <a:off x="1786202" y="501435"/>
              <a:ext cx="9776557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400" b="1" i="0">
                  <a:solidFill>
                    <a:schemeClr val="bg1"/>
                  </a:solidFill>
                  <a:latin typeface="Trebuchet MS"/>
                  <a:ea typeface="+mj-ea"/>
                  <a:cs typeface="Trebuchet MS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000" kern="0" spc="105" dirty="0">
                  <a:solidFill>
                    <a:srgbClr val="46280C"/>
                  </a:solidFill>
                </a:rPr>
                <a:t>ИНФОРМАЦИЯ О РАСХОДАХ БЮДЖЕТА </a:t>
              </a:r>
              <a:r>
                <a:rPr lang="ru-RU" sz="2000" kern="0" spc="105" dirty="0"/>
                <a:t>С УЧЕТОМ ИНТЕРЕСОВ ЦЕЛЕВЫХ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ГРУПП ПОЛЬЗОВАТЕЛЕЙ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69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5" name="object 25">
            <a:extLst>
              <a:ext uri="{FF2B5EF4-FFF2-40B4-BE49-F238E27FC236}">
                <a16:creationId xmlns:a16="http://schemas.microsoft.com/office/drawing/2014/main" id="{7C43A163-79DA-4E5B-B96A-61F020C9DFBC}"/>
              </a:ext>
            </a:extLst>
          </p:cNvPr>
          <p:cNvGrpSpPr/>
          <p:nvPr/>
        </p:nvGrpSpPr>
        <p:grpSpPr>
          <a:xfrm>
            <a:off x="457200" y="617474"/>
            <a:ext cx="641985" cy="509270"/>
            <a:chOff x="6449567" y="2435351"/>
            <a:chExt cx="641985" cy="509270"/>
          </a:xfrm>
        </p:grpSpPr>
        <p:pic>
          <p:nvPicPr>
            <p:cNvPr id="17" name="object 26">
              <a:extLst>
                <a:ext uri="{FF2B5EF4-FFF2-40B4-BE49-F238E27FC236}">
                  <a16:creationId xmlns:a16="http://schemas.microsoft.com/office/drawing/2014/main" id="{F38380D2-93D2-4ECB-B193-A4C74852326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65975" y="2584703"/>
              <a:ext cx="208788" cy="210312"/>
            </a:xfrm>
            <a:prstGeom prst="rect">
              <a:avLst/>
            </a:prstGeom>
          </p:spPr>
        </p:pic>
        <p:sp>
          <p:nvSpPr>
            <p:cNvPr id="18" name="object 27">
              <a:extLst>
                <a:ext uri="{FF2B5EF4-FFF2-40B4-BE49-F238E27FC236}">
                  <a16:creationId xmlns:a16="http://schemas.microsoft.com/office/drawing/2014/main" id="{728DCC1D-076B-485C-A6A4-165A9941843F}"/>
                </a:ext>
              </a:extLst>
            </p:cNvPr>
            <p:cNvSpPr/>
            <p:nvPr/>
          </p:nvSpPr>
          <p:spPr>
            <a:xfrm>
              <a:off x="6449567" y="2435351"/>
              <a:ext cx="641985" cy="509270"/>
            </a:xfrm>
            <a:custGeom>
              <a:avLst/>
              <a:gdLst/>
              <a:ahLst/>
              <a:cxnLst/>
              <a:rect l="l" t="t" r="r" b="b"/>
              <a:pathLst>
                <a:path w="641984" h="509269">
                  <a:moveTo>
                    <a:pt x="96520" y="0"/>
                  </a:moveTo>
                  <a:lnTo>
                    <a:pt x="95758" y="1524"/>
                  </a:lnTo>
                  <a:lnTo>
                    <a:pt x="94234" y="2159"/>
                  </a:lnTo>
                  <a:lnTo>
                    <a:pt x="67817" y="32385"/>
                  </a:lnTo>
                  <a:lnTo>
                    <a:pt x="44958" y="65405"/>
                  </a:lnTo>
                  <a:lnTo>
                    <a:pt x="27305" y="99313"/>
                  </a:lnTo>
                  <a:lnTo>
                    <a:pt x="13208" y="136144"/>
                  </a:lnTo>
                  <a:lnTo>
                    <a:pt x="0" y="211074"/>
                  </a:lnTo>
                  <a:lnTo>
                    <a:pt x="0" y="250062"/>
                  </a:lnTo>
                  <a:lnTo>
                    <a:pt x="4445" y="288289"/>
                  </a:lnTo>
                  <a:lnTo>
                    <a:pt x="27305" y="361950"/>
                  </a:lnTo>
                  <a:lnTo>
                    <a:pt x="44958" y="395732"/>
                  </a:lnTo>
                  <a:lnTo>
                    <a:pt x="67817" y="428878"/>
                  </a:lnTo>
                  <a:lnTo>
                    <a:pt x="93599" y="458977"/>
                  </a:lnTo>
                  <a:lnTo>
                    <a:pt x="95758" y="461263"/>
                  </a:lnTo>
                  <a:lnTo>
                    <a:pt x="93599" y="463423"/>
                  </a:lnTo>
                  <a:lnTo>
                    <a:pt x="89154" y="467106"/>
                  </a:lnTo>
                  <a:lnTo>
                    <a:pt x="83185" y="473710"/>
                  </a:lnTo>
                  <a:lnTo>
                    <a:pt x="75818" y="481075"/>
                  </a:lnTo>
                  <a:lnTo>
                    <a:pt x="69214" y="486918"/>
                  </a:lnTo>
                  <a:lnTo>
                    <a:pt x="63373" y="492887"/>
                  </a:lnTo>
                  <a:lnTo>
                    <a:pt x="60452" y="496570"/>
                  </a:lnTo>
                  <a:lnTo>
                    <a:pt x="58928" y="500125"/>
                  </a:lnTo>
                  <a:lnTo>
                    <a:pt x="61087" y="505333"/>
                  </a:lnTo>
                  <a:lnTo>
                    <a:pt x="63373" y="506857"/>
                  </a:lnTo>
                  <a:lnTo>
                    <a:pt x="66293" y="507492"/>
                  </a:lnTo>
                  <a:lnTo>
                    <a:pt x="68453" y="509015"/>
                  </a:lnTo>
                  <a:lnTo>
                    <a:pt x="73660" y="509015"/>
                  </a:lnTo>
                  <a:lnTo>
                    <a:pt x="212852" y="506857"/>
                  </a:lnTo>
                  <a:lnTo>
                    <a:pt x="216535" y="506857"/>
                  </a:lnTo>
                  <a:lnTo>
                    <a:pt x="219456" y="505333"/>
                  </a:lnTo>
                  <a:lnTo>
                    <a:pt x="223138" y="503809"/>
                  </a:lnTo>
                  <a:lnTo>
                    <a:pt x="225738" y="500125"/>
                  </a:lnTo>
                  <a:lnTo>
                    <a:pt x="68453" y="500125"/>
                  </a:lnTo>
                  <a:lnTo>
                    <a:pt x="69214" y="498728"/>
                  </a:lnTo>
                  <a:lnTo>
                    <a:pt x="74422" y="492887"/>
                  </a:lnTo>
                  <a:lnTo>
                    <a:pt x="81787" y="486156"/>
                  </a:lnTo>
                  <a:lnTo>
                    <a:pt x="89154" y="479551"/>
                  </a:lnTo>
                  <a:lnTo>
                    <a:pt x="95758" y="472186"/>
                  </a:lnTo>
                  <a:lnTo>
                    <a:pt x="101600" y="466344"/>
                  </a:lnTo>
                  <a:lnTo>
                    <a:pt x="104648" y="463423"/>
                  </a:lnTo>
                  <a:lnTo>
                    <a:pt x="106045" y="461899"/>
                  </a:lnTo>
                  <a:lnTo>
                    <a:pt x="106045" y="459739"/>
                  </a:lnTo>
                  <a:lnTo>
                    <a:pt x="104648" y="458977"/>
                  </a:lnTo>
                  <a:lnTo>
                    <a:pt x="103886" y="456819"/>
                  </a:lnTo>
                  <a:lnTo>
                    <a:pt x="71501" y="421513"/>
                  </a:lnTo>
                  <a:lnTo>
                    <a:pt x="48641" y="387603"/>
                  </a:lnTo>
                  <a:lnTo>
                    <a:pt x="30987" y="350138"/>
                  </a:lnTo>
                  <a:lnTo>
                    <a:pt x="17653" y="311912"/>
                  </a:lnTo>
                  <a:lnTo>
                    <a:pt x="10287" y="272923"/>
                  </a:lnTo>
                  <a:lnTo>
                    <a:pt x="7366" y="232410"/>
                  </a:lnTo>
                  <a:lnTo>
                    <a:pt x="9525" y="192659"/>
                  </a:lnTo>
                  <a:lnTo>
                    <a:pt x="16891" y="153797"/>
                  </a:lnTo>
                  <a:lnTo>
                    <a:pt x="28702" y="114046"/>
                  </a:lnTo>
                  <a:lnTo>
                    <a:pt x="46355" y="77977"/>
                  </a:lnTo>
                  <a:lnTo>
                    <a:pt x="69214" y="42672"/>
                  </a:lnTo>
                  <a:lnTo>
                    <a:pt x="96520" y="10287"/>
                  </a:lnTo>
                  <a:lnTo>
                    <a:pt x="107726" y="10287"/>
                  </a:lnTo>
                  <a:lnTo>
                    <a:pt x="99440" y="2159"/>
                  </a:lnTo>
                  <a:lnTo>
                    <a:pt x="98679" y="1524"/>
                  </a:lnTo>
                  <a:lnTo>
                    <a:pt x="96520" y="0"/>
                  </a:lnTo>
                  <a:close/>
                </a:path>
                <a:path w="641984" h="509269">
                  <a:moveTo>
                    <a:pt x="224394" y="349376"/>
                  </a:moveTo>
                  <a:lnTo>
                    <a:pt x="215773" y="349376"/>
                  </a:lnTo>
                  <a:lnTo>
                    <a:pt x="216535" y="350138"/>
                  </a:lnTo>
                  <a:lnTo>
                    <a:pt x="216535" y="367792"/>
                  </a:lnTo>
                  <a:lnTo>
                    <a:pt x="218059" y="382524"/>
                  </a:lnTo>
                  <a:lnTo>
                    <a:pt x="218059" y="439165"/>
                  </a:lnTo>
                  <a:lnTo>
                    <a:pt x="218734" y="456057"/>
                  </a:lnTo>
                  <a:lnTo>
                    <a:pt x="218821" y="495046"/>
                  </a:lnTo>
                  <a:lnTo>
                    <a:pt x="218059" y="497205"/>
                  </a:lnTo>
                  <a:lnTo>
                    <a:pt x="215773" y="498728"/>
                  </a:lnTo>
                  <a:lnTo>
                    <a:pt x="212852" y="498728"/>
                  </a:lnTo>
                  <a:lnTo>
                    <a:pt x="73660" y="500125"/>
                  </a:lnTo>
                  <a:lnTo>
                    <a:pt x="225738" y="500125"/>
                  </a:lnTo>
                  <a:lnTo>
                    <a:pt x="226187" y="499490"/>
                  </a:lnTo>
                  <a:lnTo>
                    <a:pt x="226822" y="497205"/>
                  </a:lnTo>
                  <a:lnTo>
                    <a:pt x="226750" y="456057"/>
                  </a:lnTo>
                  <a:lnTo>
                    <a:pt x="226187" y="439165"/>
                  </a:lnTo>
                  <a:lnTo>
                    <a:pt x="226187" y="400176"/>
                  </a:lnTo>
                  <a:lnTo>
                    <a:pt x="224728" y="383286"/>
                  </a:lnTo>
                  <a:lnTo>
                    <a:pt x="224662" y="350138"/>
                  </a:lnTo>
                  <a:lnTo>
                    <a:pt x="224394" y="349376"/>
                  </a:lnTo>
                  <a:close/>
                </a:path>
                <a:path w="641984" h="509269">
                  <a:moveTo>
                    <a:pt x="107726" y="10287"/>
                  </a:moveTo>
                  <a:lnTo>
                    <a:pt x="96520" y="10287"/>
                  </a:lnTo>
                  <a:lnTo>
                    <a:pt x="170180" y="83820"/>
                  </a:lnTo>
                  <a:lnTo>
                    <a:pt x="148082" y="109600"/>
                  </a:lnTo>
                  <a:lnTo>
                    <a:pt x="131826" y="139064"/>
                  </a:lnTo>
                  <a:lnTo>
                    <a:pt x="120014" y="169163"/>
                  </a:lnTo>
                  <a:lnTo>
                    <a:pt x="112649" y="200025"/>
                  </a:lnTo>
                  <a:lnTo>
                    <a:pt x="111252" y="232410"/>
                  </a:lnTo>
                  <a:lnTo>
                    <a:pt x="114173" y="264033"/>
                  </a:lnTo>
                  <a:lnTo>
                    <a:pt x="134112" y="326644"/>
                  </a:lnTo>
                  <a:lnTo>
                    <a:pt x="173101" y="380238"/>
                  </a:lnTo>
                  <a:lnTo>
                    <a:pt x="173862" y="381000"/>
                  </a:lnTo>
                  <a:lnTo>
                    <a:pt x="175260" y="382524"/>
                  </a:lnTo>
                  <a:lnTo>
                    <a:pt x="176022" y="383286"/>
                  </a:lnTo>
                  <a:lnTo>
                    <a:pt x="178308" y="384683"/>
                  </a:lnTo>
                  <a:lnTo>
                    <a:pt x="180466" y="384683"/>
                  </a:lnTo>
                  <a:lnTo>
                    <a:pt x="181229" y="382524"/>
                  </a:lnTo>
                  <a:lnTo>
                    <a:pt x="189557" y="374396"/>
                  </a:lnTo>
                  <a:lnTo>
                    <a:pt x="178308" y="374396"/>
                  </a:lnTo>
                  <a:lnTo>
                    <a:pt x="157607" y="349376"/>
                  </a:lnTo>
                  <a:lnTo>
                    <a:pt x="140715" y="321437"/>
                  </a:lnTo>
                  <a:lnTo>
                    <a:pt x="128905" y="291973"/>
                  </a:lnTo>
                  <a:lnTo>
                    <a:pt x="121538" y="261112"/>
                  </a:lnTo>
                  <a:lnTo>
                    <a:pt x="119380" y="230250"/>
                  </a:lnTo>
                  <a:lnTo>
                    <a:pt x="121538" y="199389"/>
                  </a:lnTo>
                  <a:lnTo>
                    <a:pt x="128905" y="169163"/>
                  </a:lnTo>
                  <a:lnTo>
                    <a:pt x="140715" y="139064"/>
                  </a:lnTo>
                  <a:lnTo>
                    <a:pt x="157607" y="111760"/>
                  </a:lnTo>
                  <a:lnTo>
                    <a:pt x="179705" y="86740"/>
                  </a:lnTo>
                  <a:lnTo>
                    <a:pt x="180466" y="85344"/>
                  </a:lnTo>
                  <a:lnTo>
                    <a:pt x="180466" y="83058"/>
                  </a:lnTo>
                  <a:lnTo>
                    <a:pt x="179705" y="80899"/>
                  </a:lnTo>
                  <a:lnTo>
                    <a:pt x="107726" y="10287"/>
                  </a:lnTo>
                  <a:close/>
                </a:path>
                <a:path w="641984" h="509269">
                  <a:moveTo>
                    <a:pt x="218821" y="340613"/>
                  </a:moveTo>
                  <a:lnTo>
                    <a:pt x="213613" y="340613"/>
                  </a:lnTo>
                  <a:lnTo>
                    <a:pt x="210692" y="342773"/>
                  </a:lnTo>
                  <a:lnTo>
                    <a:pt x="206248" y="346456"/>
                  </a:lnTo>
                  <a:lnTo>
                    <a:pt x="178308" y="374396"/>
                  </a:lnTo>
                  <a:lnTo>
                    <a:pt x="189557" y="374396"/>
                  </a:lnTo>
                  <a:lnTo>
                    <a:pt x="212852" y="351663"/>
                  </a:lnTo>
                  <a:lnTo>
                    <a:pt x="213613" y="350138"/>
                  </a:lnTo>
                  <a:lnTo>
                    <a:pt x="214376" y="349376"/>
                  </a:lnTo>
                  <a:lnTo>
                    <a:pt x="224394" y="349376"/>
                  </a:lnTo>
                  <a:lnTo>
                    <a:pt x="223901" y="347980"/>
                  </a:lnTo>
                  <a:lnTo>
                    <a:pt x="223138" y="344932"/>
                  </a:lnTo>
                  <a:lnTo>
                    <a:pt x="218821" y="340613"/>
                  </a:lnTo>
                  <a:close/>
                </a:path>
                <a:path w="641984" h="509269">
                  <a:moveTo>
                    <a:pt x="474847" y="136144"/>
                  </a:moveTo>
                  <a:lnTo>
                    <a:pt x="463296" y="136144"/>
                  </a:lnTo>
                  <a:lnTo>
                    <a:pt x="483997" y="160400"/>
                  </a:lnTo>
                  <a:lnTo>
                    <a:pt x="500888" y="187578"/>
                  </a:lnTo>
                  <a:lnTo>
                    <a:pt x="511937" y="217677"/>
                  </a:lnTo>
                  <a:lnTo>
                    <a:pt x="519303" y="247903"/>
                  </a:lnTo>
                  <a:lnTo>
                    <a:pt x="522224" y="278764"/>
                  </a:lnTo>
                  <a:lnTo>
                    <a:pt x="519303" y="309625"/>
                  </a:lnTo>
                  <a:lnTo>
                    <a:pt x="511937" y="340613"/>
                  </a:lnTo>
                  <a:lnTo>
                    <a:pt x="500888" y="369950"/>
                  </a:lnTo>
                  <a:lnTo>
                    <a:pt x="483997" y="397890"/>
                  </a:lnTo>
                  <a:lnTo>
                    <a:pt x="462661" y="422910"/>
                  </a:lnTo>
                  <a:lnTo>
                    <a:pt x="461137" y="425196"/>
                  </a:lnTo>
                  <a:lnTo>
                    <a:pt x="461137" y="426593"/>
                  </a:lnTo>
                  <a:lnTo>
                    <a:pt x="462661" y="428878"/>
                  </a:lnTo>
                  <a:lnTo>
                    <a:pt x="542925" y="509015"/>
                  </a:lnTo>
                  <a:lnTo>
                    <a:pt x="546608" y="509015"/>
                  </a:lnTo>
                  <a:lnTo>
                    <a:pt x="547370" y="507492"/>
                  </a:lnTo>
                  <a:lnTo>
                    <a:pt x="555112" y="498728"/>
                  </a:lnTo>
                  <a:lnTo>
                    <a:pt x="544322" y="498728"/>
                  </a:lnTo>
                  <a:lnTo>
                    <a:pt x="470662" y="425958"/>
                  </a:lnTo>
                  <a:lnTo>
                    <a:pt x="492760" y="398652"/>
                  </a:lnTo>
                  <a:lnTo>
                    <a:pt x="509015" y="370713"/>
                  </a:lnTo>
                  <a:lnTo>
                    <a:pt x="521588" y="339851"/>
                  </a:lnTo>
                  <a:lnTo>
                    <a:pt x="527431" y="308990"/>
                  </a:lnTo>
                  <a:lnTo>
                    <a:pt x="529589" y="276606"/>
                  </a:lnTo>
                  <a:lnTo>
                    <a:pt x="527431" y="244983"/>
                  </a:lnTo>
                  <a:lnTo>
                    <a:pt x="520827" y="213360"/>
                  </a:lnTo>
                  <a:lnTo>
                    <a:pt x="508254" y="183134"/>
                  </a:lnTo>
                  <a:lnTo>
                    <a:pt x="490601" y="154432"/>
                  </a:lnTo>
                  <a:lnTo>
                    <a:pt x="474847" y="136144"/>
                  </a:lnTo>
                  <a:close/>
                </a:path>
                <a:path w="641984" h="509269">
                  <a:moveTo>
                    <a:pt x="581913" y="8127"/>
                  </a:moveTo>
                  <a:lnTo>
                    <a:pt x="570103" y="8127"/>
                  </a:lnTo>
                  <a:lnTo>
                    <a:pt x="573151" y="9525"/>
                  </a:lnTo>
                  <a:lnTo>
                    <a:pt x="572388" y="10287"/>
                  </a:lnTo>
                  <a:lnTo>
                    <a:pt x="565785" y="15494"/>
                  </a:lnTo>
                  <a:lnTo>
                    <a:pt x="559815" y="22860"/>
                  </a:lnTo>
                  <a:lnTo>
                    <a:pt x="552450" y="30099"/>
                  </a:lnTo>
                  <a:lnTo>
                    <a:pt x="546608" y="36068"/>
                  </a:lnTo>
                  <a:lnTo>
                    <a:pt x="540004" y="42672"/>
                  </a:lnTo>
                  <a:lnTo>
                    <a:pt x="536956" y="45593"/>
                  </a:lnTo>
                  <a:lnTo>
                    <a:pt x="536321" y="47751"/>
                  </a:lnTo>
                  <a:lnTo>
                    <a:pt x="536321" y="50800"/>
                  </a:lnTo>
                  <a:lnTo>
                    <a:pt x="536956" y="52197"/>
                  </a:lnTo>
                  <a:lnTo>
                    <a:pt x="537717" y="52959"/>
                  </a:lnTo>
                  <a:lnTo>
                    <a:pt x="541401" y="55118"/>
                  </a:lnTo>
                  <a:lnTo>
                    <a:pt x="569467" y="86740"/>
                  </a:lnTo>
                  <a:lnTo>
                    <a:pt x="592201" y="121412"/>
                  </a:lnTo>
                  <a:lnTo>
                    <a:pt x="610615" y="157352"/>
                  </a:lnTo>
                  <a:lnTo>
                    <a:pt x="623188" y="197103"/>
                  </a:lnTo>
                  <a:lnTo>
                    <a:pt x="631316" y="237617"/>
                  </a:lnTo>
                  <a:lnTo>
                    <a:pt x="634238" y="278764"/>
                  </a:lnTo>
                  <a:lnTo>
                    <a:pt x="631316" y="319913"/>
                  </a:lnTo>
                  <a:lnTo>
                    <a:pt x="623951" y="359663"/>
                  </a:lnTo>
                  <a:lnTo>
                    <a:pt x="610615" y="397890"/>
                  </a:lnTo>
                  <a:lnTo>
                    <a:pt x="592963" y="433959"/>
                  </a:lnTo>
                  <a:lnTo>
                    <a:pt x="570864" y="467106"/>
                  </a:lnTo>
                  <a:lnTo>
                    <a:pt x="544322" y="498728"/>
                  </a:lnTo>
                  <a:lnTo>
                    <a:pt x="555112" y="498728"/>
                  </a:lnTo>
                  <a:lnTo>
                    <a:pt x="598932" y="440563"/>
                  </a:lnTo>
                  <a:lnTo>
                    <a:pt x="617982" y="403098"/>
                  </a:lnTo>
                  <a:lnTo>
                    <a:pt x="631316" y="362585"/>
                  </a:lnTo>
                  <a:lnTo>
                    <a:pt x="639445" y="321437"/>
                  </a:lnTo>
                  <a:lnTo>
                    <a:pt x="641604" y="278764"/>
                  </a:lnTo>
                  <a:lnTo>
                    <a:pt x="639445" y="236093"/>
                  </a:lnTo>
                  <a:lnTo>
                    <a:pt x="631316" y="194945"/>
                  </a:lnTo>
                  <a:lnTo>
                    <a:pt x="617982" y="154432"/>
                  </a:lnTo>
                  <a:lnTo>
                    <a:pt x="598932" y="116967"/>
                  </a:lnTo>
                  <a:lnTo>
                    <a:pt x="575310" y="81661"/>
                  </a:lnTo>
                  <a:lnTo>
                    <a:pt x="547370" y="50037"/>
                  </a:lnTo>
                  <a:lnTo>
                    <a:pt x="546608" y="48513"/>
                  </a:lnTo>
                  <a:lnTo>
                    <a:pt x="547370" y="47117"/>
                  </a:lnTo>
                  <a:lnTo>
                    <a:pt x="552450" y="42672"/>
                  </a:lnTo>
                  <a:lnTo>
                    <a:pt x="559054" y="35306"/>
                  </a:lnTo>
                  <a:lnTo>
                    <a:pt x="581913" y="9525"/>
                  </a:lnTo>
                  <a:lnTo>
                    <a:pt x="581913" y="8127"/>
                  </a:lnTo>
                  <a:close/>
                </a:path>
                <a:path w="641984" h="509269">
                  <a:moveTo>
                    <a:pt x="569467" y="0"/>
                  </a:moveTo>
                  <a:lnTo>
                    <a:pt x="567182" y="0"/>
                  </a:lnTo>
                  <a:lnTo>
                    <a:pt x="427228" y="2159"/>
                  </a:lnTo>
                  <a:lnTo>
                    <a:pt x="414782" y="12446"/>
                  </a:lnTo>
                  <a:lnTo>
                    <a:pt x="414782" y="69850"/>
                  </a:lnTo>
                  <a:lnTo>
                    <a:pt x="415341" y="86740"/>
                  </a:lnTo>
                  <a:lnTo>
                    <a:pt x="415416" y="141224"/>
                  </a:lnTo>
                  <a:lnTo>
                    <a:pt x="416940" y="151511"/>
                  </a:lnTo>
                  <a:lnTo>
                    <a:pt x="416940" y="158876"/>
                  </a:lnTo>
                  <a:lnTo>
                    <a:pt x="417703" y="161798"/>
                  </a:lnTo>
                  <a:lnTo>
                    <a:pt x="419100" y="164084"/>
                  </a:lnTo>
                  <a:lnTo>
                    <a:pt x="419862" y="167005"/>
                  </a:lnTo>
                  <a:lnTo>
                    <a:pt x="422783" y="167767"/>
                  </a:lnTo>
                  <a:lnTo>
                    <a:pt x="425068" y="169163"/>
                  </a:lnTo>
                  <a:lnTo>
                    <a:pt x="427989" y="167767"/>
                  </a:lnTo>
                  <a:lnTo>
                    <a:pt x="430911" y="166243"/>
                  </a:lnTo>
                  <a:lnTo>
                    <a:pt x="434593" y="164084"/>
                  </a:lnTo>
                  <a:lnTo>
                    <a:pt x="437961" y="160400"/>
                  </a:lnTo>
                  <a:lnTo>
                    <a:pt x="425831" y="160400"/>
                  </a:lnTo>
                  <a:lnTo>
                    <a:pt x="425068" y="158876"/>
                  </a:lnTo>
                  <a:lnTo>
                    <a:pt x="425068" y="154432"/>
                  </a:lnTo>
                  <a:lnTo>
                    <a:pt x="424307" y="151511"/>
                  </a:lnTo>
                  <a:lnTo>
                    <a:pt x="424307" y="89026"/>
                  </a:lnTo>
                  <a:lnTo>
                    <a:pt x="422783" y="69850"/>
                  </a:lnTo>
                  <a:lnTo>
                    <a:pt x="422783" y="12446"/>
                  </a:lnTo>
                  <a:lnTo>
                    <a:pt x="424307" y="11811"/>
                  </a:lnTo>
                  <a:lnTo>
                    <a:pt x="425068" y="11811"/>
                  </a:lnTo>
                  <a:lnTo>
                    <a:pt x="427228" y="10287"/>
                  </a:lnTo>
                  <a:lnTo>
                    <a:pt x="567943" y="8127"/>
                  </a:lnTo>
                  <a:lnTo>
                    <a:pt x="581913" y="8127"/>
                  </a:lnTo>
                  <a:lnTo>
                    <a:pt x="581913" y="6603"/>
                  </a:lnTo>
                  <a:lnTo>
                    <a:pt x="577468" y="2159"/>
                  </a:lnTo>
                  <a:lnTo>
                    <a:pt x="575310" y="1524"/>
                  </a:lnTo>
                  <a:lnTo>
                    <a:pt x="572388" y="1524"/>
                  </a:lnTo>
                  <a:lnTo>
                    <a:pt x="569467" y="0"/>
                  </a:lnTo>
                  <a:close/>
                </a:path>
                <a:path w="641984" h="509269">
                  <a:moveTo>
                    <a:pt x="464820" y="125730"/>
                  </a:moveTo>
                  <a:lnTo>
                    <a:pt x="461137" y="125730"/>
                  </a:lnTo>
                  <a:lnTo>
                    <a:pt x="460375" y="126492"/>
                  </a:lnTo>
                  <a:lnTo>
                    <a:pt x="458215" y="128777"/>
                  </a:lnTo>
                  <a:lnTo>
                    <a:pt x="457454" y="129412"/>
                  </a:lnTo>
                  <a:lnTo>
                    <a:pt x="453009" y="133858"/>
                  </a:lnTo>
                  <a:lnTo>
                    <a:pt x="447929" y="139064"/>
                  </a:lnTo>
                  <a:lnTo>
                    <a:pt x="441960" y="144907"/>
                  </a:lnTo>
                  <a:lnTo>
                    <a:pt x="429513" y="157352"/>
                  </a:lnTo>
                  <a:lnTo>
                    <a:pt x="427228" y="158876"/>
                  </a:lnTo>
                  <a:lnTo>
                    <a:pt x="425831" y="159638"/>
                  </a:lnTo>
                  <a:lnTo>
                    <a:pt x="425831" y="160400"/>
                  </a:lnTo>
                  <a:lnTo>
                    <a:pt x="437961" y="160400"/>
                  </a:lnTo>
                  <a:lnTo>
                    <a:pt x="442722" y="155194"/>
                  </a:lnTo>
                  <a:lnTo>
                    <a:pt x="458215" y="139700"/>
                  </a:lnTo>
                  <a:lnTo>
                    <a:pt x="463296" y="136144"/>
                  </a:lnTo>
                  <a:lnTo>
                    <a:pt x="474847" y="136144"/>
                  </a:lnTo>
                  <a:lnTo>
                    <a:pt x="468503" y="128777"/>
                  </a:lnTo>
                  <a:lnTo>
                    <a:pt x="467740" y="127253"/>
                  </a:lnTo>
                  <a:lnTo>
                    <a:pt x="466343" y="126492"/>
                  </a:lnTo>
                  <a:lnTo>
                    <a:pt x="464820" y="12573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28">
              <a:extLst>
                <a:ext uri="{FF2B5EF4-FFF2-40B4-BE49-F238E27FC236}">
                  <a16:creationId xmlns:a16="http://schemas.microsoft.com/office/drawing/2014/main" id="{DAA1708F-9F0C-4D5D-A31C-2B1CE866F313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1524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1524" y="457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9">
              <a:extLst>
                <a:ext uri="{FF2B5EF4-FFF2-40B4-BE49-F238E27FC236}">
                  <a16:creationId xmlns:a16="http://schemas.microsoft.com/office/drawing/2014/main" id="{C021FF24-4532-4EB2-ACCC-DDEABB157119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0" y="4572"/>
                  </a:moveTo>
                  <a:lnTo>
                    <a:pt x="1524" y="4572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D6134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9B8EE5F-96EA-4C5E-83F0-2B29B7226347}"/>
              </a:ext>
            </a:extLst>
          </p:cNvPr>
          <p:cNvGrpSpPr/>
          <p:nvPr/>
        </p:nvGrpSpPr>
        <p:grpSpPr>
          <a:xfrm>
            <a:off x="0" y="-19050"/>
            <a:ext cx="12196011" cy="514586"/>
            <a:chOff x="0" y="-19050"/>
            <a:chExt cx="12196011" cy="51458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4A75474-84E0-4624-AE0A-2FD7A3F4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-9525"/>
              <a:ext cx="5472113" cy="50506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21C61A2-5A12-4337-A91A-946EA1E4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2113" y="-19050"/>
              <a:ext cx="6723898" cy="514586"/>
            </a:xfrm>
            <a:prstGeom prst="rect">
              <a:avLst/>
            </a:prstGeom>
          </p:spPr>
        </p:pic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CBA5615-9257-4327-89C4-B712BA19D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90484"/>
              </p:ext>
            </p:extLst>
          </p:nvPr>
        </p:nvGraphicFramePr>
        <p:xfrm>
          <a:off x="0" y="1257045"/>
          <a:ext cx="8915399" cy="5015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409">
                  <a:extLst>
                    <a:ext uri="{9D8B030D-6E8A-4147-A177-3AD203B41FA5}">
                      <a16:colId xmlns:a16="http://schemas.microsoft.com/office/drawing/2014/main" val="3677979138"/>
                    </a:ext>
                  </a:extLst>
                </a:gridCol>
                <a:gridCol w="948041">
                  <a:extLst>
                    <a:ext uri="{9D8B030D-6E8A-4147-A177-3AD203B41FA5}">
                      <a16:colId xmlns:a16="http://schemas.microsoft.com/office/drawing/2014/main" val="1416420776"/>
                    </a:ext>
                  </a:extLst>
                </a:gridCol>
                <a:gridCol w="996713">
                  <a:extLst>
                    <a:ext uri="{9D8B030D-6E8A-4147-A177-3AD203B41FA5}">
                      <a16:colId xmlns:a16="http://schemas.microsoft.com/office/drawing/2014/main" val="41988069"/>
                    </a:ext>
                  </a:extLst>
                </a:gridCol>
                <a:gridCol w="711032">
                  <a:extLst>
                    <a:ext uri="{9D8B030D-6E8A-4147-A177-3AD203B41FA5}">
                      <a16:colId xmlns:a16="http://schemas.microsoft.com/office/drawing/2014/main" val="2835611268"/>
                    </a:ext>
                  </a:extLst>
                </a:gridCol>
                <a:gridCol w="990364">
                  <a:extLst>
                    <a:ext uri="{9D8B030D-6E8A-4147-A177-3AD203B41FA5}">
                      <a16:colId xmlns:a16="http://schemas.microsoft.com/office/drawing/2014/main" val="618640463"/>
                    </a:ext>
                  </a:extLst>
                </a:gridCol>
                <a:gridCol w="2609230">
                  <a:extLst>
                    <a:ext uri="{9D8B030D-6E8A-4147-A177-3AD203B41FA5}">
                      <a16:colId xmlns:a16="http://schemas.microsoft.com/office/drawing/2014/main" val="2320455075"/>
                    </a:ext>
                  </a:extLst>
                </a:gridCol>
                <a:gridCol w="609455">
                  <a:extLst>
                    <a:ext uri="{9D8B030D-6E8A-4147-A177-3AD203B41FA5}">
                      <a16:colId xmlns:a16="http://schemas.microsoft.com/office/drawing/2014/main" val="2361567287"/>
                    </a:ext>
                  </a:extLst>
                </a:gridCol>
                <a:gridCol w="626385">
                  <a:extLst>
                    <a:ext uri="{9D8B030D-6E8A-4147-A177-3AD203B41FA5}">
                      <a16:colId xmlns:a16="http://schemas.microsoft.com/office/drawing/2014/main" val="1308341459"/>
                    </a:ext>
                  </a:extLst>
                </a:gridCol>
                <a:gridCol w="626385">
                  <a:extLst>
                    <a:ext uri="{9D8B030D-6E8A-4147-A177-3AD203B41FA5}">
                      <a16:colId xmlns:a16="http://schemas.microsoft.com/office/drawing/2014/main" val="304542516"/>
                    </a:ext>
                  </a:extLst>
                </a:gridCol>
                <a:gridCol w="626385">
                  <a:extLst>
                    <a:ext uri="{9D8B030D-6E8A-4147-A177-3AD203B41FA5}">
                      <a16:colId xmlns:a16="http://schemas.microsoft.com/office/drawing/2014/main" val="3363962189"/>
                    </a:ext>
                  </a:extLst>
                </a:gridCol>
              </a:tblGrid>
              <a:tr h="9425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Численность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Доля в общей численности населения МО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мер социальной поддержки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НПА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Размер выплат на 1 получателя (руб.)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403031"/>
                  </a:ext>
                </a:extLst>
              </a:tr>
              <a:tr h="109825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Граждане, получающие субсидию на оплату жилого помещения и коммунальных услуг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9501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Предоставление гражданам субсидий на оплату жилого помещения и коммунальных услуг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Постановление от 24.01.2018г. №67 "Об утверждении административного регламента предоставления государственной услуги "Предоставление гражданам субсидий на оплату жилого помещения и коммунальных услуг"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1263,36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202655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186535,3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92,05%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687936"/>
                  </a:ext>
                </a:extLst>
              </a:tr>
              <a:tr h="1409647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Лица, замещавшим муниципальные должности и должности муниципальной службы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Выплата пенсии за выслугу лет лицам, замещавшим муниципальные должности и должности муниципальной службы.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Законы Московской области № 118/2002-ОЗ,    от 28.12.2016 N 194/2016-ОЗ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98050,09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28 931,6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27 454,0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73193"/>
                  </a:ext>
                </a:extLst>
              </a:tr>
              <a:tr h="1565342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Муниципальные служащих Московской области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Повышение квалификации муниципальных служащих, и специалистов администрации Орехово-Зуевского городского округа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Федеральный закон от 02.03.2007 N 25-ФЗ "О муниципальной службе в Российской Федерации"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br>
                        <a:rPr lang="ru-RU" sz="1000" u="none" strike="noStrike" dirty="0">
                          <a:effectLst/>
                        </a:rPr>
                      </a:b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8915,00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267,45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267,45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13" marR="8213" marT="8213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37927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0112" y="4193300"/>
            <a:ext cx="3280612" cy="208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399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B69D9-12B3-4162-A2BA-F0FC26F5A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667" y="1"/>
            <a:ext cx="12217667" cy="2057399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49BB2E4-5EE3-4E7F-871C-357104968F64}"/>
              </a:ext>
            </a:extLst>
          </p:cNvPr>
          <p:cNvSpPr/>
          <p:nvPr/>
        </p:nvSpPr>
        <p:spPr>
          <a:xfrm flipH="1">
            <a:off x="-25667" y="406400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16835" y="639186"/>
            <a:ext cx="965301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105" dirty="0">
                <a:solidFill>
                  <a:srgbClr val="3B1C03"/>
                </a:solidFill>
              </a:rPr>
              <a:t>ОБЪЕМ И СТРУКТУРА ДОХОДОВ </a:t>
            </a:r>
            <a:r>
              <a:rPr lang="ru-RU" sz="1800" spc="95" dirty="0"/>
              <a:t>ОРЕХОВО-ЗУЕВСКОГО ГОРОДСКОГО ОКРУГА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64038E-FC49-4FCE-9856-B0E6AEEE2916}"/>
              </a:ext>
            </a:extLst>
          </p:cNvPr>
          <p:cNvSpPr/>
          <p:nvPr/>
        </p:nvSpPr>
        <p:spPr>
          <a:xfrm>
            <a:off x="10846188" y="1644371"/>
            <a:ext cx="123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(млн. руб.)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382175-3E64-485F-BC3E-B9A89EBABBC5}"/>
              </a:ext>
            </a:extLst>
          </p:cNvPr>
          <p:cNvSpPr/>
          <p:nvPr/>
        </p:nvSpPr>
        <p:spPr>
          <a:xfrm>
            <a:off x="1026309" y="2121492"/>
            <a:ext cx="1413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НАЛОГОВЫЕ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4932040-A76E-487F-B511-30FFE8CE1967}"/>
              </a:ext>
            </a:extLst>
          </p:cNvPr>
          <p:cNvSpPr/>
          <p:nvPr/>
        </p:nvSpPr>
        <p:spPr>
          <a:xfrm>
            <a:off x="8329102" y="2121492"/>
            <a:ext cx="3440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БЕЗВОЗМЕЗДНЫЕ ПОСТУПЛЕНИЯ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92B7325-8F84-49CB-84B9-4F01675D352A}"/>
              </a:ext>
            </a:extLst>
          </p:cNvPr>
          <p:cNvSpPr/>
          <p:nvPr/>
        </p:nvSpPr>
        <p:spPr>
          <a:xfrm>
            <a:off x="4267200" y="2146527"/>
            <a:ext cx="26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НЕНАЛОГОВЫЕ ДОХОДЫ</a:t>
            </a:r>
          </a:p>
        </p:txBody>
      </p:sp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3D8DA058-E219-4691-A2A2-D2A73374E63B}"/>
              </a:ext>
            </a:extLst>
          </p:cNvPr>
          <p:cNvGraphicFramePr/>
          <p:nvPr/>
        </p:nvGraphicFramePr>
        <p:xfrm>
          <a:off x="57543" y="2011296"/>
          <a:ext cx="3350676" cy="484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126B3DF-8263-4911-AAA4-4C3AEFF5399A}"/>
              </a:ext>
            </a:extLst>
          </p:cNvPr>
          <p:cNvSpPr/>
          <p:nvPr/>
        </p:nvSpPr>
        <p:spPr>
          <a:xfrm>
            <a:off x="60591" y="4950803"/>
            <a:ext cx="9092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20A5C"/>
                </a:solidFill>
              </a:rPr>
              <a:t>исполнение</a:t>
            </a:r>
          </a:p>
        </p:txBody>
      </p:sp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1A95D418-95B8-4956-8E7C-21D87B282627}"/>
              </a:ext>
            </a:extLst>
          </p:cNvPr>
          <p:cNvGraphicFramePr/>
          <p:nvPr/>
        </p:nvGraphicFramePr>
        <p:xfrm>
          <a:off x="3915114" y="2006532"/>
          <a:ext cx="3710065" cy="484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BE38014-3F20-4ED5-AB4A-E6A2F835C94D}"/>
              </a:ext>
            </a:extLst>
          </p:cNvPr>
          <p:cNvSpPr/>
          <p:nvPr/>
        </p:nvSpPr>
        <p:spPr>
          <a:xfrm>
            <a:off x="3668651" y="4959947"/>
            <a:ext cx="9092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20A5C"/>
                </a:solidFill>
              </a:rPr>
              <a:t>исполнение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8E944E08-E841-42BD-BE7A-881BF227C954}"/>
              </a:ext>
            </a:extLst>
          </p:cNvPr>
          <p:cNvGraphicFramePr/>
          <p:nvPr/>
        </p:nvGraphicFramePr>
        <p:xfrm>
          <a:off x="8233251" y="1943706"/>
          <a:ext cx="3350676" cy="48467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23E3750-BC01-4739-B35F-CB8932BE7BBD}"/>
              </a:ext>
            </a:extLst>
          </p:cNvPr>
          <p:cNvSpPr/>
          <p:nvPr/>
        </p:nvSpPr>
        <p:spPr>
          <a:xfrm>
            <a:off x="7757882" y="4898395"/>
            <a:ext cx="9092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20A5C"/>
                </a:solidFill>
              </a:rPr>
              <a:t>исполнение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CA23886-EDEE-4E14-9B8F-48292DDF1454}"/>
              </a:ext>
            </a:extLst>
          </p:cNvPr>
          <p:cNvSpPr/>
          <p:nvPr/>
        </p:nvSpPr>
        <p:spPr>
          <a:xfrm>
            <a:off x="251253" y="6368498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5382B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99,1%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1045D72-F227-4A9D-A99E-0F822A66D668}"/>
              </a:ext>
            </a:extLst>
          </p:cNvPr>
          <p:cNvSpPr/>
          <p:nvPr/>
        </p:nvSpPr>
        <p:spPr>
          <a:xfrm>
            <a:off x="159881" y="5561302"/>
            <a:ext cx="723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9BBB5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100,6%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5F17CFA-4C57-4020-9635-F26CFC72AA89}"/>
              </a:ext>
            </a:extLst>
          </p:cNvPr>
          <p:cNvSpPr/>
          <p:nvPr/>
        </p:nvSpPr>
        <p:spPr>
          <a:xfrm>
            <a:off x="159881" y="5218307"/>
            <a:ext cx="723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8064A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102,8%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AF94357-25B9-4B7F-BAB0-7CEBBE57ECBD}"/>
              </a:ext>
            </a:extLst>
          </p:cNvPr>
          <p:cNvSpPr/>
          <p:nvPr/>
        </p:nvSpPr>
        <p:spPr>
          <a:xfrm>
            <a:off x="159882" y="5964900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C0504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101,9%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E01FDE7-E64D-4C07-BD15-74146815AEE3}"/>
              </a:ext>
            </a:extLst>
          </p:cNvPr>
          <p:cNvSpPr/>
          <p:nvPr/>
        </p:nvSpPr>
        <p:spPr>
          <a:xfrm>
            <a:off x="4102015" y="6526164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5382B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103,2%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C6563F7C-A8EF-4901-986B-07292144A081}"/>
              </a:ext>
            </a:extLst>
          </p:cNvPr>
          <p:cNvSpPr/>
          <p:nvPr/>
        </p:nvSpPr>
        <p:spPr>
          <a:xfrm>
            <a:off x="4102015" y="6060298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9BBB5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107,5%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2717CE-312A-4D57-848A-61A4A260295A}"/>
              </a:ext>
            </a:extLst>
          </p:cNvPr>
          <p:cNvSpPr/>
          <p:nvPr/>
        </p:nvSpPr>
        <p:spPr>
          <a:xfrm>
            <a:off x="4102015" y="5838606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8064A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105,8%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08377B7-3CC0-421F-B5A3-FF1614BBB06D}"/>
              </a:ext>
            </a:extLst>
          </p:cNvPr>
          <p:cNvSpPr/>
          <p:nvPr/>
        </p:nvSpPr>
        <p:spPr>
          <a:xfrm>
            <a:off x="4102015" y="6313100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C0504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107,0%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38184907-1C22-4997-A902-B5EEED0702AF}"/>
              </a:ext>
            </a:extLst>
          </p:cNvPr>
          <p:cNvSpPr/>
          <p:nvPr/>
        </p:nvSpPr>
        <p:spPr>
          <a:xfrm>
            <a:off x="8305467" y="5075631"/>
            <a:ext cx="723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5382BB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100,0%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E655C87-611B-4B09-BB6D-3987191A8285}"/>
              </a:ext>
            </a:extLst>
          </p:cNvPr>
          <p:cNvSpPr/>
          <p:nvPr/>
        </p:nvSpPr>
        <p:spPr>
          <a:xfrm>
            <a:off x="8396839" y="5667429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9BBB59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99,1%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F76B88A-959B-4BFF-BAE3-47B1C04FC291}"/>
              </a:ext>
            </a:extLst>
          </p:cNvPr>
          <p:cNvSpPr/>
          <p:nvPr/>
        </p:nvSpPr>
        <p:spPr>
          <a:xfrm>
            <a:off x="8396839" y="5938326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8064A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99,2%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09227C9-416F-46B9-89B5-956405BEA51F}"/>
              </a:ext>
            </a:extLst>
          </p:cNvPr>
          <p:cNvSpPr/>
          <p:nvPr/>
        </p:nvSpPr>
        <p:spPr>
          <a:xfrm>
            <a:off x="8396839" y="5329279"/>
            <a:ext cx="631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C0504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96,6%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01F9D54-859C-4017-8F68-3660D15E7A5B}"/>
              </a:ext>
            </a:extLst>
          </p:cNvPr>
          <p:cNvSpPr/>
          <p:nvPr/>
        </p:nvSpPr>
        <p:spPr>
          <a:xfrm>
            <a:off x="4102015" y="5370403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F7964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111,9%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D7F0017-EEDF-4CA9-9D75-2636ACAB590D}"/>
              </a:ext>
            </a:extLst>
          </p:cNvPr>
          <p:cNvSpPr/>
          <p:nvPr/>
        </p:nvSpPr>
        <p:spPr>
          <a:xfrm>
            <a:off x="4102015" y="5592080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4BACC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105,1%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753D327-7A95-4D69-A4B3-ACBEB75BDFD4}"/>
              </a:ext>
            </a:extLst>
          </p:cNvPr>
          <p:cNvSpPr/>
          <p:nvPr/>
        </p:nvSpPr>
        <p:spPr>
          <a:xfrm>
            <a:off x="4102015" y="5123175"/>
            <a:ext cx="647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rgbClr val="2C4D7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459,6%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2B8981C-259A-4D34-95F5-C1114D8F1C50}"/>
              </a:ext>
            </a:extLst>
          </p:cNvPr>
          <p:cNvSpPr/>
          <p:nvPr/>
        </p:nvSpPr>
        <p:spPr>
          <a:xfrm>
            <a:off x="8305467" y="6282322"/>
            <a:ext cx="723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4BACC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156,0%</a:t>
            </a:r>
          </a:p>
        </p:txBody>
      </p:sp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2BBA9625-864F-484E-832B-F843545DA8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7</a:t>
            </a:fld>
            <a:endParaRPr lang="ru-RU" dirty="0"/>
          </a:p>
        </p:txBody>
      </p:sp>
      <p:pic>
        <p:nvPicPr>
          <p:cNvPr id="50" name="object 7">
            <a:extLst>
              <a:ext uri="{FF2B5EF4-FFF2-40B4-BE49-F238E27FC236}">
                <a16:creationId xmlns:a16="http://schemas.microsoft.com/office/drawing/2014/main" id="{C5BB1E03-70D7-4802-AF83-2DD7AB6B703D}"/>
              </a:ext>
            </a:extLst>
          </p:cNvPr>
          <p:cNvPicPr/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147" y="405384"/>
            <a:ext cx="758951" cy="7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96812"/>
      </p:ext>
    </p:extLst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7699A92-B59B-456C-9BB4-7B806798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178" y="1257043"/>
            <a:ext cx="3383822" cy="3238757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829A2936-8051-49EC-A0D7-03164D578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927605"/>
              </p:ext>
            </p:extLst>
          </p:nvPr>
        </p:nvGraphicFramePr>
        <p:xfrm>
          <a:off x="8675" y="1242099"/>
          <a:ext cx="8982925" cy="50257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626">
                  <a:extLst>
                    <a:ext uri="{9D8B030D-6E8A-4147-A177-3AD203B41FA5}">
                      <a16:colId xmlns:a16="http://schemas.microsoft.com/office/drawing/2014/main" val="2069912789"/>
                    </a:ext>
                  </a:extLst>
                </a:gridCol>
                <a:gridCol w="954769">
                  <a:extLst>
                    <a:ext uri="{9D8B030D-6E8A-4147-A177-3AD203B41FA5}">
                      <a16:colId xmlns:a16="http://schemas.microsoft.com/office/drawing/2014/main" val="1987008571"/>
                    </a:ext>
                  </a:extLst>
                </a:gridCol>
                <a:gridCol w="349514">
                  <a:extLst>
                    <a:ext uri="{9D8B030D-6E8A-4147-A177-3AD203B41FA5}">
                      <a16:colId xmlns:a16="http://schemas.microsoft.com/office/drawing/2014/main" val="550920698"/>
                    </a:ext>
                  </a:extLst>
                </a:gridCol>
                <a:gridCol w="658535">
                  <a:extLst>
                    <a:ext uri="{9D8B030D-6E8A-4147-A177-3AD203B41FA5}">
                      <a16:colId xmlns:a16="http://schemas.microsoft.com/office/drawing/2014/main" val="2818825177"/>
                    </a:ext>
                  </a:extLst>
                </a:gridCol>
                <a:gridCol w="716077">
                  <a:extLst>
                    <a:ext uri="{9D8B030D-6E8A-4147-A177-3AD203B41FA5}">
                      <a16:colId xmlns:a16="http://schemas.microsoft.com/office/drawing/2014/main" val="3876821937"/>
                    </a:ext>
                  </a:extLst>
                </a:gridCol>
                <a:gridCol w="1160635">
                  <a:extLst>
                    <a:ext uri="{9D8B030D-6E8A-4147-A177-3AD203B41FA5}">
                      <a16:colId xmlns:a16="http://schemas.microsoft.com/office/drawing/2014/main" val="3259215839"/>
                    </a:ext>
                  </a:extLst>
                </a:gridCol>
                <a:gridCol w="2464502">
                  <a:extLst>
                    <a:ext uri="{9D8B030D-6E8A-4147-A177-3AD203B41FA5}">
                      <a16:colId xmlns:a16="http://schemas.microsoft.com/office/drawing/2014/main" val="3895379450"/>
                    </a:ext>
                  </a:extLst>
                </a:gridCol>
                <a:gridCol w="613780">
                  <a:extLst>
                    <a:ext uri="{9D8B030D-6E8A-4147-A177-3AD203B41FA5}">
                      <a16:colId xmlns:a16="http://schemas.microsoft.com/office/drawing/2014/main" val="927258034"/>
                    </a:ext>
                  </a:extLst>
                </a:gridCol>
                <a:gridCol w="630829">
                  <a:extLst>
                    <a:ext uri="{9D8B030D-6E8A-4147-A177-3AD203B41FA5}">
                      <a16:colId xmlns:a16="http://schemas.microsoft.com/office/drawing/2014/main" val="3685155822"/>
                    </a:ext>
                  </a:extLst>
                </a:gridCol>
                <a:gridCol w="630829">
                  <a:extLst>
                    <a:ext uri="{9D8B030D-6E8A-4147-A177-3AD203B41FA5}">
                      <a16:colId xmlns:a16="http://schemas.microsoft.com/office/drawing/2014/main" val="2515511918"/>
                    </a:ext>
                  </a:extLst>
                </a:gridCol>
                <a:gridCol w="630829">
                  <a:extLst>
                    <a:ext uri="{9D8B030D-6E8A-4147-A177-3AD203B41FA5}">
                      <a16:colId xmlns:a16="http://schemas.microsoft.com/office/drawing/2014/main" val="4270648178"/>
                    </a:ext>
                  </a:extLst>
                </a:gridCol>
              </a:tblGrid>
              <a:tr h="7894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Численность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Доля в общей численности населения МО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мер социальной поддержки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НПА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Размер выплат на 1 получателя (руб.)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336335"/>
                  </a:ext>
                </a:extLst>
              </a:tr>
              <a:tr h="268332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b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Молодые семьи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семьи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Оказание государственной поддержки молодым семьям в виде социальных выплат на приобретение жилого помещения или строительство индивидуального  жилого дома (социальная выплата)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Постановление правительства РФ от 30.12.2017 г. № 1710 об Утверждении государственной программы РФ "Обеспечение доступным и комфортным жильем и коммунальными услугами граждан РФ" ; </a:t>
                      </a:r>
                      <a:br>
                        <a:rPr lang="ru-RU" sz="1000" u="none" strike="noStrike" dirty="0">
                          <a:effectLst/>
                        </a:rPr>
                      </a:br>
                      <a:r>
                        <a:rPr lang="ru-RU" sz="1000" u="none" strike="noStrike" dirty="0">
                          <a:effectLst/>
                        </a:rPr>
                        <a:t>Постановление правительства МО от 25.10.2016 г. №790/39 об утверждении государственной  программы  "Жилище" на 2017-2027 годы                                                                                                                                          Постановление Орехово-Зуевского городского округа об утверждении муниципальной программы  "Жилище" № 544 от 18.12.2019.                                                                                                                                                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181 747,37             (среднее значение на одного члена семьи)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9412,6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9412,6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545037"/>
                  </a:ext>
                </a:extLst>
              </a:tr>
              <a:tr h="1927965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b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950197"/>
                  </a:ext>
                </a:extLst>
              </a:tr>
              <a:tr h="2039982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Дети - сироты и дети, оставшимся без попечения родителей , а так же лица из их числа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Оказание государственной поддержки в решении жилищной проблемы детей - сирот и детей, оставшимся без попечения родителей , а также лиц из их числа ( предоставление жилого помещения)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Федеральный закон от 21.12.1996 № 159-ФЗ (ред. от 07.03.2018) "О дополнительных гарантиях по социальной поддержке детей -сирот и детей , оставшихся без попечения родителей";                                                                                                Постановление правительства МО от 25.10.2016 г. №790/39 об утверждении государственной  программы  "Жилище" на 2017-2027 годы                                                                                                                                      Постановление Орехово-Зуевского городского округа об утверждении муниципальной программы  "Жилище" № 544 от 18.12.2019.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1855312,5 (среднее значение на одного члена семьи)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77671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71769,493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94" marR="7694" marT="7694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079178"/>
                  </a:ext>
                </a:extLst>
              </a:tr>
            </a:tbl>
          </a:graphicData>
        </a:graphic>
      </p:graphicFrame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0BF5F7-BC50-42B4-9517-79CD3338919B}"/>
              </a:ext>
            </a:extLst>
          </p:cNvPr>
          <p:cNvGrpSpPr/>
          <p:nvPr/>
        </p:nvGrpSpPr>
        <p:grpSpPr>
          <a:xfrm>
            <a:off x="0" y="495537"/>
            <a:ext cx="12188391" cy="753145"/>
            <a:chOff x="-2" y="411825"/>
            <a:chExt cx="12188391" cy="753145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5ACBDFE-D42D-4284-865A-9D18F09429A0}"/>
                </a:ext>
              </a:extLst>
            </p:cNvPr>
            <p:cNvSpPr/>
            <p:nvPr/>
          </p:nvSpPr>
          <p:spPr>
            <a:xfrm flipH="1" flipV="1">
              <a:off x="-2" y="411825"/>
              <a:ext cx="12188391" cy="753145"/>
            </a:xfrm>
            <a:prstGeom prst="rect">
              <a:avLst/>
            </a:prstGeom>
            <a:gradFill flip="none" rotWithShape="1">
              <a:gsLst>
                <a:gs pos="8000">
                  <a:srgbClr val="FDFA8D"/>
                </a:gs>
                <a:gs pos="45000">
                  <a:srgbClr val="E4CD9A"/>
                </a:gs>
                <a:gs pos="100000">
                  <a:srgbClr val="000456"/>
                </a:gs>
                <a:gs pos="77000">
                  <a:srgbClr val="002D85">
                    <a:alpha val="9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3E0A8B4-3BD3-402C-A561-13F41024E542}"/>
                </a:ext>
              </a:extLst>
            </p:cNvPr>
            <p:cNvSpPr txBox="1">
              <a:spLocks/>
            </p:cNvSpPr>
            <p:nvPr/>
          </p:nvSpPr>
          <p:spPr>
            <a:xfrm>
              <a:off x="1786202" y="501435"/>
              <a:ext cx="9776557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400" b="1" i="0">
                  <a:solidFill>
                    <a:schemeClr val="bg1"/>
                  </a:solidFill>
                  <a:latin typeface="Trebuchet MS"/>
                  <a:ea typeface="+mj-ea"/>
                  <a:cs typeface="Trebuchet MS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000" kern="0" spc="105" dirty="0">
                  <a:solidFill>
                    <a:srgbClr val="46280C"/>
                  </a:solidFill>
                </a:rPr>
                <a:t>ИНФОРМАЦИЯ О РАСХОДАХ БЮДЖЕТА </a:t>
              </a:r>
              <a:r>
                <a:rPr lang="ru-RU" sz="2000" kern="0" spc="105" dirty="0"/>
                <a:t>С УЧЕТОМ ИНТЕРЕСОВ ЦЕЛЕВЫХ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ГРУПП ПОЛЬЗОВАТЕЛЕЙ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70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5" name="object 25">
            <a:extLst>
              <a:ext uri="{FF2B5EF4-FFF2-40B4-BE49-F238E27FC236}">
                <a16:creationId xmlns:a16="http://schemas.microsoft.com/office/drawing/2014/main" id="{7C43A163-79DA-4E5B-B96A-61F020C9DFBC}"/>
              </a:ext>
            </a:extLst>
          </p:cNvPr>
          <p:cNvGrpSpPr/>
          <p:nvPr/>
        </p:nvGrpSpPr>
        <p:grpSpPr>
          <a:xfrm>
            <a:off x="457200" y="617474"/>
            <a:ext cx="641985" cy="509270"/>
            <a:chOff x="6449567" y="2435351"/>
            <a:chExt cx="641985" cy="509270"/>
          </a:xfrm>
        </p:grpSpPr>
        <p:pic>
          <p:nvPicPr>
            <p:cNvPr id="17" name="object 26">
              <a:extLst>
                <a:ext uri="{FF2B5EF4-FFF2-40B4-BE49-F238E27FC236}">
                  <a16:creationId xmlns:a16="http://schemas.microsoft.com/office/drawing/2014/main" id="{F38380D2-93D2-4ECB-B193-A4C74852326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65975" y="2584703"/>
              <a:ext cx="208788" cy="210312"/>
            </a:xfrm>
            <a:prstGeom prst="rect">
              <a:avLst/>
            </a:prstGeom>
          </p:spPr>
        </p:pic>
        <p:sp>
          <p:nvSpPr>
            <p:cNvPr id="18" name="object 27">
              <a:extLst>
                <a:ext uri="{FF2B5EF4-FFF2-40B4-BE49-F238E27FC236}">
                  <a16:creationId xmlns:a16="http://schemas.microsoft.com/office/drawing/2014/main" id="{728DCC1D-076B-485C-A6A4-165A9941843F}"/>
                </a:ext>
              </a:extLst>
            </p:cNvPr>
            <p:cNvSpPr/>
            <p:nvPr/>
          </p:nvSpPr>
          <p:spPr>
            <a:xfrm>
              <a:off x="6449567" y="2435351"/>
              <a:ext cx="641985" cy="509270"/>
            </a:xfrm>
            <a:custGeom>
              <a:avLst/>
              <a:gdLst/>
              <a:ahLst/>
              <a:cxnLst/>
              <a:rect l="l" t="t" r="r" b="b"/>
              <a:pathLst>
                <a:path w="641984" h="509269">
                  <a:moveTo>
                    <a:pt x="96520" y="0"/>
                  </a:moveTo>
                  <a:lnTo>
                    <a:pt x="95758" y="1524"/>
                  </a:lnTo>
                  <a:lnTo>
                    <a:pt x="94234" y="2159"/>
                  </a:lnTo>
                  <a:lnTo>
                    <a:pt x="67817" y="32385"/>
                  </a:lnTo>
                  <a:lnTo>
                    <a:pt x="44958" y="65405"/>
                  </a:lnTo>
                  <a:lnTo>
                    <a:pt x="27305" y="99313"/>
                  </a:lnTo>
                  <a:lnTo>
                    <a:pt x="13208" y="136144"/>
                  </a:lnTo>
                  <a:lnTo>
                    <a:pt x="0" y="211074"/>
                  </a:lnTo>
                  <a:lnTo>
                    <a:pt x="0" y="250062"/>
                  </a:lnTo>
                  <a:lnTo>
                    <a:pt x="4445" y="288289"/>
                  </a:lnTo>
                  <a:lnTo>
                    <a:pt x="27305" y="361950"/>
                  </a:lnTo>
                  <a:lnTo>
                    <a:pt x="44958" y="395732"/>
                  </a:lnTo>
                  <a:lnTo>
                    <a:pt x="67817" y="428878"/>
                  </a:lnTo>
                  <a:lnTo>
                    <a:pt x="93599" y="458977"/>
                  </a:lnTo>
                  <a:lnTo>
                    <a:pt x="95758" y="461263"/>
                  </a:lnTo>
                  <a:lnTo>
                    <a:pt x="93599" y="463423"/>
                  </a:lnTo>
                  <a:lnTo>
                    <a:pt x="89154" y="467106"/>
                  </a:lnTo>
                  <a:lnTo>
                    <a:pt x="83185" y="473710"/>
                  </a:lnTo>
                  <a:lnTo>
                    <a:pt x="75818" y="481075"/>
                  </a:lnTo>
                  <a:lnTo>
                    <a:pt x="69214" y="486918"/>
                  </a:lnTo>
                  <a:lnTo>
                    <a:pt x="63373" y="492887"/>
                  </a:lnTo>
                  <a:lnTo>
                    <a:pt x="60452" y="496570"/>
                  </a:lnTo>
                  <a:lnTo>
                    <a:pt x="58928" y="500125"/>
                  </a:lnTo>
                  <a:lnTo>
                    <a:pt x="61087" y="505333"/>
                  </a:lnTo>
                  <a:lnTo>
                    <a:pt x="63373" y="506857"/>
                  </a:lnTo>
                  <a:lnTo>
                    <a:pt x="66293" y="507492"/>
                  </a:lnTo>
                  <a:lnTo>
                    <a:pt x="68453" y="509015"/>
                  </a:lnTo>
                  <a:lnTo>
                    <a:pt x="73660" y="509015"/>
                  </a:lnTo>
                  <a:lnTo>
                    <a:pt x="212852" y="506857"/>
                  </a:lnTo>
                  <a:lnTo>
                    <a:pt x="216535" y="506857"/>
                  </a:lnTo>
                  <a:lnTo>
                    <a:pt x="219456" y="505333"/>
                  </a:lnTo>
                  <a:lnTo>
                    <a:pt x="223138" y="503809"/>
                  </a:lnTo>
                  <a:lnTo>
                    <a:pt x="225738" y="500125"/>
                  </a:lnTo>
                  <a:lnTo>
                    <a:pt x="68453" y="500125"/>
                  </a:lnTo>
                  <a:lnTo>
                    <a:pt x="69214" y="498728"/>
                  </a:lnTo>
                  <a:lnTo>
                    <a:pt x="74422" y="492887"/>
                  </a:lnTo>
                  <a:lnTo>
                    <a:pt x="81787" y="486156"/>
                  </a:lnTo>
                  <a:lnTo>
                    <a:pt x="89154" y="479551"/>
                  </a:lnTo>
                  <a:lnTo>
                    <a:pt x="95758" y="472186"/>
                  </a:lnTo>
                  <a:lnTo>
                    <a:pt x="101600" y="466344"/>
                  </a:lnTo>
                  <a:lnTo>
                    <a:pt x="104648" y="463423"/>
                  </a:lnTo>
                  <a:lnTo>
                    <a:pt x="106045" y="461899"/>
                  </a:lnTo>
                  <a:lnTo>
                    <a:pt x="106045" y="459739"/>
                  </a:lnTo>
                  <a:lnTo>
                    <a:pt x="104648" y="458977"/>
                  </a:lnTo>
                  <a:lnTo>
                    <a:pt x="103886" y="456819"/>
                  </a:lnTo>
                  <a:lnTo>
                    <a:pt x="71501" y="421513"/>
                  </a:lnTo>
                  <a:lnTo>
                    <a:pt x="48641" y="387603"/>
                  </a:lnTo>
                  <a:lnTo>
                    <a:pt x="30987" y="350138"/>
                  </a:lnTo>
                  <a:lnTo>
                    <a:pt x="17653" y="311912"/>
                  </a:lnTo>
                  <a:lnTo>
                    <a:pt x="10287" y="272923"/>
                  </a:lnTo>
                  <a:lnTo>
                    <a:pt x="7366" y="232410"/>
                  </a:lnTo>
                  <a:lnTo>
                    <a:pt x="9525" y="192659"/>
                  </a:lnTo>
                  <a:lnTo>
                    <a:pt x="16891" y="153797"/>
                  </a:lnTo>
                  <a:lnTo>
                    <a:pt x="28702" y="114046"/>
                  </a:lnTo>
                  <a:lnTo>
                    <a:pt x="46355" y="77977"/>
                  </a:lnTo>
                  <a:lnTo>
                    <a:pt x="69214" y="42672"/>
                  </a:lnTo>
                  <a:lnTo>
                    <a:pt x="96520" y="10287"/>
                  </a:lnTo>
                  <a:lnTo>
                    <a:pt x="107726" y="10287"/>
                  </a:lnTo>
                  <a:lnTo>
                    <a:pt x="99440" y="2159"/>
                  </a:lnTo>
                  <a:lnTo>
                    <a:pt x="98679" y="1524"/>
                  </a:lnTo>
                  <a:lnTo>
                    <a:pt x="96520" y="0"/>
                  </a:lnTo>
                  <a:close/>
                </a:path>
                <a:path w="641984" h="509269">
                  <a:moveTo>
                    <a:pt x="224394" y="349376"/>
                  </a:moveTo>
                  <a:lnTo>
                    <a:pt x="215773" y="349376"/>
                  </a:lnTo>
                  <a:lnTo>
                    <a:pt x="216535" y="350138"/>
                  </a:lnTo>
                  <a:lnTo>
                    <a:pt x="216535" y="367792"/>
                  </a:lnTo>
                  <a:lnTo>
                    <a:pt x="218059" y="382524"/>
                  </a:lnTo>
                  <a:lnTo>
                    <a:pt x="218059" y="439165"/>
                  </a:lnTo>
                  <a:lnTo>
                    <a:pt x="218734" y="456057"/>
                  </a:lnTo>
                  <a:lnTo>
                    <a:pt x="218821" y="495046"/>
                  </a:lnTo>
                  <a:lnTo>
                    <a:pt x="218059" y="497205"/>
                  </a:lnTo>
                  <a:lnTo>
                    <a:pt x="215773" y="498728"/>
                  </a:lnTo>
                  <a:lnTo>
                    <a:pt x="212852" y="498728"/>
                  </a:lnTo>
                  <a:lnTo>
                    <a:pt x="73660" y="500125"/>
                  </a:lnTo>
                  <a:lnTo>
                    <a:pt x="225738" y="500125"/>
                  </a:lnTo>
                  <a:lnTo>
                    <a:pt x="226187" y="499490"/>
                  </a:lnTo>
                  <a:lnTo>
                    <a:pt x="226822" y="497205"/>
                  </a:lnTo>
                  <a:lnTo>
                    <a:pt x="226750" y="456057"/>
                  </a:lnTo>
                  <a:lnTo>
                    <a:pt x="226187" y="439165"/>
                  </a:lnTo>
                  <a:lnTo>
                    <a:pt x="226187" y="400176"/>
                  </a:lnTo>
                  <a:lnTo>
                    <a:pt x="224728" y="383286"/>
                  </a:lnTo>
                  <a:lnTo>
                    <a:pt x="224662" y="350138"/>
                  </a:lnTo>
                  <a:lnTo>
                    <a:pt x="224394" y="349376"/>
                  </a:lnTo>
                  <a:close/>
                </a:path>
                <a:path w="641984" h="509269">
                  <a:moveTo>
                    <a:pt x="107726" y="10287"/>
                  </a:moveTo>
                  <a:lnTo>
                    <a:pt x="96520" y="10287"/>
                  </a:lnTo>
                  <a:lnTo>
                    <a:pt x="170180" y="83820"/>
                  </a:lnTo>
                  <a:lnTo>
                    <a:pt x="148082" y="109600"/>
                  </a:lnTo>
                  <a:lnTo>
                    <a:pt x="131826" y="139064"/>
                  </a:lnTo>
                  <a:lnTo>
                    <a:pt x="120014" y="169163"/>
                  </a:lnTo>
                  <a:lnTo>
                    <a:pt x="112649" y="200025"/>
                  </a:lnTo>
                  <a:lnTo>
                    <a:pt x="111252" y="232410"/>
                  </a:lnTo>
                  <a:lnTo>
                    <a:pt x="114173" y="264033"/>
                  </a:lnTo>
                  <a:lnTo>
                    <a:pt x="134112" y="326644"/>
                  </a:lnTo>
                  <a:lnTo>
                    <a:pt x="173101" y="380238"/>
                  </a:lnTo>
                  <a:lnTo>
                    <a:pt x="173862" y="381000"/>
                  </a:lnTo>
                  <a:lnTo>
                    <a:pt x="175260" y="382524"/>
                  </a:lnTo>
                  <a:lnTo>
                    <a:pt x="176022" y="383286"/>
                  </a:lnTo>
                  <a:lnTo>
                    <a:pt x="178308" y="384683"/>
                  </a:lnTo>
                  <a:lnTo>
                    <a:pt x="180466" y="384683"/>
                  </a:lnTo>
                  <a:lnTo>
                    <a:pt x="181229" y="382524"/>
                  </a:lnTo>
                  <a:lnTo>
                    <a:pt x="189557" y="374396"/>
                  </a:lnTo>
                  <a:lnTo>
                    <a:pt x="178308" y="374396"/>
                  </a:lnTo>
                  <a:lnTo>
                    <a:pt x="157607" y="349376"/>
                  </a:lnTo>
                  <a:lnTo>
                    <a:pt x="140715" y="321437"/>
                  </a:lnTo>
                  <a:lnTo>
                    <a:pt x="128905" y="291973"/>
                  </a:lnTo>
                  <a:lnTo>
                    <a:pt x="121538" y="261112"/>
                  </a:lnTo>
                  <a:lnTo>
                    <a:pt x="119380" y="230250"/>
                  </a:lnTo>
                  <a:lnTo>
                    <a:pt x="121538" y="199389"/>
                  </a:lnTo>
                  <a:lnTo>
                    <a:pt x="128905" y="169163"/>
                  </a:lnTo>
                  <a:lnTo>
                    <a:pt x="140715" y="139064"/>
                  </a:lnTo>
                  <a:lnTo>
                    <a:pt x="157607" y="111760"/>
                  </a:lnTo>
                  <a:lnTo>
                    <a:pt x="179705" y="86740"/>
                  </a:lnTo>
                  <a:lnTo>
                    <a:pt x="180466" y="85344"/>
                  </a:lnTo>
                  <a:lnTo>
                    <a:pt x="180466" y="83058"/>
                  </a:lnTo>
                  <a:lnTo>
                    <a:pt x="179705" y="80899"/>
                  </a:lnTo>
                  <a:lnTo>
                    <a:pt x="107726" y="10287"/>
                  </a:lnTo>
                  <a:close/>
                </a:path>
                <a:path w="641984" h="509269">
                  <a:moveTo>
                    <a:pt x="218821" y="340613"/>
                  </a:moveTo>
                  <a:lnTo>
                    <a:pt x="213613" y="340613"/>
                  </a:lnTo>
                  <a:lnTo>
                    <a:pt x="210692" y="342773"/>
                  </a:lnTo>
                  <a:lnTo>
                    <a:pt x="206248" y="346456"/>
                  </a:lnTo>
                  <a:lnTo>
                    <a:pt x="178308" y="374396"/>
                  </a:lnTo>
                  <a:lnTo>
                    <a:pt x="189557" y="374396"/>
                  </a:lnTo>
                  <a:lnTo>
                    <a:pt x="212852" y="351663"/>
                  </a:lnTo>
                  <a:lnTo>
                    <a:pt x="213613" y="350138"/>
                  </a:lnTo>
                  <a:lnTo>
                    <a:pt x="214376" y="349376"/>
                  </a:lnTo>
                  <a:lnTo>
                    <a:pt x="224394" y="349376"/>
                  </a:lnTo>
                  <a:lnTo>
                    <a:pt x="223901" y="347980"/>
                  </a:lnTo>
                  <a:lnTo>
                    <a:pt x="223138" y="344932"/>
                  </a:lnTo>
                  <a:lnTo>
                    <a:pt x="218821" y="340613"/>
                  </a:lnTo>
                  <a:close/>
                </a:path>
                <a:path w="641984" h="509269">
                  <a:moveTo>
                    <a:pt x="474847" y="136144"/>
                  </a:moveTo>
                  <a:lnTo>
                    <a:pt x="463296" y="136144"/>
                  </a:lnTo>
                  <a:lnTo>
                    <a:pt x="483997" y="160400"/>
                  </a:lnTo>
                  <a:lnTo>
                    <a:pt x="500888" y="187578"/>
                  </a:lnTo>
                  <a:lnTo>
                    <a:pt x="511937" y="217677"/>
                  </a:lnTo>
                  <a:lnTo>
                    <a:pt x="519303" y="247903"/>
                  </a:lnTo>
                  <a:lnTo>
                    <a:pt x="522224" y="278764"/>
                  </a:lnTo>
                  <a:lnTo>
                    <a:pt x="519303" y="309625"/>
                  </a:lnTo>
                  <a:lnTo>
                    <a:pt x="511937" y="340613"/>
                  </a:lnTo>
                  <a:lnTo>
                    <a:pt x="500888" y="369950"/>
                  </a:lnTo>
                  <a:lnTo>
                    <a:pt x="483997" y="397890"/>
                  </a:lnTo>
                  <a:lnTo>
                    <a:pt x="462661" y="422910"/>
                  </a:lnTo>
                  <a:lnTo>
                    <a:pt x="461137" y="425196"/>
                  </a:lnTo>
                  <a:lnTo>
                    <a:pt x="461137" y="426593"/>
                  </a:lnTo>
                  <a:lnTo>
                    <a:pt x="462661" y="428878"/>
                  </a:lnTo>
                  <a:lnTo>
                    <a:pt x="542925" y="509015"/>
                  </a:lnTo>
                  <a:lnTo>
                    <a:pt x="546608" y="509015"/>
                  </a:lnTo>
                  <a:lnTo>
                    <a:pt x="547370" y="507492"/>
                  </a:lnTo>
                  <a:lnTo>
                    <a:pt x="555112" y="498728"/>
                  </a:lnTo>
                  <a:lnTo>
                    <a:pt x="544322" y="498728"/>
                  </a:lnTo>
                  <a:lnTo>
                    <a:pt x="470662" y="425958"/>
                  </a:lnTo>
                  <a:lnTo>
                    <a:pt x="492760" y="398652"/>
                  </a:lnTo>
                  <a:lnTo>
                    <a:pt x="509015" y="370713"/>
                  </a:lnTo>
                  <a:lnTo>
                    <a:pt x="521588" y="339851"/>
                  </a:lnTo>
                  <a:lnTo>
                    <a:pt x="527431" y="308990"/>
                  </a:lnTo>
                  <a:lnTo>
                    <a:pt x="529589" y="276606"/>
                  </a:lnTo>
                  <a:lnTo>
                    <a:pt x="527431" y="244983"/>
                  </a:lnTo>
                  <a:lnTo>
                    <a:pt x="520827" y="213360"/>
                  </a:lnTo>
                  <a:lnTo>
                    <a:pt x="508254" y="183134"/>
                  </a:lnTo>
                  <a:lnTo>
                    <a:pt x="490601" y="154432"/>
                  </a:lnTo>
                  <a:lnTo>
                    <a:pt x="474847" y="136144"/>
                  </a:lnTo>
                  <a:close/>
                </a:path>
                <a:path w="641984" h="509269">
                  <a:moveTo>
                    <a:pt x="581913" y="8127"/>
                  </a:moveTo>
                  <a:lnTo>
                    <a:pt x="570103" y="8127"/>
                  </a:lnTo>
                  <a:lnTo>
                    <a:pt x="573151" y="9525"/>
                  </a:lnTo>
                  <a:lnTo>
                    <a:pt x="572388" y="10287"/>
                  </a:lnTo>
                  <a:lnTo>
                    <a:pt x="565785" y="15494"/>
                  </a:lnTo>
                  <a:lnTo>
                    <a:pt x="559815" y="22860"/>
                  </a:lnTo>
                  <a:lnTo>
                    <a:pt x="552450" y="30099"/>
                  </a:lnTo>
                  <a:lnTo>
                    <a:pt x="546608" y="36068"/>
                  </a:lnTo>
                  <a:lnTo>
                    <a:pt x="540004" y="42672"/>
                  </a:lnTo>
                  <a:lnTo>
                    <a:pt x="536956" y="45593"/>
                  </a:lnTo>
                  <a:lnTo>
                    <a:pt x="536321" y="47751"/>
                  </a:lnTo>
                  <a:lnTo>
                    <a:pt x="536321" y="50800"/>
                  </a:lnTo>
                  <a:lnTo>
                    <a:pt x="536956" y="52197"/>
                  </a:lnTo>
                  <a:lnTo>
                    <a:pt x="537717" y="52959"/>
                  </a:lnTo>
                  <a:lnTo>
                    <a:pt x="541401" y="55118"/>
                  </a:lnTo>
                  <a:lnTo>
                    <a:pt x="569467" y="86740"/>
                  </a:lnTo>
                  <a:lnTo>
                    <a:pt x="592201" y="121412"/>
                  </a:lnTo>
                  <a:lnTo>
                    <a:pt x="610615" y="157352"/>
                  </a:lnTo>
                  <a:lnTo>
                    <a:pt x="623188" y="197103"/>
                  </a:lnTo>
                  <a:lnTo>
                    <a:pt x="631316" y="237617"/>
                  </a:lnTo>
                  <a:lnTo>
                    <a:pt x="634238" y="278764"/>
                  </a:lnTo>
                  <a:lnTo>
                    <a:pt x="631316" y="319913"/>
                  </a:lnTo>
                  <a:lnTo>
                    <a:pt x="623951" y="359663"/>
                  </a:lnTo>
                  <a:lnTo>
                    <a:pt x="610615" y="397890"/>
                  </a:lnTo>
                  <a:lnTo>
                    <a:pt x="592963" y="433959"/>
                  </a:lnTo>
                  <a:lnTo>
                    <a:pt x="570864" y="467106"/>
                  </a:lnTo>
                  <a:lnTo>
                    <a:pt x="544322" y="498728"/>
                  </a:lnTo>
                  <a:lnTo>
                    <a:pt x="555112" y="498728"/>
                  </a:lnTo>
                  <a:lnTo>
                    <a:pt x="598932" y="440563"/>
                  </a:lnTo>
                  <a:lnTo>
                    <a:pt x="617982" y="403098"/>
                  </a:lnTo>
                  <a:lnTo>
                    <a:pt x="631316" y="362585"/>
                  </a:lnTo>
                  <a:lnTo>
                    <a:pt x="639445" y="321437"/>
                  </a:lnTo>
                  <a:lnTo>
                    <a:pt x="641604" y="278764"/>
                  </a:lnTo>
                  <a:lnTo>
                    <a:pt x="639445" y="236093"/>
                  </a:lnTo>
                  <a:lnTo>
                    <a:pt x="631316" y="194945"/>
                  </a:lnTo>
                  <a:lnTo>
                    <a:pt x="617982" y="154432"/>
                  </a:lnTo>
                  <a:lnTo>
                    <a:pt x="598932" y="116967"/>
                  </a:lnTo>
                  <a:lnTo>
                    <a:pt x="575310" y="81661"/>
                  </a:lnTo>
                  <a:lnTo>
                    <a:pt x="547370" y="50037"/>
                  </a:lnTo>
                  <a:lnTo>
                    <a:pt x="546608" y="48513"/>
                  </a:lnTo>
                  <a:lnTo>
                    <a:pt x="547370" y="47117"/>
                  </a:lnTo>
                  <a:lnTo>
                    <a:pt x="552450" y="42672"/>
                  </a:lnTo>
                  <a:lnTo>
                    <a:pt x="559054" y="35306"/>
                  </a:lnTo>
                  <a:lnTo>
                    <a:pt x="581913" y="9525"/>
                  </a:lnTo>
                  <a:lnTo>
                    <a:pt x="581913" y="8127"/>
                  </a:lnTo>
                  <a:close/>
                </a:path>
                <a:path w="641984" h="509269">
                  <a:moveTo>
                    <a:pt x="569467" y="0"/>
                  </a:moveTo>
                  <a:lnTo>
                    <a:pt x="567182" y="0"/>
                  </a:lnTo>
                  <a:lnTo>
                    <a:pt x="427228" y="2159"/>
                  </a:lnTo>
                  <a:lnTo>
                    <a:pt x="414782" y="12446"/>
                  </a:lnTo>
                  <a:lnTo>
                    <a:pt x="414782" y="69850"/>
                  </a:lnTo>
                  <a:lnTo>
                    <a:pt x="415341" y="86740"/>
                  </a:lnTo>
                  <a:lnTo>
                    <a:pt x="415416" y="141224"/>
                  </a:lnTo>
                  <a:lnTo>
                    <a:pt x="416940" y="151511"/>
                  </a:lnTo>
                  <a:lnTo>
                    <a:pt x="416940" y="158876"/>
                  </a:lnTo>
                  <a:lnTo>
                    <a:pt x="417703" y="161798"/>
                  </a:lnTo>
                  <a:lnTo>
                    <a:pt x="419100" y="164084"/>
                  </a:lnTo>
                  <a:lnTo>
                    <a:pt x="419862" y="167005"/>
                  </a:lnTo>
                  <a:lnTo>
                    <a:pt x="422783" y="167767"/>
                  </a:lnTo>
                  <a:lnTo>
                    <a:pt x="425068" y="169163"/>
                  </a:lnTo>
                  <a:lnTo>
                    <a:pt x="427989" y="167767"/>
                  </a:lnTo>
                  <a:lnTo>
                    <a:pt x="430911" y="166243"/>
                  </a:lnTo>
                  <a:lnTo>
                    <a:pt x="434593" y="164084"/>
                  </a:lnTo>
                  <a:lnTo>
                    <a:pt x="437961" y="160400"/>
                  </a:lnTo>
                  <a:lnTo>
                    <a:pt x="425831" y="160400"/>
                  </a:lnTo>
                  <a:lnTo>
                    <a:pt x="425068" y="158876"/>
                  </a:lnTo>
                  <a:lnTo>
                    <a:pt x="425068" y="154432"/>
                  </a:lnTo>
                  <a:lnTo>
                    <a:pt x="424307" y="151511"/>
                  </a:lnTo>
                  <a:lnTo>
                    <a:pt x="424307" y="89026"/>
                  </a:lnTo>
                  <a:lnTo>
                    <a:pt x="422783" y="69850"/>
                  </a:lnTo>
                  <a:lnTo>
                    <a:pt x="422783" y="12446"/>
                  </a:lnTo>
                  <a:lnTo>
                    <a:pt x="424307" y="11811"/>
                  </a:lnTo>
                  <a:lnTo>
                    <a:pt x="425068" y="11811"/>
                  </a:lnTo>
                  <a:lnTo>
                    <a:pt x="427228" y="10287"/>
                  </a:lnTo>
                  <a:lnTo>
                    <a:pt x="567943" y="8127"/>
                  </a:lnTo>
                  <a:lnTo>
                    <a:pt x="581913" y="8127"/>
                  </a:lnTo>
                  <a:lnTo>
                    <a:pt x="581913" y="6603"/>
                  </a:lnTo>
                  <a:lnTo>
                    <a:pt x="577468" y="2159"/>
                  </a:lnTo>
                  <a:lnTo>
                    <a:pt x="575310" y="1524"/>
                  </a:lnTo>
                  <a:lnTo>
                    <a:pt x="572388" y="1524"/>
                  </a:lnTo>
                  <a:lnTo>
                    <a:pt x="569467" y="0"/>
                  </a:lnTo>
                  <a:close/>
                </a:path>
                <a:path w="641984" h="509269">
                  <a:moveTo>
                    <a:pt x="464820" y="125730"/>
                  </a:moveTo>
                  <a:lnTo>
                    <a:pt x="461137" y="125730"/>
                  </a:lnTo>
                  <a:lnTo>
                    <a:pt x="460375" y="126492"/>
                  </a:lnTo>
                  <a:lnTo>
                    <a:pt x="458215" y="128777"/>
                  </a:lnTo>
                  <a:lnTo>
                    <a:pt x="457454" y="129412"/>
                  </a:lnTo>
                  <a:lnTo>
                    <a:pt x="453009" y="133858"/>
                  </a:lnTo>
                  <a:lnTo>
                    <a:pt x="447929" y="139064"/>
                  </a:lnTo>
                  <a:lnTo>
                    <a:pt x="441960" y="144907"/>
                  </a:lnTo>
                  <a:lnTo>
                    <a:pt x="429513" y="157352"/>
                  </a:lnTo>
                  <a:lnTo>
                    <a:pt x="427228" y="158876"/>
                  </a:lnTo>
                  <a:lnTo>
                    <a:pt x="425831" y="159638"/>
                  </a:lnTo>
                  <a:lnTo>
                    <a:pt x="425831" y="160400"/>
                  </a:lnTo>
                  <a:lnTo>
                    <a:pt x="437961" y="160400"/>
                  </a:lnTo>
                  <a:lnTo>
                    <a:pt x="442722" y="155194"/>
                  </a:lnTo>
                  <a:lnTo>
                    <a:pt x="458215" y="139700"/>
                  </a:lnTo>
                  <a:lnTo>
                    <a:pt x="463296" y="136144"/>
                  </a:lnTo>
                  <a:lnTo>
                    <a:pt x="474847" y="136144"/>
                  </a:lnTo>
                  <a:lnTo>
                    <a:pt x="468503" y="128777"/>
                  </a:lnTo>
                  <a:lnTo>
                    <a:pt x="467740" y="127253"/>
                  </a:lnTo>
                  <a:lnTo>
                    <a:pt x="466343" y="126492"/>
                  </a:lnTo>
                  <a:lnTo>
                    <a:pt x="464820" y="12573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28">
              <a:extLst>
                <a:ext uri="{FF2B5EF4-FFF2-40B4-BE49-F238E27FC236}">
                  <a16:creationId xmlns:a16="http://schemas.microsoft.com/office/drawing/2014/main" id="{DAA1708F-9F0C-4D5D-A31C-2B1CE866F313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1524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1524" y="457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9">
              <a:extLst>
                <a:ext uri="{FF2B5EF4-FFF2-40B4-BE49-F238E27FC236}">
                  <a16:creationId xmlns:a16="http://schemas.microsoft.com/office/drawing/2014/main" id="{C021FF24-4532-4EB2-ACCC-DDEABB157119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0" y="4572"/>
                  </a:moveTo>
                  <a:lnTo>
                    <a:pt x="1524" y="4572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D6134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9B8EE5F-96EA-4C5E-83F0-2B29B7226347}"/>
              </a:ext>
            </a:extLst>
          </p:cNvPr>
          <p:cNvGrpSpPr/>
          <p:nvPr/>
        </p:nvGrpSpPr>
        <p:grpSpPr>
          <a:xfrm>
            <a:off x="0" y="-19050"/>
            <a:ext cx="12196011" cy="514586"/>
            <a:chOff x="0" y="-19050"/>
            <a:chExt cx="12196011" cy="51458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4A75474-84E0-4624-AE0A-2FD7A3F4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9525"/>
              <a:ext cx="5472113" cy="50506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21C61A2-5A12-4337-A91A-946EA1E4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2113" y="-19050"/>
              <a:ext cx="6723898" cy="514586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50E464C-385C-4455-BD75-757BE51F8954}"/>
              </a:ext>
            </a:extLst>
          </p:cNvPr>
          <p:cNvGrpSpPr/>
          <p:nvPr/>
        </p:nvGrpSpPr>
        <p:grpSpPr>
          <a:xfrm>
            <a:off x="0" y="6277452"/>
            <a:ext cx="12192000" cy="580547"/>
            <a:chOff x="0" y="6141768"/>
            <a:chExt cx="12192000" cy="71623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B2C9118-4BEB-4B1C-AA38-10E80A1E5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141769"/>
              <a:ext cx="5410200" cy="71623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6854F-233A-4E5C-A66E-1FA19297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0200" y="6141768"/>
              <a:ext cx="6781800" cy="716232"/>
            </a:xfrm>
            <a:prstGeom prst="rect">
              <a:avLst/>
            </a:prstGeom>
          </p:spPr>
        </p:pic>
      </p:grpSp>
      <p:pic>
        <p:nvPicPr>
          <p:cNvPr id="7170" name="Picture 2" descr="Трава рисунок гуашью (2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275" y="4495800"/>
            <a:ext cx="3178454" cy="177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99939"/>
      </p:ext>
    </p:extLst>
  </p:cSld>
  <p:clrMapOvr>
    <a:masterClrMapping/>
  </p:clrMapOvr>
  <p:transition spd="slow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454696B-1609-4665-BC75-21DB6AED9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423529"/>
              </p:ext>
            </p:extLst>
          </p:nvPr>
        </p:nvGraphicFramePr>
        <p:xfrm>
          <a:off x="0" y="1232574"/>
          <a:ext cx="8991598" cy="47938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792">
                  <a:extLst>
                    <a:ext uri="{9D8B030D-6E8A-4147-A177-3AD203B41FA5}">
                      <a16:colId xmlns:a16="http://schemas.microsoft.com/office/drawing/2014/main" val="4021352201"/>
                    </a:ext>
                  </a:extLst>
                </a:gridCol>
                <a:gridCol w="955691">
                  <a:extLst>
                    <a:ext uri="{9D8B030D-6E8A-4147-A177-3AD203B41FA5}">
                      <a16:colId xmlns:a16="http://schemas.microsoft.com/office/drawing/2014/main" val="2071560289"/>
                    </a:ext>
                  </a:extLst>
                </a:gridCol>
                <a:gridCol w="349851">
                  <a:extLst>
                    <a:ext uri="{9D8B030D-6E8A-4147-A177-3AD203B41FA5}">
                      <a16:colId xmlns:a16="http://schemas.microsoft.com/office/drawing/2014/main" val="3285529551"/>
                    </a:ext>
                  </a:extLst>
                </a:gridCol>
                <a:gridCol w="659171">
                  <a:extLst>
                    <a:ext uri="{9D8B030D-6E8A-4147-A177-3AD203B41FA5}">
                      <a16:colId xmlns:a16="http://schemas.microsoft.com/office/drawing/2014/main" val="1385248135"/>
                    </a:ext>
                  </a:extLst>
                </a:gridCol>
                <a:gridCol w="716768">
                  <a:extLst>
                    <a:ext uri="{9D8B030D-6E8A-4147-A177-3AD203B41FA5}">
                      <a16:colId xmlns:a16="http://schemas.microsoft.com/office/drawing/2014/main" val="2730087059"/>
                    </a:ext>
                  </a:extLst>
                </a:gridCol>
                <a:gridCol w="998356">
                  <a:extLst>
                    <a:ext uri="{9D8B030D-6E8A-4147-A177-3AD203B41FA5}">
                      <a16:colId xmlns:a16="http://schemas.microsoft.com/office/drawing/2014/main" val="1441230001"/>
                    </a:ext>
                  </a:extLst>
                </a:gridCol>
                <a:gridCol w="2630283">
                  <a:extLst>
                    <a:ext uri="{9D8B030D-6E8A-4147-A177-3AD203B41FA5}">
                      <a16:colId xmlns:a16="http://schemas.microsoft.com/office/drawing/2014/main" val="1040640545"/>
                    </a:ext>
                  </a:extLst>
                </a:gridCol>
                <a:gridCol w="614372">
                  <a:extLst>
                    <a:ext uri="{9D8B030D-6E8A-4147-A177-3AD203B41FA5}">
                      <a16:colId xmlns:a16="http://schemas.microsoft.com/office/drawing/2014/main" val="839959651"/>
                    </a:ext>
                  </a:extLst>
                </a:gridCol>
                <a:gridCol w="631438">
                  <a:extLst>
                    <a:ext uri="{9D8B030D-6E8A-4147-A177-3AD203B41FA5}">
                      <a16:colId xmlns:a16="http://schemas.microsoft.com/office/drawing/2014/main" val="1109511690"/>
                    </a:ext>
                  </a:extLst>
                </a:gridCol>
                <a:gridCol w="631438">
                  <a:extLst>
                    <a:ext uri="{9D8B030D-6E8A-4147-A177-3AD203B41FA5}">
                      <a16:colId xmlns:a16="http://schemas.microsoft.com/office/drawing/2014/main" val="764359141"/>
                    </a:ext>
                  </a:extLst>
                </a:gridCol>
                <a:gridCol w="631438">
                  <a:extLst>
                    <a:ext uri="{9D8B030D-6E8A-4147-A177-3AD203B41FA5}">
                      <a16:colId xmlns:a16="http://schemas.microsoft.com/office/drawing/2014/main" val="976567802"/>
                    </a:ext>
                  </a:extLst>
                </a:gridCol>
              </a:tblGrid>
              <a:tr h="795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Численность целевой группы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Доля в общей численности населения МО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мер социальной поддержки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НПА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Размер выплат на 1 получателя (руб.)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402502"/>
                  </a:ext>
                </a:extLst>
              </a:tr>
              <a:tr h="931660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Малоимущий одинокие граждане РФ в возрасте после 75 лет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0,000004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Ежемесячные денежные выплаты получателям ренты.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Постановление администрации г.о. Орехово-Зуево от 30.12.2016 №1734 Об утверждении муниципальной программы городского округа Орехово-Зуево "Жилище" на 2017-2027 годы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402666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54,32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54,32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918987"/>
                  </a:ext>
                </a:extLst>
              </a:tr>
              <a:tr h="133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Инвалиды и семьи имеющие детей инвалидов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0,000039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Социальная выплата на приобретение жилого помещения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 Федеральный закон от 12.01.1995 года № 5-ФЗ (о ветеранах), Федеральный закон  от 24.11.1995 № 181-ФЗ ( о социальной защите инвалидов РФ)                                                                                                                         Постановление Орехово-Зуевского городского округа об утверждении муниципальной программы  "Жилище" № 544 от 18.12.2019.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6357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6357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486151"/>
                  </a:ext>
                </a:extLst>
              </a:tr>
              <a:tr h="133991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Инвалиды и ветераны боевых действий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0,000004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Социальная выплата на приобретение жилого помещения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 Федеральный закон от 12.01.1995 года № 5-ФЗ (о ветеранах), Федеральный закон  от 24.11.1995 № 181-ФЗ ( о социальной защите инвалидов РФ)                                                                                                                         Постановление Орехово-Зуевского городского округа об утверждении муниципальной программы  "Жилище" № 544 от 18.12.2019.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1102000 (разовая выплата)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737423"/>
                  </a:ext>
                </a:extLst>
              </a:tr>
              <a:tr h="387321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Итого: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21130,00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847" marR="7847" marT="7847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b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47" marR="7847" marT="7847" marB="0" anchor="b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578144"/>
                  </a:ext>
                </a:extLst>
              </a:tr>
            </a:tbl>
          </a:graphicData>
        </a:graphic>
      </p:graphicFrame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50E464C-385C-4455-BD75-757BE51F8954}"/>
              </a:ext>
            </a:extLst>
          </p:cNvPr>
          <p:cNvGrpSpPr/>
          <p:nvPr/>
        </p:nvGrpSpPr>
        <p:grpSpPr>
          <a:xfrm>
            <a:off x="0" y="6277452"/>
            <a:ext cx="12192000" cy="580547"/>
            <a:chOff x="0" y="6141768"/>
            <a:chExt cx="12192000" cy="71623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B2C9118-4BEB-4B1C-AA38-10E80A1E5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41769"/>
              <a:ext cx="5410200" cy="71623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6854F-233A-4E5C-A66E-1FA19297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0200" y="6141768"/>
              <a:ext cx="6781800" cy="716232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D0BF5F7-BC50-42B4-9517-79CD3338919B}"/>
              </a:ext>
            </a:extLst>
          </p:cNvPr>
          <p:cNvGrpSpPr/>
          <p:nvPr/>
        </p:nvGrpSpPr>
        <p:grpSpPr>
          <a:xfrm>
            <a:off x="0" y="495537"/>
            <a:ext cx="12188391" cy="753145"/>
            <a:chOff x="-2" y="411825"/>
            <a:chExt cx="12188391" cy="753145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C5ACBDFE-D42D-4284-865A-9D18F09429A0}"/>
                </a:ext>
              </a:extLst>
            </p:cNvPr>
            <p:cNvSpPr/>
            <p:nvPr/>
          </p:nvSpPr>
          <p:spPr>
            <a:xfrm flipH="1" flipV="1">
              <a:off x="-2" y="411825"/>
              <a:ext cx="12188391" cy="753145"/>
            </a:xfrm>
            <a:prstGeom prst="rect">
              <a:avLst/>
            </a:prstGeom>
            <a:gradFill flip="none" rotWithShape="1">
              <a:gsLst>
                <a:gs pos="8000">
                  <a:srgbClr val="FDFA8D"/>
                </a:gs>
                <a:gs pos="45000">
                  <a:srgbClr val="E4CD9A"/>
                </a:gs>
                <a:gs pos="100000">
                  <a:srgbClr val="000456"/>
                </a:gs>
                <a:gs pos="77000">
                  <a:srgbClr val="002D85">
                    <a:alpha val="92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3E0A8B4-3BD3-402C-A561-13F41024E542}"/>
                </a:ext>
              </a:extLst>
            </p:cNvPr>
            <p:cNvSpPr txBox="1">
              <a:spLocks/>
            </p:cNvSpPr>
            <p:nvPr/>
          </p:nvSpPr>
          <p:spPr>
            <a:xfrm>
              <a:off x="1786202" y="501435"/>
              <a:ext cx="9776557" cy="62837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lvl1pPr>
                <a:defRPr sz="2400" b="1" i="0">
                  <a:solidFill>
                    <a:schemeClr val="bg1"/>
                  </a:solidFill>
                  <a:latin typeface="Trebuchet MS"/>
                  <a:ea typeface="+mj-ea"/>
                  <a:cs typeface="Trebuchet MS"/>
                </a:defRPr>
              </a:lvl1pPr>
            </a:lstStyle>
            <a:p>
              <a:pPr marL="12700">
                <a:spcBef>
                  <a:spcPts val="100"/>
                </a:spcBef>
              </a:pPr>
              <a:r>
                <a:rPr lang="ru-RU" sz="2000" kern="0" spc="105" dirty="0">
                  <a:solidFill>
                    <a:srgbClr val="46280C"/>
                  </a:solidFill>
                </a:rPr>
                <a:t>ИНФОРМАЦИЯ О РАСХОДАХ БЮДЖЕТА </a:t>
              </a:r>
              <a:r>
                <a:rPr lang="ru-RU" sz="2000" kern="0" spc="105" dirty="0"/>
                <a:t>С УЧЕТОМ ИНТЕРЕСОВ ЦЕЛЕВЫХ </a:t>
              </a:r>
              <a:r>
                <a:rPr lang="ru-RU" sz="2000" kern="0" spc="105" dirty="0">
                  <a:solidFill>
                    <a:srgbClr val="46280C"/>
                  </a:solidFill>
                </a:rPr>
                <a:t>ГРУПП ПОЛЬЗОВАТЕЛЕЙ</a:t>
              </a: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71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5" name="object 25">
            <a:extLst>
              <a:ext uri="{FF2B5EF4-FFF2-40B4-BE49-F238E27FC236}">
                <a16:creationId xmlns:a16="http://schemas.microsoft.com/office/drawing/2014/main" id="{7C43A163-79DA-4E5B-B96A-61F020C9DFBC}"/>
              </a:ext>
            </a:extLst>
          </p:cNvPr>
          <p:cNvGrpSpPr/>
          <p:nvPr/>
        </p:nvGrpSpPr>
        <p:grpSpPr>
          <a:xfrm>
            <a:off x="457200" y="617474"/>
            <a:ext cx="641985" cy="509270"/>
            <a:chOff x="6449567" y="2435351"/>
            <a:chExt cx="641985" cy="509270"/>
          </a:xfrm>
        </p:grpSpPr>
        <p:pic>
          <p:nvPicPr>
            <p:cNvPr id="17" name="object 26">
              <a:extLst>
                <a:ext uri="{FF2B5EF4-FFF2-40B4-BE49-F238E27FC236}">
                  <a16:creationId xmlns:a16="http://schemas.microsoft.com/office/drawing/2014/main" id="{F38380D2-93D2-4ECB-B193-A4C74852326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65975" y="2584703"/>
              <a:ext cx="208788" cy="210312"/>
            </a:xfrm>
            <a:prstGeom prst="rect">
              <a:avLst/>
            </a:prstGeom>
          </p:spPr>
        </p:pic>
        <p:sp>
          <p:nvSpPr>
            <p:cNvPr id="18" name="object 27">
              <a:extLst>
                <a:ext uri="{FF2B5EF4-FFF2-40B4-BE49-F238E27FC236}">
                  <a16:creationId xmlns:a16="http://schemas.microsoft.com/office/drawing/2014/main" id="{728DCC1D-076B-485C-A6A4-165A9941843F}"/>
                </a:ext>
              </a:extLst>
            </p:cNvPr>
            <p:cNvSpPr/>
            <p:nvPr/>
          </p:nvSpPr>
          <p:spPr>
            <a:xfrm>
              <a:off x="6449567" y="2435351"/>
              <a:ext cx="641985" cy="509270"/>
            </a:xfrm>
            <a:custGeom>
              <a:avLst/>
              <a:gdLst/>
              <a:ahLst/>
              <a:cxnLst/>
              <a:rect l="l" t="t" r="r" b="b"/>
              <a:pathLst>
                <a:path w="641984" h="509269">
                  <a:moveTo>
                    <a:pt x="96520" y="0"/>
                  </a:moveTo>
                  <a:lnTo>
                    <a:pt x="95758" y="1524"/>
                  </a:lnTo>
                  <a:lnTo>
                    <a:pt x="94234" y="2159"/>
                  </a:lnTo>
                  <a:lnTo>
                    <a:pt x="67817" y="32385"/>
                  </a:lnTo>
                  <a:lnTo>
                    <a:pt x="44958" y="65405"/>
                  </a:lnTo>
                  <a:lnTo>
                    <a:pt x="27305" y="99313"/>
                  </a:lnTo>
                  <a:lnTo>
                    <a:pt x="13208" y="136144"/>
                  </a:lnTo>
                  <a:lnTo>
                    <a:pt x="0" y="211074"/>
                  </a:lnTo>
                  <a:lnTo>
                    <a:pt x="0" y="250062"/>
                  </a:lnTo>
                  <a:lnTo>
                    <a:pt x="4445" y="288289"/>
                  </a:lnTo>
                  <a:lnTo>
                    <a:pt x="27305" y="361950"/>
                  </a:lnTo>
                  <a:lnTo>
                    <a:pt x="44958" y="395732"/>
                  </a:lnTo>
                  <a:lnTo>
                    <a:pt x="67817" y="428878"/>
                  </a:lnTo>
                  <a:lnTo>
                    <a:pt x="93599" y="458977"/>
                  </a:lnTo>
                  <a:lnTo>
                    <a:pt x="95758" y="461263"/>
                  </a:lnTo>
                  <a:lnTo>
                    <a:pt x="93599" y="463423"/>
                  </a:lnTo>
                  <a:lnTo>
                    <a:pt x="89154" y="467106"/>
                  </a:lnTo>
                  <a:lnTo>
                    <a:pt x="83185" y="473710"/>
                  </a:lnTo>
                  <a:lnTo>
                    <a:pt x="75818" y="481075"/>
                  </a:lnTo>
                  <a:lnTo>
                    <a:pt x="69214" y="486918"/>
                  </a:lnTo>
                  <a:lnTo>
                    <a:pt x="63373" y="492887"/>
                  </a:lnTo>
                  <a:lnTo>
                    <a:pt x="60452" y="496570"/>
                  </a:lnTo>
                  <a:lnTo>
                    <a:pt x="58928" y="500125"/>
                  </a:lnTo>
                  <a:lnTo>
                    <a:pt x="61087" y="505333"/>
                  </a:lnTo>
                  <a:lnTo>
                    <a:pt x="63373" y="506857"/>
                  </a:lnTo>
                  <a:lnTo>
                    <a:pt x="66293" y="507492"/>
                  </a:lnTo>
                  <a:lnTo>
                    <a:pt x="68453" y="509015"/>
                  </a:lnTo>
                  <a:lnTo>
                    <a:pt x="73660" y="509015"/>
                  </a:lnTo>
                  <a:lnTo>
                    <a:pt x="212852" y="506857"/>
                  </a:lnTo>
                  <a:lnTo>
                    <a:pt x="216535" y="506857"/>
                  </a:lnTo>
                  <a:lnTo>
                    <a:pt x="219456" y="505333"/>
                  </a:lnTo>
                  <a:lnTo>
                    <a:pt x="223138" y="503809"/>
                  </a:lnTo>
                  <a:lnTo>
                    <a:pt x="225738" y="500125"/>
                  </a:lnTo>
                  <a:lnTo>
                    <a:pt x="68453" y="500125"/>
                  </a:lnTo>
                  <a:lnTo>
                    <a:pt x="69214" y="498728"/>
                  </a:lnTo>
                  <a:lnTo>
                    <a:pt x="74422" y="492887"/>
                  </a:lnTo>
                  <a:lnTo>
                    <a:pt x="81787" y="486156"/>
                  </a:lnTo>
                  <a:lnTo>
                    <a:pt x="89154" y="479551"/>
                  </a:lnTo>
                  <a:lnTo>
                    <a:pt x="95758" y="472186"/>
                  </a:lnTo>
                  <a:lnTo>
                    <a:pt x="101600" y="466344"/>
                  </a:lnTo>
                  <a:lnTo>
                    <a:pt x="104648" y="463423"/>
                  </a:lnTo>
                  <a:lnTo>
                    <a:pt x="106045" y="461899"/>
                  </a:lnTo>
                  <a:lnTo>
                    <a:pt x="106045" y="459739"/>
                  </a:lnTo>
                  <a:lnTo>
                    <a:pt x="104648" y="458977"/>
                  </a:lnTo>
                  <a:lnTo>
                    <a:pt x="103886" y="456819"/>
                  </a:lnTo>
                  <a:lnTo>
                    <a:pt x="71501" y="421513"/>
                  </a:lnTo>
                  <a:lnTo>
                    <a:pt x="48641" y="387603"/>
                  </a:lnTo>
                  <a:lnTo>
                    <a:pt x="30987" y="350138"/>
                  </a:lnTo>
                  <a:lnTo>
                    <a:pt x="17653" y="311912"/>
                  </a:lnTo>
                  <a:lnTo>
                    <a:pt x="10287" y="272923"/>
                  </a:lnTo>
                  <a:lnTo>
                    <a:pt x="7366" y="232410"/>
                  </a:lnTo>
                  <a:lnTo>
                    <a:pt x="9525" y="192659"/>
                  </a:lnTo>
                  <a:lnTo>
                    <a:pt x="16891" y="153797"/>
                  </a:lnTo>
                  <a:lnTo>
                    <a:pt x="28702" y="114046"/>
                  </a:lnTo>
                  <a:lnTo>
                    <a:pt x="46355" y="77977"/>
                  </a:lnTo>
                  <a:lnTo>
                    <a:pt x="69214" y="42672"/>
                  </a:lnTo>
                  <a:lnTo>
                    <a:pt x="96520" y="10287"/>
                  </a:lnTo>
                  <a:lnTo>
                    <a:pt x="107726" y="10287"/>
                  </a:lnTo>
                  <a:lnTo>
                    <a:pt x="99440" y="2159"/>
                  </a:lnTo>
                  <a:lnTo>
                    <a:pt x="98679" y="1524"/>
                  </a:lnTo>
                  <a:lnTo>
                    <a:pt x="96520" y="0"/>
                  </a:lnTo>
                  <a:close/>
                </a:path>
                <a:path w="641984" h="509269">
                  <a:moveTo>
                    <a:pt x="224394" y="349376"/>
                  </a:moveTo>
                  <a:lnTo>
                    <a:pt x="215773" y="349376"/>
                  </a:lnTo>
                  <a:lnTo>
                    <a:pt x="216535" y="350138"/>
                  </a:lnTo>
                  <a:lnTo>
                    <a:pt x="216535" y="367792"/>
                  </a:lnTo>
                  <a:lnTo>
                    <a:pt x="218059" y="382524"/>
                  </a:lnTo>
                  <a:lnTo>
                    <a:pt x="218059" y="439165"/>
                  </a:lnTo>
                  <a:lnTo>
                    <a:pt x="218734" y="456057"/>
                  </a:lnTo>
                  <a:lnTo>
                    <a:pt x="218821" y="495046"/>
                  </a:lnTo>
                  <a:lnTo>
                    <a:pt x="218059" y="497205"/>
                  </a:lnTo>
                  <a:lnTo>
                    <a:pt x="215773" y="498728"/>
                  </a:lnTo>
                  <a:lnTo>
                    <a:pt x="212852" y="498728"/>
                  </a:lnTo>
                  <a:lnTo>
                    <a:pt x="73660" y="500125"/>
                  </a:lnTo>
                  <a:lnTo>
                    <a:pt x="225738" y="500125"/>
                  </a:lnTo>
                  <a:lnTo>
                    <a:pt x="226187" y="499490"/>
                  </a:lnTo>
                  <a:lnTo>
                    <a:pt x="226822" y="497205"/>
                  </a:lnTo>
                  <a:lnTo>
                    <a:pt x="226750" y="456057"/>
                  </a:lnTo>
                  <a:lnTo>
                    <a:pt x="226187" y="439165"/>
                  </a:lnTo>
                  <a:lnTo>
                    <a:pt x="226187" y="400176"/>
                  </a:lnTo>
                  <a:lnTo>
                    <a:pt x="224728" y="383286"/>
                  </a:lnTo>
                  <a:lnTo>
                    <a:pt x="224662" y="350138"/>
                  </a:lnTo>
                  <a:lnTo>
                    <a:pt x="224394" y="349376"/>
                  </a:lnTo>
                  <a:close/>
                </a:path>
                <a:path w="641984" h="509269">
                  <a:moveTo>
                    <a:pt x="107726" y="10287"/>
                  </a:moveTo>
                  <a:lnTo>
                    <a:pt x="96520" y="10287"/>
                  </a:lnTo>
                  <a:lnTo>
                    <a:pt x="170180" y="83820"/>
                  </a:lnTo>
                  <a:lnTo>
                    <a:pt x="148082" y="109600"/>
                  </a:lnTo>
                  <a:lnTo>
                    <a:pt x="131826" y="139064"/>
                  </a:lnTo>
                  <a:lnTo>
                    <a:pt x="120014" y="169163"/>
                  </a:lnTo>
                  <a:lnTo>
                    <a:pt x="112649" y="200025"/>
                  </a:lnTo>
                  <a:lnTo>
                    <a:pt x="111252" y="232410"/>
                  </a:lnTo>
                  <a:lnTo>
                    <a:pt x="114173" y="264033"/>
                  </a:lnTo>
                  <a:lnTo>
                    <a:pt x="134112" y="326644"/>
                  </a:lnTo>
                  <a:lnTo>
                    <a:pt x="173101" y="380238"/>
                  </a:lnTo>
                  <a:lnTo>
                    <a:pt x="173862" y="381000"/>
                  </a:lnTo>
                  <a:lnTo>
                    <a:pt x="175260" y="382524"/>
                  </a:lnTo>
                  <a:lnTo>
                    <a:pt x="176022" y="383286"/>
                  </a:lnTo>
                  <a:lnTo>
                    <a:pt x="178308" y="384683"/>
                  </a:lnTo>
                  <a:lnTo>
                    <a:pt x="180466" y="384683"/>
                  </a:lnTo>
                  <a:lnTo>
                    <a:pt x="181229" y="382524"/>
                  </a:lnTo>
                  <a:lnTo>
                    <a:pt x="189557" y="374396"/>
                  </a:lnTo>
                  <a:lnTo>
                    <a:pt x="178308" y="374396"/>
                  </a:lnTo>
                  <a:lnTo>
                    <a:pt x="157607" y="349376"/>
                  </a:lnTo>
                  <a:lnTo>
                    <a:pt x="140715" y="321437"/>
                  </a:lnTo>
                  <a:lnTo>
                    <a:pt x="128905" y="291973"/>
                  </a:lnTo>
                  <a:lnTo>
                    <a:pt x="121538" y="261112"/>
                  </a:lnTo>
                  <a:lnTo>
                    <a:pt x="119380" y="230250"/>
                  </a:lnTo>
                  <a:lnTo>
                    <a:pt x="121538" y="199389"/>
                  </a:lnTo>
                  <a:lnTo>
                    <a:pt x="128905" y="169163"/>
                  </a:lnTo>
                  <a:lnTo>
                    <a:pt x="140715" y="139064"/>
                  </a:lnTo>
                  <a:lnTo>
                    <a:pt x="157607" y="111760"/>
                  </a:lnTo>
                  <a:lnTo>
                    <a:pt x="179705" y="86740"/>
                  </a:lnTo>
                  <a:lnTo>
                    <a:pt x="180466" y="85344"/>
                  </a:lnTo>
                  <a:lnTo>
                    <a:pt x="180466" y="83058"/>
                  </a:lnTo>
                  <a:lnTo>
                    <a:pt x="179705" y="80899"/>
                  </a:lnTo>
                  <a:lnTo>
                    <a:pt x="107726" y="10287"/>
                  </a:lnTo>
                  <a:close/>
                </a:path>
                <a:path w="641984" h="509269">
                  <a:moveTo>
                    <a:pt x="218821" y="340613"/>
                  </a:moveTo>
                  <a:lnTo>
                    <a:pt x="213613" y="340613"/>
                  </a:lnTo>
                  <a:lnTo>
                    <a:pt x="210692" y="342773"/>
                  </a:lnTo>
                  <a:lnTo>
                    <a:pt x="206248" y="346456"/>
                  </a:lnTo>
                  <a:lnTo>
                    <a:pt x="178308" y="374396"/>
                  </a:lnTo>
                  <a:lnTo>
                    <a:pt x="189557" y="374396"/>
                  </a:lnTo>
                  <a:lnTo>
                    <a:pt x="212852" y="351663"/>
                  </a:lnTo>
                  <a:lnTo>
                    <a:pt x="213613" y="350138"/>
                  </a:lnTo>
                  <a:lnTo>
                    <a:pt x="214376" y="349376"/>
                  </a:lnTo>
                  <a:lnTo>
                    <a:pt x="224394" y="349376"/>
                  </a:lnTo>
                  <a:lnTo>
                    <a:pt x="223901" y="347980"/>
                  </a:lnTo>
                  <a:lnTo>
                    <a:pt x="223138" y="344932"/>
                  </a:lnTo>
                  <a:lnTo>
                    <a:pt x="218821" y="340613"/>
                  </a:lnTo>
                  <a:close/>
                </a:path>
                <a:path w="641984" h="509269">
                  <a:moveTo>
                    <a:pt x="474847" y="136144"/>
                  </a:moveTo>
                  <a:lnTo>
                    <a:pt x="463296" y="136144"/>
                  </a:lnTo>
                  <a:lnTo>
                    <a:pt x="483997" y="160400"/>
                  </a:lnTo>
                  <a:lnTo>
                    <a:pt x="500888" y="187578"/>
                  </a:lnTo>
                  <a:lnTo>
                    <a:pt x="511937" y="217677"/>
                  </a:lnTo>
                  <a:lnTo>
                    <a:pt x="519303" y="247903"/>
                  </a:lnTo>
                  <a:lnTo>
                    <a:pt x="522224" y="278764"/>
                  </a:lnTo>
                  <a:lnTo>
                    <a:pt x="519303" y="309625"/>
                  </a:lnTo>
                  <a:lnTo>
                    <a:pt x="511937" y="340613"/>
                  </a:lnTo>
                  <a:lnTo>
                    <a:pt x="500888" y="369950"/>
                  </a:lnTo>
                  <a:lnTo>
                    <a:pt x="483997" y="397890"/>
                  </a:lnTo>
                  <a:lnTo>
                    <a:pt x="462661" y="422910"/>
                  </a:lnTo>
                  <a:lnTo>
                    <a:pt x="461137" y="425196"/>
                  </a:lnTo>
                  <a:lnTo>
                    <a:pt x="461137" y="426593"/>
                  </a:lnTo>
                  <a:lnTo>
                    <a:pt x="462661" y="428878"/>
                  </a:lnTo>
                  <a:lnTo>
                    <a:pt x="542925" y="509015"/>
                  </a:lnTo>
                  <a:lnTo>
                    <a:pt x="546608" y="509015"/>
                  </a:lnTo>
                  <a:lnTo>
                    <a:pt x="547370" y="507492"/>
                  </a:lnTo>
                  <a:lnTo>
                    <a:pt x="555112" y="498728"/>
                  </a:lnTo>
                  <a:lnTo>
                    <a:pt x="544322" y="498728"/>
                  </a:lnTo>
                  <a:lnTo>
                    <a:pt x="470662" y="425958"/>
                  </a:lnTo>
                  <a:lnTo>
                    <a:pt x="492760" y="398652"/>
                  </a:lnTo>
                  <a:lnTo>
                    <a:pt x="509015" y="370713"/>
                  </a:lnTo>
                  <a:lnTo>
                    <a:pt x="521588" y="339851"/>
                  </a:lnTo>
                  <a:lnTo>
                    <a:pt x="527431" y="308990"/>
                  </a:lnTo>
                  <a:lnTo>
                    <a:pt x="529589" y="276606"/>
                  </a:lnTo>
                  <a:lnTo>
                    <a:pt x="527431" y="244983"/>
                  </a:lnTo>
                  <a:lnTo>
                    <a:pt x="520827" y="213360"/>
                  </a:lnTo>
                  <a:lnTo>
                    <a:pt x="508254" y="183134"/>
                  </a:lnTo>
                  <a:lnTo>
                    <a:pt x="490601" y="154432"/>
                  </a:lnTo>
                  <a:lnTo>
                    <a:pt x="474847" y="136144"/>
                  </a:lnTo>
                  <a:close/>
                </a:path>
                <a:path w="641984" h="509269">
                  <a:moveTo>
                    <a:pt x="581913" y="8127"/>
                  </a:moveTo>
                  <a:lnTo>
                    <a:pt x="570103" y="8127"/>
                  </a:lnTo>
                  <a:lnTo>
                    <a:pt x="573151" y="9525"/>
                  </a:lnTo>
                  <a:lnTo>
                    <a:pt x="572388" y="10287"/>
                  </a:lnTo>
                  <a:lnTo>
                    <a:pt x="565785" y="15494"/>
                  </a:lnTo>
                  <a:lnTo>
                    <a:pt x="559815" y="22860"/>
                  </a:lnTo>
                  <a:lnTo>
                    <a:pt x="552450" y="30099"/>
                  </a:lnTo>
                  <a:lnTo>
                    <a:pt x="546608" y="36068"/>
                  </a:lnTo>
                  <a:lnTo>
                    <a:pt x="540004" y="42672"/>
                  </a:lnTo>
                  <a:lnTo>
                    <a:pt x="536956" y="45593"/>
                  </a:lnTo>
                  <a:lnTo>
                    <a:pt x="536321" y="47751"/>
                  </a:lnTo>
                  <a:lnTo>
                    <a:pt x="536321" y="50800"/>
                  </a:lnTo>
                  <a:lnTo>
                    <a:pt x="536956" y="52197"/>
                  </a:lnTo>
                  <a:lnTo>
                    <a:pt x="537717" y="52959"/>
                  </a:lnTo>
                  <a:lnTo>
                    <a:pt x="541401" y="55118"/>
                  </a:lnTo>
                  <a:lnTo>
                    <a:pt x="569467" y="86740"/>
                  </a:lnTo>
                  <a:lnTo>
                    <a:pt x="592201" y="121412"/>
                  </a:lnTo>
                  <a:lnTo>
                    <a:pt x="610615" y="157352"/>
                  </a:lnTo>
                  <a:lnTo>
                    <a:pt x="623188" y="197103"/>
                  </a:lnTo>
                  <a:lnTo>
                    <a:pt x="631316" y="237617"/>
                  </a:lnTo>
                  <a:lnTo>
                    <a:pt x="634238" y="278764"/>
                  </a:lnTo>
                  <a:lnTo>
                    <a:pt x="631316" y="319913"/>
                  </a:lnTo>
                  <a:lnTo>
                    <a:pt x="623951" y="359663"/>
                  </a:lnTo>
                  <a:lnTo>
                    <a:pt x="610615" y="397890"/>
                  </a:lnTo>
                  <a:lnTo>
                    <a:pt x="592963" y="433959"/>
                  </a:lnTo>
                  <a:lnTo>
                    <a:pt x="570864" y="467106"/>
                  </a:lnTo>
                  <a:lnTo>
                    <a:pt x="544322" y="498728"/>
                  </a:lnTo>
                  <a:lnTo>
                    <a:pt x="555112" y="498728"/>
                  </a:lnTo>
                  <a:lnTo>
                    <a:pt x="598932" y="440563"/>
                  </a:lnTo>
                  <a:lnTo>
                    <a:pt x="617982" y="403098"/>
                  </a:lnTo>
                  <a:lnTo>
                    <a:pt x="631316" y="362585"/>
                  </a:lnTo>
                  <a:lnTo>
                    <a:pt x="639445" y="321437"/>
                  </a:lnTo>
                  <a:lnTo>
                    <a:pt x="641604" y="278764"/>
                  </a:lnTo>
                  <a:lnTo>
                    <a:pt x="639445" y="236093"/>
                  </a:lnTo>
                  <a:lnTo>
                    <a:pt x="631316" y="194945"/>
                  </a:lnTo>
                  <a:lnTo>
                    <a:pt x="617982" y="154432"/>
                  </a:lnTo>
                  <a:lnTo>
                    <a:pt x="598932" y="116967"/>
                  </a:lnTo>
                  <a:lnTo>
                    <a:pt x="575310" y="81661"/>
                  </a:lnTo>
                  <a:lnTo>
                    <a:pt x="547370" y="50037"/>
                  </a:lnTo>
                  <a:lnTo>
                    <a:pt x="546608" y="48513"/>
                  </a:lnTo>
                  <a:lnTo>
                    <a:pt x="547370" y="47117"/>
                  </a:lnTo>
                  <a:lnTo>
                    <a:pt x="552450" y="42672"/>
                  </a:lnTo>
                  <a:lnTo>
                    <a:pt x="559054" y="35306"/>
                  </a:lnTo>
                  <a:lnTo>
                    <a:pt x="581913" y="9525"/>
                  </a:lnTo>
                  <a:lnTo>
                    <a:pt x="581913" y="8127"/>
                  </a:lnTo>
                  <a:close/>
                </a:path>
                <a:path w="641984" h="509269">
                  <a:moveTo>
                    <a:pt x="569467" y="0"/>
                  </a:moveTo>
                  <a:lnTo>
                    <a:pt x="567182" y="0"/>
                  </a:lnTo>
                  <a:lnTo>
                    <a:pt x="427228" y="2159"/>
                  </a:lnTo>
                  <a:lnTo>
                    <a:pt x="414782" y="12446"/>
                  </a:lnTo>
                  <a:lnTo>
                    <a:pt x="414782" y="69850"/>
                  </a:lnTo>
                  <a:lnTo>
                    <a:pt x="415341" y="86740"/>
                  </a:lnTo>
                  <a:lnTo>
                    <a:pt x="415416" y="141224"/>
                  </a:lnTo>
                  <a:lnTo>
                    <a:pt x="416940" y="151511"/>
                  </a:lnTo>
                  <a:lnTo>
                    <a:pt x="416940" y="158876"/>
                  </a:lnTo>
                  <a:lnTo>
                    <a:pt x="417703" y="161798"/>
                  </a:lnTo>
                  <a:lnTo>
                    <a:pt x="419100" y="164084"/>
                  </a:lnTo>
                  <a:lnTo>
                    <a:pt x="419862" y="167005"/>
                  </a:lnTo>
                  <a:lnTo>
                    <a:pt x="422783" y="167767"/>
                  </a:lnTo>
                  <a:lnTo>
                    <a:pt x="425068" y="169163"/>
                  </a:lnTo>
                  <a:lnTo>
                    <a:pt x="427989" y="167767"/>
                  </a:lnTo>
                  <a:lnTo>
                    <a:pt x="430911" y="166243"/>
                  </a:lnTo>
                  <a:lnTo>
                    <a:pt x="434593" y="164084"/>
                  </a:lnTo>
                  <a:lnTo>
                    <a:pt x="437961" y="160400"/>
                  </a:lnTo>
                  <a:lnTo>
                    <a:pt x="425831" y="160400"/>
                  </a:lnTo>
                  <a:lnTo>
                    <a:pt x="425068" y="158876"/>
                  </a:lnTo>
                  <a:lnTo>
                    <a:pt x="425068" y="154432"/>
                  </a:lnTo>
                  <a:lnTo>
                    <a:pt x="424307" y="151511"/>
                  </a:lnTo>
                  <a:lnTo>
                    <a:pt x="424307" y="89026"/>
                  </a:lnTo>
                  <a:lnTo>
                    <a:pt x="422783" y="69850"/>
                  </a:lnTo>
                  <a:lnTo>
                    <a:pt x="422783" y="12446"/>
                  </a:lnTo>
                  <a:lnTo>
                    <a:pt x="424307" y="11811"/>
                  </a:lnTo>
                  <a:lnTo>
                    <a:pt x="425068" y="11811"/>
                  </a:lnTo>
                  <a:lnTo>
                    <a:pt x="427228" y="10287"/>
                  </a:lnTo>
                  <a:lnTo>
                    <a:pt x="567943" y="8127"/>
                  </a:lnTo>
                  <a:lnTo>
                    <a:pt x="581913" y="8127"/>
                  </a:lnTo>
                  <a:lnTo>
                    <a:pt x="581913" y="6603"/>
                  </a:lnTo>
                  <a:lnTo>
                    <a:pt x="577468" y="2159"/>
                  </a:lnTo>
                  <a:lnTo>
                    <a:pt x="575310" y="1524"/>
                  </a:lnTo>
                  <a:lnTo>
                    <a:pt x="572388" y="1524"/>
                  </a:lnTo>
                  <a:lnTo>
                    <a:pt x="569467" y="0"/>
                  </a:lnTo>
                  <a:close/>
                </a:path>
                <a:path w="641984" h="509269">
                  <a:moveTo>
                    <a:pt x="464820" y="125730"/>
                  </a:moveTo>
                  <a:lnTo>
                    <a:pt x="461137" y="125730"/>
                  </a:lnTo>
                  <a:lnTo>
                    <a:pt x="460375" y="126492"/>
                  </a:lnTo>
                  <a:lnTo>
                    <a:pt x="458215" y="128777"/>
                  </a:lnTo>
                  <a:lnTo>
                    <a:pt x="457454" y="129412"/>
                  </a:lnTo>
                  <a:lnTo>
                    <a:pt x="453009" y="133858"/>
                  </a:lnTo>
                  <a:lnTo>
                    <a:pt x="447929" y="139064"/>
                  </a:lnTo>
                  <a:lnTo>
                    <a:pt x="441960" y="144907"/>
                  </a:lnTo>
                  <a:lnTo>
                    <a:pt x="429513" y="157352"/>
                  </a:lnTo>
                  <a:lnTo>
                    <a:pt x="427228" y="158876"/>
                  </a:lnTo>
                  <a:lnTo>
                    <a:pt x="425831" y="159638"/>
                  </a:lnTo>
                  <a:lnTo>
                    <a:pt x="425831" y="160400"/>
                  </a:lnTo>
                  <a:lnTo>
                    <a:pt x="437961" y="160400"/>
                  </a:lnTo>
                  <a:lnTo>
                    <a:pt x="442722" y="155194"/>
                  </a:lnTo>
                  <a:lnTo>
                    <a:pt x="458215" y="139700"/>
                  </a:lnTo>
                  <a:lnTo>
                    <a:pt x="463296" y="136144"/>
                  </a:lnTo>
                  <a:lnTo>
                    <a:pt x="474847" y="136144"/>
                  </a:lnTo>
                  <a:lnTo>
                    <a:pt x="468503" y="128777"/>
                  </a:lnTo>
                  <a:lnTo>
                    <a:pt x="467740" y="127253"/>
                  </a:lnTo>
                  <a:lnTo>
                    <a:pt x="466343" y="126492"/>
                  </a:lnTo>
                  <a:lnTo>
                    <a:pt x="464820" y="12573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28">
              <a:extLst>
                <a:ext uri="{FF2B5EF4-FFF2-40B4-BE49-F238E27FC236}">
                  <a16:creationId xmlns:a16="http://schemas.microsoft.com/office/drawing/2014/main" id="{DAA1708F-9F0C-4D5D-A31C-2B1CE866F313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1524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1524" y="457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9">
              <a:extLst>
                <a:ext uri="{FF2B5EF4-FFF2-40B4-BE49-F238E27FC236}">
                  <a16:creationId xmlns:a16="http://schemas.microsoft.com/office/drawing/2014/main" id="{C021FF24-4532-4EB2-ACCC-DDEABB157119}"/>
                </a:ext>
              </a:extLst>
            </p:cNvPr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0" y="4572"/>
                  </a:moveTo>
                  <a:lnTo>
                    <a:pt x="1524" y="4572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D6134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9B8EE5F-96EA-4C5E-83F0-2B29B7226347}"/>
              </a:ext>
            </a:extLst>
          </p:cNvPr>
          <p:cNvGrpSpPr/>
          <p:nvPr/>
        </p:nvGrpSpPr>
        <p:grpSpPr>
          <a:xfrm>
            <a:off x="0" y="-19050"/>
            <a:ext cx="12196011" cy="514586"/>
            <a:chOff x="0" y="-19050"/>
            <a:chExt cx="12196011" cy="51458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24A75474-84E0-4624-AE0A-2FD7A3F41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9525"/>
              <a:ext cx="5472113" cy="50506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21C61A2-5A12-4337-A91A-946EA1E45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2113" y="-19050"/>
              <a:ext cx="6723898" cy="514586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F01187-39FC-4383-8B9D-7D88F8FAB7AA}"/>
              </a:ext>
            </a:extLst>
          </p:cNvPr>
          <p:cNvSpPr/>
          <p:nvPr/>
        </p:nvSpPr>
        <p:spPr>
          <a:xfrm>
            <a:off x="0" y="6037987"/>
            <a:ext cx="8991598" cy="23486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62A261B-6765-4105-A6FB-0F2732F99B1C}"/>
              </a:ext>
            </a:extLst>
          </p:cNvPr>
          <p:cNvSpPr/>
          <p:nvPr/>
        </p:nvSpPr>
        <p:spPr>
          <a:xfrm>
            <a:off x="1447800" y="5988896"/>
            <a:ext cx="7698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>* справочно, сообщаем численность городского округа Орехово-Зуево на 01.01.2021 год составляет :</a:t>
            </a:r>
            <a:r>
              <a:rPr lang="ru-RU" sz="1200" dirty="0"/>
              <a:t> </a:t>
            </a: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231 635</a:t>
            </a:r>
            <a:r>
              <a:rPr lang="ru-RU" sz="1200" b="1" dirty="0"/>
              <a:t> </a:t>
            </a:r>
            <a:r>
              <a:rPr lang="ru-RU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1200" dirty="0">
                <a:solidFill>
                  <a:srgbClr val="000000"/>
                </a:solidFill>
                <a:latin typeface="Calibri" panose="020F0502020204030204" pitchFamily="34" charset="0"/>
              </a:rPr>
              <a:t>чел</a:t>
            </a:r>
            <a:r>
              <a:rPr lang="ru-RU" sz="1200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3F9C71-7025-4382-A460-3905FEEB59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5813" y="1232574"/>
            <a:ext cx="3187268" cy="3263226"/>
          </a:xfrm>
          <a:prstGeom prst="rect">
            <a:avLst/>
          </a:prstGeom>
        </p:spPr>
      </p:pic>
      <p:pic>
        <p:nvPicPr>
          <p:cNvPr id="8194" name="Picture 2" descr="Летний рисунок красками (2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813" y="4472853"/>
            <a:ext cx="318726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16398"/>
      </p:ext>
    </p:extLst>
  </p:cSld>
  <p:clrMapOvr>
    <a:masterClrMapping/>
  </p:clrMapOvr>
  <p:transition spd="slow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72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C5EF7CD-BF82-4530-81ED-89351AB81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584296"/>
              </p:ext>
            </p:extLst>
          </p:nvPr>
        </p:nvGraphicFramePr>
        <p:xfrm>
          <a:off x="0" y="1600199"/>
          <a:ext cx="12190396" cy="46504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6950">
                  <a:extLst>
                    <a:ext uri="{9D8B030D-6E8A-4147-A177-3AD203B41FA5}">
                      <a16:colId xmlns:a16="http://schemas.microsoft.com/office/drawing/2014/main" val="804641781"/>
                    </a:ext>
                  </a:extLst>
                </a:gridCol>
                <a:gridCol w="3960801">
                  <a:extLst>
                    <a:ext uri="{9D8B030D-6E8A-4147-A177-3AD203B41FA5}">
                      <a16:colId xmlns:a16="http://schemas.microsoft.com/office/drawing/2014/main" val="954016660"/>
                    </a:ext>
                  </a:extLst>
                </a:gridCol>
                <a:gridCol w="1072994">
                  <a:extLst>
                    <a:ext uri="{9D8B030D-6E8A-4147-A177-3AD203B41FA5}">
                      <a16:colId xmlns:a16="http://schemas.microsoft.com/office/drawing/2014/main" val="949757444"/>
                    </a:ext>
                  </a:extLst>
                </a:gridCol>
                <a:gridCol w="1205461">
                  <a:extLst>
                    <a:ext uri="{9D8B030D-6E8A-4147-A177-3AD203B41FA5}">
                      <a16:colId xmlns:a16="http://schemas.microsoft.com/office/drawing/2014/main" val="282516300"/>
                    </a:ext>
                  </a:extLst>
                </a:gridCol>
                <a:gridCol w="1205461">
                  <a:extLst>
                    <a:ext uri="{9D8B030D-6E8A-4147-A177-3AD203B41FA5}">
                      <a16:colId xmlns:a16="http://schemas.microsoft.com/office/drawing/2014/main" val="378742137"/>
                    </a:ext>
                  </a:extLst>
                </a:gridCol>
                <a:gridCol w="1072994">
                  <a:extLst>
                    <a:ext uri="{9D8B030D-6E8A-4147-A177-3AD203B41FA5}">
                      <a16:colId xmlns:a16="http://schemas.microsoft.com/office/drawing/2014/main" val="1392288694"/>
                    </a:ext>
                  </a:extLst>
                </a:gridCol>
                <a:gridCol w="1072994">
                  <a:extLst>
                    <a:ext uri="{9D8B030D-6E8A-4147-A177-3AD203B41FA5}">
                      <a16:colId xmlns:a16="http://schemas.microsoft.com/office/drawing/2014/main" val="3562898477"/>
                    </a:ext>
                  </a:extLst>
                </a:gridCol>
                <a:gridCol w="2132741">
                  <a:extLst>
                    <a:ext uri="{9D8B030D-6E8A-4147-A177-3AD203B41FA5}">
                      <a16:colId xmlns:a16="http://schemas.microsoft.com/office/drawing/2014/main" val="1406395332"/>
                    </a:ext>
                  </a:extLst>
                </a:gridCol>
              </a:tblGrid>
              <a:tr h="788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Код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 по решению о бюджете первоначальный (млн.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 по решению о бюджете уточненный  (млн.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 Фактическое исполнение (млн. руб.)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первоначального плана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уточненного плана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Пояснения отклонений от 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352194"/>
                  </a:ext>
                </a:extLst>
              </a:tr>
              <a:tr h="1576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РАСХОДЫ БЮДЖЕТА - ВСЕГО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9 374,94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10 899,92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10 658,77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113,69%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97,79%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2433378624"/>
                  </a:ext>
                </a:extLst>
              </a:tr>
              <a:tr h="2207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906,40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1 049,97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999,58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110,28%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95,20%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1261687592"/>
                  </a:ext>
                </a:extLst>
              </a:tr>
              <a:tr h="2996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117,24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129,45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124,35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106,06%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96,06%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4119300270"/>
                  </a:ext>
                </a:extLst>
              </a:tr>
              <a:tr h="232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0400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490,89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777,52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754,27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153,65%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97,01%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2409809014"/>
                  </a:ext>
                </a:extLst>
              </a:tr>
              <a:tr h="232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1 484,63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2 057,71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1 998,14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134,59%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97,11%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1256371189"/>
                  </a:ext>
                </a:extLst>
              </a:tr>
              <a:tr h="6465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80,22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68,98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224,12%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85,99%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 результатам осуществления закупок (конкурентных процедур) экономия денежных средств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2676927117"/>
                  </a:ext>
                </a:extLst>
              </a:tr>
              <a:tr h="240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0700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5 083,00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5 379,73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5 317,26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104,61%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98,84%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2013437032"/>
                  </a:ext>
                </a:extLst>
              </a:tr>
              <a:tr h="240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0800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462,47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511,29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510,56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110,40%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99,86%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1854335449"/>
                  </a:ext>
                </a:extLst>
              </a:tr>
              <a:tr h="240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0900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Здравоохранение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6,91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96,88%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1126508613"/>
                  </a:ext>
                </a:extLst>
              </a:tr>
              <a:tr h="5282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367,64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389,06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364,46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99,14%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93,68%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 связи с изменением законодательства, поменялась методика расчета выплат льгот.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1754074839"/>
                  </a:ext>
                </a:extLst>
              </a:tr>
              <a:tr h="240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374,81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457,24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453,47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120,99%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99,18%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4077478430"/>
                  </a:ext>
                </a:extLst>
              </a:tr>
              <a:tr h="240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27,16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47,50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47,50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174,90%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47046861"/>
                  </a:ext>
                </a:extLst>
              </a:tr>
              <a:tr h="339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58,64%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99,62%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1" marR="6051" marT="6051" marB="0" anchor="ctr"/>
                </a:tc>
                <a:extLst>
                  <a:ext uri="{0D108BD9-81ED-4DB2-BD59-A6C34878D82A}">
                    <a16:rowId xmlns:a16="http://schemas.microsoft.com/office/drawing/2014/main" val="1621494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570772"/>
      </p:ext>
    </p:extLst>
  </p:cSld>
  <p:clrMapOvr>
    <a:masterClrMapping/>
  </p:clrMapOvr>
  <p:transition spd="slow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73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56BDD05-E92F-405D-B20A-6BEBD4595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592372"/>
              </p:ext>
            </p:extLst>
          </p:nvPr>
        </p:nvGraphicFramePr>
        <p:xfrm>
          <a:off x="0" y="1600200"/>
          <a:ext cx="7118322" cy="4649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127">
                  <a:extLst>
                    <a:ext uri="{9D8B030D-6E8A-4147-A177-3AD203B41FA5}">
                      <a16:colId xmlns:a16="http://schemas.microsoft.com/office/drawing/2014/main" val="3322580707"/>
                    </a:ext>
                  </a:extLst>
                </a:gridCol>
                <a:gridCol w="3389873">
                  <a:extLst>
                    <a:ext uri="{9D8B030D-6E8A-4147-A177-3AD203B41FA5}">
                      <a16:colId xmlns:a16="http://schemas.microsoft.com/office/drawing/2014/main" val="393253883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63724831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389676212"/>
                    </a:ext>
                  </a:extLst>
                </a:gridCol>
                <a:gridCol w="1022322">
                  <a:extLst>
                    <a:ext uri="{9D8B030D-6E8A-4147-A177-3AD203B41FA5}">
                      <a16:colId xmlns:a16="http://schemas.microsoft.com/office/drawing/2014/main" val="3304978241"/>
                    </a:ext>
                  </a:extLst>
                </a:gridCol>
              </a:tblGrid>
              <a:tr h="11651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586678"/>
                  </a:ext>
                </a:extLst>
              </a:tr>
              <a:tr h="3262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0100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906,40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1 049,97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999,58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extLst>
                  <a:ext uri="{0D108BD9-81ED-4DB2-BD59-A6C34878D82A}">
                    <a16:rowId xmlns:a16="http://schemas.microsoft.com/office/drawing/2014/main" val="2994383923"/>
                  </a:ext>
                </a:extLst>
              </a:tr>
              <a:tr h="466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2,44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2,44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extLst>
                  <a:ext uri="{0D108BD9-81ED-4DB2-BD59-A6C34878D82A}">
                    <a16:rowId xmlns:a16="http://schemas.microsoft.com/office/drawing/2014/main" val="747859967"/>
                  </a:ext>
                </a:extLst>
              </a:tr>
              <a:tr h="699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8,06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extLst>
                  <a:ext uri="{0D108BD9-81ED-4DB2-BD59-A6C34878D82A}">
                    <a16:rowId xmlns:a16="http://schemas.microsoft.com/office/drawing/2014/main" val="4111941184"/>
                  </a:ext>
                </a:extLst>
              </a:tr>
              <a:tr h="699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0104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217,58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279,76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276,94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extLst>
                  <a:ext uri="{0D108BD9-81ED-4DB2-BD59-A6C34878D82A}">
                    <a16:rowId xmlns:a16="http://schemas.microsoft.com/office/drawing/2014/main" val="3590060502"/>
                  </a:ext>
                </a:extLst>
              </a:tr>
              <a:tr h="6990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0106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35,74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44,41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43,41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extLst>
                  <a:ext uri="{0D108BD9-81ED-4DB2-BD59-A6C34878D82A}">
                    <a16:rowId xmlns:a16="http://schemas.microsoft.com/office/drawing/2014/main" val="1724138881"/>
                  </a:ext>
                </a:extLst>
              </a:tr>
              <a:tr h="297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0111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Резервные фонды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1,05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extLst>
                  <a:ext uri="{0D108BD9-81ED-4DB2-BD59-A6C34878D82A}">
                    <a16:rowId xmlns:a16="http://schemas.microsoft.com/office/drawing/2014/main" val="3998299599"/>
                  </a:ext>
                </a:extLst>
              </a:tr>
              <a:tr h="2974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0113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общегосударственные вопросы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642,63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714,00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668,97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43" marR="8943" marT="8943" marB="0" anchor="ctr"/>
                </a:tc>
                <a:extLst>
                  <a:ext uri="{0D108BD9-81ED-4DB2-BD59-A6C34878D82A}">
                    <a16:rowId xmlns:a16="http://schemas.microsoft.com/office/drawing/2014/main" val="3211811632"/>
                  </a:ext>
                </a:extLst>
              </a:tr>
            </a:tbl>
          </a:graphicData>
        </a:graphic>
      </p:graphicFrame>
      <p:pic>
        <p:nvPicPr>
          <p:cNvPr id="4100" name="Picture 4" descr="Госслужащие будут работать по-новому. Революционный законопроект |  bizresurs — новости, курс доллара, межбанк, форекс">
            <a:extLst>
              <a:ext uri="{FF2B5EF4-FFF2-40B4-BE49-F238E27FC236}">
                <a16:creationId xmlns:a16="http://schemas.microsoft.com/office/drawing/2014/main" id="{EBA4A7E9-02CC-41F5-B7B6-340F93040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22" y="1600198"/>
            <a:ext cx="5073678" cy="464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4D824A-D758-4C71-A2FE-EAC89A568626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2185928456"/>
      </p:ext>
    </p:extLst>
  </p:cSld>
  <p:clrMapOvr>
    <a:masterClrMapping/>
  </p:clrMapOvr>
  <p:transition spd="slow">
    <p:randomBar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74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A948777-0156-49E7-923F-262A72EE0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936285"/>
              </p:ext>
            </p:extLst>
          </p:nvPr>
        </p:nvGraphicFramePr>
        <p:xfrm>
          <a:off x="4011" y="1600197"/>
          <a:ext cx="7158790" cy="4649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516">
                  <a:extLst>
                    <a:ext uri="{9D8B030D-6E8A-4147-A177-3AD203B41FA5}">
                      <a16:colId xmlns:a16="http://schemas.microsoft.com/office/drawing/2014/main" val="744426422"/>
                    </a:ext>
                  </a:extLst>
                </a:gridCol>
                <a:gridCol w="3583890">
                  <a:extLst>
                    <a:ext uri="{9D8B030D-6E8A-4147-A177-3AD203B41FA5}">
                      <a16:colId xmlns:a16="http://schemas.microsoft.com/office/drawing/2014/main" val="2119144301"/>
                    </a:ext>
                  </a:extLst>
                </a:gridCol>
                <a:gridCol w="1094983">
                  <a:extLst>
                    <a:ext uri="{9D8B030D-6E8A-4147-A177-3AD203B41FA5}">
                      <a16:colId xmlns:a16="http://schemas.microsoft.com/office/drawing/2014/main" val="2349254461"/>
                    </a:ext>
                  </a:extLst>
                </a:gridCol>
                <a:gridCol w="966652">
                  <a:extLst>
                    <a:ext uri="{9D8B030D-6E8A-4147-A177-3AD203B41FA5}">
                      <a16:colId xmlns:a16="http://schemas.microsoft.com/office/drawing/2014/main" val="3000190616"/>
                    </a:ext>
                  </a:extLst>
                </a:gridCol>
                <a:gridCol w="1090749">
                  <a:extLst>
                    <a:ext uri="{9D8B030D-6E8A-4147-A177-3AD203B41FA5}">
                      <a16:colId xmlns:a16="http://schemas.microsoft.com/office/drawing/2014/main" val="1532572715"/>
                    </a:ext>
                  </a:extLst>
                </a:gridCol>
              </a:tblGrid>
              <a:tr h="16791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21279"/>
                  </a:ext>
                </a:extLst>
              </a:tr>
              <a:tr h="8179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0300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117,24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129,45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124,35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4812093"/>
                  </a:ext>
                </a:extLst>
              </a:tr>
              <a:tr h="861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49,78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68,09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67,16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1113150"/>
                  </a:ext>
                </a:extLst>
              </a:tr>
              <a:tr h="4305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Обеспечение пожарной безопасности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32,22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24,16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24,00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5357355"/>
                  </a:ext>
                </a:extLst>
              </a:tr>
              <a:tr h="8610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0314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35,25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37,19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33,19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2472535"/>
                  </a:ext>
                </a:extLst>
              </a:tr>
            </a:tbl>
          </a:graphicData>
        </a:graphic>
      </p:graphicFrame>
      <p:pic>
        <p:nvPicPr>
          <p:cNvPr id="5122" name="Picture 2" descr="На медиа-рынке Казахстана появится первый сетевой коммуникационный холдинг">
            <a:extLst>
              <a:ext uri="{FF2B5EF4-FFF2-40B4-BE49-F238E27FC236}">
                <a16:creationId xmlns:a16="http://schemas.microsoft.com/office/drawing/2014/main" id="{0C97DDA8-3881-42D8-A1C6-44021C20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95345"/>
            <a:ext cx="5029199" cy="464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9952CF-469A-4573-A436-2F35C183F6B6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3002377563"/>
      </p:ext>
    </p:extLst>
  </p:cSld>
  <p:clrMapOvr>
    <a:masterClrMapping/>
  </p:clrMapOvr>
  <p:transition spd="slow">
    <p:randomBar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75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65EC435-D564-46D6-92EE-3A4E1E144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868086"/>
              </p:ext>
            </p:extLst>
          </p:nvPr>
        </p:nvGraphicFramePr>
        <p:xfrm>
          <a:off x="0" y="1587365"/>
          <a:ext cx="7162799" cy="46625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752">
                  <a:extLst>
                    <a:ext uri="{9D8B030D-6E8A-4147-A177-3AD203B41FA5}">
                      <a16:colId xmlns:a16="http://schemas.microsoft.com/office/drawing/2014/main" val="2042513087"/>
                    </a:ext>
                  </a:extLst>
                </a:gridCol>
                <a:gridCol w="3082448">
                  <a:extLst>
                    <a:ext uri="{9D8B030D-6E8A-4147-A177-3AD203B41FA5}">
                      <a16:colId xmlns:a16="http://schemas.microsoft.com/office/drawing/2014/main" val="62603806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561283427"/>
                    </a:ext>
                  </a:extLst>
                </a:gridCol>
                <a:gridCol w="1270839">
                  <a:extLst>
                    <a:ext uri="{9D8B030D-6E8A-4147-A177-3AD203B41FA5}">
                      <a16:colId xmlns:a16="http://schemas.microsoft.com/office/drawing/2014/main" val="3740164677"/>
                    </a:ext>
                  </a:extLst>
                </a:gridCol>
                <a:gridCol w="1091360">
                  <a:extLst>
                    <a:ext uri="{9D8B030D-6E8A-4147-A177-3AD203B41FA5}">
                      <a16:colId xmlns:a16="http://schemas.microsoft.com/office/drawing/2014/main" val="2579626385"/>
                    </a:ext>
                  </a:extLst>
                </a:gridCol>
              </a:tblGrid>
              <a:tr h="1682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352558"/>
                  </a:ext>
                </a:extLst>
              </a:tr>
              <a:tr h="496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0400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Национальная экономика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490,89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777,52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754,27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4404398"/>
                  </a:ext>
                </a:extLst>
              </a:tr>
              <a:tr h="496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0405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Сельское хозяйство и рыболовство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10,35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8,92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6283044"/>
                  </a:ext>
                </a:extLst>
              </a:tr>
              <a:tr h="496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0408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Транспорт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75,50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75,50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75,44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78100810"/>
                  </a:ext>
                </a:extLst>
              </a:tr>
              <a:tr h="496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0409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Дорожное хозяйство (дорожные фонды)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388,27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646,87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633,40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6773599"/>
                  </a:ext>
                </a:extLst>
              </a:tr>
              <a:tr h="496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0410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Связь и информатика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9,49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31,50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1057292"/>
                  </a:ext>
                </a:extLst>
              </a:tr>
              <a:tr h="496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0412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7875577"/>
                  </a:ext>
                </a:extLst>
              </a:tr>
            </a:tbl>
          </a:graphicData>
        </a:graphic>
      </p:graphicFrame>
      <p:pic>
        <p:nvPicPr>
          <p:cNvPr id="6146" name="Picture 2" descr="Национальная экономика в 2020 году сократилась на рекордные с начала 2000-х  годов 2,6% | Inbusiness">
            <a:extLst>
              <a:ext uri="{FF2B5EF4-FFF2-40B4-BE49-F238E27FC236}">
                <a16:creationId xmlns:a16="http://schemas.microsoft.com/office/drawing/2014/main" id="{1BF87393-349D-403B-BEB9-FE4DB1250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98" y="1587365"/>
            <a:ext cx="5040429" cy="466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19C653B-BF06-4343-AAA6-06EAAE366E92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2173162482"/>
      </p:ext>
    </p:extLst>
  </p:cSld>
  <p:clrMapOvr>
    <a:masterClrMapping/>
  </p:clrMapOvr>
  <p:transition spd="slow">
    <p:randomBar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76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39E4EA7-30D4-4F83-96E4-B53C9F2EA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01328"/>
              </p:ext>
            </p:extLst>
          </p:nvPr>
        </p:nvGraphicFramePr>
        <p:xfrm>
          <a:off x="0" y="1568985"/>
          <a:ext cx="7169076" cy="46808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3123">
                  <a:extLst>
                    <a:ext uri="{9D8B030D-6E8A-4147-A177-3AD203B41FA5}">
                      <a16:colId xmlns:a16="http://schemas.microsoft.com/office/drawing/2014/main" val="628901795"/>
                    </a:ext>
                  </a:extLst>
                </a:gridCol>
                <a:gridCol w="3082077">
                  <a:extLst>
                    <a:ext uri="{9D8B030D-6E8A-4147-A177-3AD203B41FA5}">
                      <a16:colId xmlns:a16="http://schemas.microsoft.com/office/drawing/2014/main" val="504621293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83701853"/>
                    </a:ext>
                  </a:extLst>
                </a:gridCol>
                <a:gridCol w="1276160">
                  <a:extLst>
                    <a:ext uri="{9D8B030D-6E8A-4147-A177-3AD203B41FA5}">
                      <a16:colId xmlns:a16="http://schemas.microsoft.com/office/drawing/2014/main" val="155908622"/>
                    </a:ext>
                  </a:extLst>
                </a:gridCol>
                <a:gridCol w="1092316">
                  <a:extLst>
                    <a:ext uri="{9D8B030D-6E8A-4147-A177-3AD203B41FA5}">
                      <a16:colId xmlns:a16="http://schemas.microsoft.com/office/drawing/2014/main" val="3097068596"/>
                    </a:ext>
                  </a:extLst>
                </a:gridCol>
              </a:tblGrid>
              <a:tr h="11762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412093"/>
                  </a:ext>
                </a:extLst>
              </a:tr>
              <a:tr h="347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0500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Жилищно-коммунальное хозяйство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1 484,63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2 057,71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1 998,14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extLst>
                  <a:ext uri="{0D108BD9-81ED-4DB2-BD59-A6C34878D82A}">
                    <a16:rowId xmlns:a16="http://schemas.microsoft.com/office/drawing/2014/main" val="4014415098"/>
                  </a:ext>
                </a:extLst>
              </a:tr>
              <a:tr h="347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Жилищное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99,56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268,83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260,52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extLst>
                  <a:ext uri="{0D108BD9-81ED-4DB2-BD59-A6C34878D82A}">
                    <a16:rowId xmlns:a16="http://schemas.microsoft.com/office/drawing/2014/main" val="1644381432"/>
                  </a:ext>
                </a:extLst>
              </a:tr>
              <a:tr h="347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Коммунальное хозяйство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137,52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243,17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213,27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extLst>
                  <a:ext uri="{0D108BD9-81ED-4DB2-BD59-A6C34878D82A}">
                    <a16:rowId xmlns:a16="http://schemas.microsoft.com/office/drawing/2014/main" val="654533123"/>
                  </a:ext>
                </a:extLst>
              </a:tr>
              <a:tr h="3474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Благоустройство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924,07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1 157,09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1 137,76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extLst>
                  <a:ext uri="{0D108BD9-81ED-4DB2-BD59-A6C34878D82A}">
                    <a16:rowId xmlns:a16="http://schemas.microsoft.com/office/drawing/2014/main" val="3180775753"/>
                  </a:ext>
                </a:extLst>
              </a:tr>
              <a:tr h="4705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Прикладные научные исследования в области жилищно-коммунального хозяйства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15,00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extLst>
                  <a:ext uri="{0D108BD9-81ED-4DB2-BD59-A6C34878D82A}">
                    <a16:rowId xmlns:a16="http://schemas.microsoft.com/office/drawing/2014/main" val="4040545326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0505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жилищно-коммунального хозяйства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308,47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388,62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386,59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extLst>
                  <a:ext uri="{0D108BD9-81ED-4DB2-BD59-A6C34878D82A}">
                    <a16:rowId xmlns:a16="http://schemas.microsoft.com/office/drawing/2014/main" val="2453801127"/>
                  </a:ext>
                </a:extLst>
              </a:tr>
              <a:tr h="9645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0600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80,22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68,98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extLst>
                  <a:ext uri="{0D108BD9-81ED-4DB2-BD59-A6C34878D82A}">
                    <a16:rowId xmlns:a16="http://schemas.microsoft.com/office/drawing/2014/main" val="3267558840"/>
                  </a:ext>
                </a:extLst>
              </a:tr>
              <a:tr h="3591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0605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охраны окружающей среды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30,78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80,22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68,98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968" marR="8968" marT="8968" marB="0" anchor="ctr"/>
                </a:tc>
                <a:extLst>
                  <a:ext uri="{0D108BD9-81ED-4DB2-BD59-A6C34878D82A}">
                    <a16:rowId xmlns:a16="http://schemas.microsoft.com/office/drawing/2014/main" val="4028356012"/>
                  </a:ext>
                </a:extLst>
              </a:tr>
            </a:tbl>
          </a:graphicData>
        </a:graphic>
      </p:graphicFrame>
      <p:pic>
        <p:nvPicPr>
          <p:cNvPr id="7172" name="Picture 4" descr="Картинки ЖКХ (45 фото)">
            <a:extLst>
              <a:ext uri="{FF2B5EF4-FFF2-40B4-BE49-F238E27FC236}">
                <a16:creationId xmlns:a16="http://schemas.microsoft.com/office/drawing/2014/main" id="{B125D6E2-D437-493C-A6C5-FECD1E0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076" y="1567181"/>
            <a:ext cx="5057414" cy="468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CB4F937-68EC-4516-B553-490DD356F3A7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2244872659"/>
      </p:ext>
    </p:extLst>
  </p:cSld>
  <p:clrMapOvr>
    <a:masterClrMapping/>
  </p:clrMapOvr>
  <p:transition spd="slow">
    <p:randomBa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77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E9E5EA8-CF66-46D0-8468-E8B011A94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406241"/>
              </p:ext>
            </p:extLst>
          </p:nvPr>
        </p:nvGraphicFramePr>
        <p:xfrm>
          <a:off x="-1" y="1600200"/>
          <a:ext cx="7162801" cy="4649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753">
                  <a:extLst>
                    <a:ext uri="{9D8B030D-6E8A-4147-A177-3AD203B41FA5}">
                      <a16:colId xmlns:a16="http://schemas.microsoft.com/office/drawing/2014/main" val="4114388596"/>
                    </a:ext>
                  </a:extLst>
                </a:gridCol>
                <a:gridCol w="2930048">
                  <a:extLst>
                    <a:ext uri="{9D8B030D-6E8A-4147-A177-3AD203B41FA5}">
                      <a16:colId xmlns:a16="http://schemas.microsoft.com/office/drawing/2014/main" val="358249765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218079282"/>
                    </a:ext>
                  </a:extLst>
                </a:gridCol>
                <a:gridCol w="1423240">
                  <a:extLst>
                    <a:ext uri="{9D8B030D-6E8A-4147-A177-3AD203B41FA5}">
                      <a16:colId xmlns:a16="http://schemas.microsoft.com/office/drawing/2014/main" val="363580916"/>
                    </a:ext>
                  </a:extLst>
                </a:gridCol>
                <a:gridCol w="1091360">
                  <a:extLst>
                    <a:ext uri="{9D8B030D-6E8A-4147-A177-3AD203B41FA5}">
                      <a16:colId xmlns:a16="http://schemas.microsoft.com/office/drawing/2014/main" val="1718987723"/>
                    </a:ext>
                  </a:extLst>
                </a:gridCol>
              </a:tblGrid>
              <a:tr h="14167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076324"/>
                  </a:ext>
                </a:extLst>
              </a:tr>
              <a:tr h="432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0700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Образование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5 083,00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5 379,73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5 317,26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7466866"/>
                  </a:ext>
                </a:extLst>
              </a:tr>
              <a:tr h="432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0701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Дошкольное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1 673,60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1 609,58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1 605,48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48915673"/>
                  </a:ext>
                </a:extLst>
              </a:tr>
              <a:tr h="432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0702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Общее образование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2 944,92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3 255,64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3 198,48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1741665"/>
                  </a:ext>
                </a:extLst>
              </a:tr>
              <a:tr h="432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0703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Дополнительное образование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380,16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424,04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423,81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532332"/>
                  </a:ext>
                </a:extLst>
              </a:tr>
              <a:tr h="637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0705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12,78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144868"/>
                  </a:ext>
                </a:extLst>
              </a:tr>
              <a:tr h="432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0707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Молодежная политика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40,52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47,72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47,64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86167453"/>
                  </a:ext>
                </a:extLst>
              </a:tr>
              <a:tr h="4325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0709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31,02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29,59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28,70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96683919"/>
                  </a:ext>
                </a:extLst>
              </a:tr>
            </a:tbl>
          </a:graphicData>
        </a:graphic>
      </p:graphicFrame>
      <p:pic>
        <p:nvPicPr>
          <p:cNvPr id="8194" name="Picture 2" descr="Эстонское образование становится современным и цифровым">
            <a:extLst>
              <a:ext uri="{FF2B5EF4-FFF2-40B4-BE49-F238E27FC236}">
                <a16:creationId xmlns:a16="http://schemas.microsoft.com/office/drawing/2014/main" id="{4A85D24C-7B24-4D5C-9066-43459005A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46" y="1600198"/>
            <a:ext cx="5094005" cy="463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0B00341-FD6B-452B-844D-3410613AC64A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469947443"/>
      </p:ext>
    </p:extLst>
  </p:cSld>
  <p:clrMapOvr>
    <a:masterClrMapping/>
  </p:clrMapOvr>
  <p:transition spd="slow">
    <p:randomBar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78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79ABE54-C5D8-4241-9B82-9C14C251C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65142"/>
              </p:ext>
            </p:extLst>
          </p:nvPr>
        </p:nvGraphicFramePr>
        <p:xfrm>
          <a:off x="0" y="1600200"/>
          <a:ext cx="7162801" cy="4649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753">
                  <a:extLst>
                    <a:ext uri="{9D8B030D-6E8A-4147-A177-3AD203B41FA5}">
                      <a16:colId xmlns:a16="http://schemas.microsoft.com/office/drawing/2014/main" val="3687215249"/>
                    </a:ext>
                  </a:extLst>
                </a:gridCol>
                <a:gridCol w="3176646">
                  <a:extLst>
                    <a:ext uri="{9D8B030D-6E8A-4147-A177-3AD203B41FA5}">
                      <a16:colId xmlns:a16="http://schemas.microsoft.com/office/drawing/2014/main" val="2146675837"/>
                    </a:ext>
                  </a:extLst>
                </a:gridCol>
                <a:gridCol w="1223795">
                  <a:extLst>
                    <a:ext uri="{9D8B030D-6E8A-4147-A177-3AD203B41FA5}">
                      <a16:colId xmlns:a16="http://schemas.microsoft.com/office/drawing/2014/main" val="3661094743"/>
                    </a:ext>
                  </a:extLst>
                </a:gridCol>
                <a:gridCol w="1248247">
                  <a:extLst>
                    <a:ext uri="{9D8B030D-6E8A-4147-A177-3AD203B41FA5}">
                      <a16:colId xmlns:a16="http://schemas.microsoft.com/office/drawing/2014/main" val="3051622795"/>
                    </a:ext>
                  </a:extLst>
                </a:gridCol>
                <a:gridCol w="1091360">
                  <a:extLst>
                    <a:ext uri="{9D8B030D-6E8A-4147-A177-3AD203B41FA5}">
                      <a16:colId xmlns:a16="http://schemas.microsoft.com/office/drawing/2014/main" val="4039554859"/>
                    </a:ext>
                  </a:extLst>
                </a:gridCol>
              </a:tblGrid>
              <a:tr h="24267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056307"/>
                  </a:ext>
                </a:extLst>
              </a:tr>
              <a:tr h="740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0800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Культура, кинематография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462,47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511,29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510,56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4815754"/>
                  </a:ext>
                </a:extLst>
              </a:tr>
              <a:tr h="740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0801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446,01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490,98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490,28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5498627"/>
                  </a:ext>
                </a:extLst>
              </a:tr>
              <a:tr h="7409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0804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культуры, кинематографии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16,47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20,31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20,28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9650284"/>
                  </a:ext>
                </a:extLst>
              </a:tr>
            </a:tbl>
          </a:graphicData>
        </a:graphic>
      </p:graphicFrame>
      <p:pic>
        <p:nvPicPr>
          <p:cNvPr id="9222" name="Picture 6" descr="День киргизского кино - 17 ноября. История и особенности праздника в  проекте Календарь Праздников 2022">
            <a:extLst>
              <a:ext uri="{FF2B5EF4-FFF2-40B4-BE49-F238E27FC236}">
                <a16:creationId xmlns:a16="http://schemas.microsoft.com/office/drawing/2014/main" id="{658BBFA8-2834-4A55-A154-73AE27F0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198"/>
            <a:ext cx="5061953" cy="464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107A7A-B822-458E-936E-E74CDEC04A40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2508415621"/>
      </p:ext>
    </p:extLst>
  </p:cSld>
  <p:clrMapOvr>
    <a:masterClrMapping/>
  </p:clrMapOvr>
  <p:transition spd="slow">
    <p:randomBar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79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D8396CA-EBE2-4ECA-A43B-98810494D1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026605"/>
              </p:ext>
            </p:extLst>
          </p:nvPr>
        </p:nvGraphicFramePr>
        <p:xfrm>
          <a:off x="-1" y="1600200"/>
          <a:ext cx="7162801" cy="4612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753">
                  <a:extLst>
                    <a:ext uri="{9D8B030D-6E8A-4147-A177-3AD203B41FA5}">
                      <a16:colId xmlns:a16="http://schemas.microsoft.com/office/drawing/2014/main" val="3587654465"/>
                    </a:ext>
                  </a:extLst>
                </a:gridCol>
                <a:gridCol w="3176646">
                  <a:extLst>
                    <a:ext uri="{9D8B030D-6E8A-4147-A177-3AD203B41FA5}">
                      <a16:colId xmlns:a16="http://schemas.microsoft.com/office/drawing/2014/main" val="2093329281"/>
                    </a:ext>
                  </a:extLst>
                </a:gridCol>
                <a:gridCol w="1295783">
                  <a:extLst>
                    <a:ext uri="{9D8B030D-6E8A-4147-A177-3AD203B41FA5}">
                      <a16:colId xmlns:a16="http://schemas.microsoft.com/office/drawing/2014/main" val="4157098482"/>
                    </a:ext>
                  </a:extLst>
                </a:gridCol>
                <a:gridCol w="1176259">
                  <a:extLst>
                    <a:ext uri="{9D8B030D-6E8A-4147-A177-3AD203B41FA5}">
                      <a16:colId xmlns:a16="http://schemas.microsoft.com/office/drawing/2014/main" val="2659994218"/>
                    </a:ext>
                  </a:extLst>
                </a:gridCol>
                <a:gridCol w="1091360">
                  <a:extLst>
                    <a:ext uri="{9D8B030D-6E8A-4147-A177-3AD203B41FA5}">
                      <a16:colId xmlns:a16="http://schemas.microsoft.com/office/drawing/2014/main" val="1553376745"/>
                    </a:ext>
                  </a:extLst>
                </a:gridCol>
              </a:tblGrid>
              <a:tr h="13170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33395"/>
                  </a:ext>
                </a:extLst>
              </a:tr>
              <a:tr h="402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0900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Здравоохранение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6,91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6,70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6,70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8461596"/>
                  </a:ext>
                </a:extLst>
              </a:tr>
              <a:tr h="402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0909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здравоохранения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6,91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6,70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6052898"/>
                  </a:ext>
                </a:extLst>
              </a:tr>
              <a:tr h="882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Социальная политика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367,64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389,06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364,46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6735773"/>
                  </a:ext>
                </a:extLst>
              </a:tr>
              <a:tr h="402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Пенсионное обеспечение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29,81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28,93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27,45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30625123"/>
                  </a:ext>
                </a:extLst>
              </a:tr>
              <a:tr h="402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Социальное обеспечение населения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258,76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203,86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189,75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11550121"/>
                  </a:ext>
                </a:extLst>
              </a:tr>
              <a:tr h="402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Охрана семьи и детства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78,67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156,22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147,20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54770052"/>
                  </a:ext>
                </a:extLst>
              </a:tr>
              <a:tr h="402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социальной политики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0177969"/>
                  </a:ext>
                </a:extLst>
              </a:tr>
            </a:tbl>
          </a:graphicData>
        </a:graphic>
      </p:graphicFrame>
      <p:pic>
        <p:nvPicPr>
          <p:cNvPr id="10242" name="Picture 2" descr="Здравоохранение в России: системный кризис | РОТ ФРОНТ">
            <a:extLst>
              <a:ext uri="{FF2B5EF4-FFF2-40B4-BE49-F238E27FC236}">
                <a16:creationId xmlns:a16="http://schemas.microsoft.com/office/drawing/2014/main" id="{0101C34B-ED1E-46D1-A013-8EDB4CBE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199"/>
            <a:ext cx="5027596" cy="464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ADDACD5-4529-449A-BDB0-9C22AB266C23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56683326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3B69D9-12B3-4162-A2BA-F0FC26F5A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67" y="1"/>
            <a:ext cx="12217667" cy="220980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49BB2E4-5EE3-4E7F-871C-357104968F64}"/>
              </a:ext>
            </a:extLst>
          </p:cNvPr>
          <p:cNvSpPr/>
          <p:nvPr/>
        </p:nvSpPr>
        <p:spPr>
          <a:xfrm flipH="1">
            <a:off x="-25667" y="406400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16835" y="639186"/>
            <a:ext cx="965301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105" dirty="0">
                <a:solidFill>
                  <a:srgbClr val="3B1C03"/>
                </a:solidFill>
              </a:rPr>
              <a:t>ОБЪЕМ И СТРУКТУРА ДОХОДОВ </a:t>
            </a:r>
            <a:r>
              <a:rPr lang="ru-RU" sz="1800" spc="95" dirty="0"/>
              <a:t>ОРЕХОВО-ЗУЕВСКОГО ГОРОДСКОГО ОКРУГА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64038E-FC49-4FCE-9856-B0E6AEEE2916}"/>
              </a:ext>
            </a:extLst>
          </p:cNvPr>
          <p:cNvSpPr/>
          <p:nvPr/>
        </p:nvSpPr>
        <p:spPr>
          <a:xfrm>
            <a:off x="10845085" y="1796772"/>
            <a:ext cx="123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(млн. руб.)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A81CA3F7-929A-4927-A23A-E3955C3A0C39}"/>
              </a:ext>
            </a:extLst>
          </p:cNvPr>
          <p:cNvGraphicFramePr>
            <a:graphicFrameLocks noGrp="1"/>
          </p:cNvGraphicFramePr>
          <p:nvPr/>
        </p:nvGraphicFramePr>
        <p:xfrm>
          <a:off x="-33688" y="2133254"/>
          <a:ext cx="12217669" cy="44251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4583">
                  <a:extLst>
                    <a:ext uri="{9D8B030D-6E8A-4147-A177-3AD203B41FA5}">
                      <a16:colId xmlns:a16="http://schemas.microsoft.com/office/drawing/2014/main" val="377374176"/>
                    </a:ext>
                  </a:extLst>
                </a:gridCol>
                <a:gridCol w="4137376">
                  <a:extLst>
                    <a:ext uri="{9D8B030D-6E8A-4147-A177-3AD203B41FA5}">
                      <a16:colId xmlns:a16="http://schemas.microsoft.com/office/drawing/2014/main" val="832957016"/>
                    </a:ext>
                  </a:extLst>
                </a:gridCol>
                <a:gridCol w="1307410">
                  <a:extLst>
                    <a:ext uri="{9D8B030D-6E8A-4147-A177-3AD203B41FA5}">
                      <a16:colId xmlns:a16="http://schemas.microsoft.com/office/drawing/2014/main" val="1679902779"/>
                    </a:ext>
                  </a:extLst>
                </a:gridCol>
                <a:gridCol w="1290861">
                  <a:extLst>
                    <a:ext uri="{9D8B030D-6E8A-4147-A177-3AD203B41FA5}">
                      <a16:colId xmlns:a16="http://schemas.microsoft.com/office/drawing/2014/main" val="2946930593"/>
                    </a:ext>
                  </a:extLst>
                </a:gridCol>
                <a:gridCol w="1257762">
                  <a:extLst>
                    <a:ext uri="{9D8B030D-6E8A-4147-A177-3AD203B41FA5}">
                      <a16:colId xmlns:a16="http://schemas.microsoft.com/office/drawing/2014/main" val="3996107142"/>
                    </a:ext>
                  </a:extLst>
                </a:gridCol>
                <a:gridCol w="1307410">
                  <a:extLst>
                    <a:ext uri="{9D8B030D-6E8A-4147-A177-3AD203B41FA5}">
                      <a16:colId xmlns:a16="http://schemas.microsoft.com/office/drawing/2014/main" val="3928300598"/>
                    </a:ext>
                  </a:extLst>
                </a:gridCol>
                <a:gridCol w="1092267">
                  <a:extLst>
                    <a:ext uri="{9D8B030D-6E8A-4147-A177-3AD203B41FA5}">
                      <a16:colId xmlns:a16="http://schemas.microsoft.com/office/drawing/2014/main" val="3208877164"/>
                    </a:ext>
                  </a:extLst>
                </a:gridCol>
              </a:tblGrid>
              <a:tr h="9452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Код бюджетной классификации (без указания кода главного администратора доходов бюджета)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12" marR="9012" marT="901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доходов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12" marR="9012" marT="901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 по  решению  о бюджете уточненный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первоначального плана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12" marR="9012" marT="901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уточненного плана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012" marR="9012" marT="9012" marB="0" anchor="ctr">
                    <a:solidFill>
                      <a:srgbClr val="020A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08984"/>
                  </a:ext>
                </a:extLst>
              </a:tr>
              <a:tr h="219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1 00 00 000 00 0000 000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НАЛОГОВЫЕ И НЕНАЛОГОВЫЕ ДОХОДЫ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3 983,1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4 357,0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4 479,7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112,5%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102,82 </a:t>
                      </a:r>
                      <a:endParaRPr lang="ru-RU" sz="1100" b="1" i="0" u="none" strike="noStrike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1904862145"/>
                  </a:ext>
                </a:extLst>
              </a:tr>
              <a:tr h="219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1 01 00 000 00 0000 000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НАЛОГИ НА ПРИБЫЛЬ, ДОХОДЫ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2 877,1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2 994,7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2 992,2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104,0%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99,91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2896150557"/>
                  </a:ext>
                </a:extLst>
              </a:tr>
              <a:tr h="219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1 01 02 000 01 0000 110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Налог на доходы физических лиц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2 877,1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2 994,7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2 992,2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104,0%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99,91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2195908053"/>
                  </a:ext>
                </a:extLst>
              </a:tr>
              <a:tr h="329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1 03 00 000 00 0000 000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НАЛОГИ НА ТОВАРЫ (РАБОТЫ, УСЛУГИ), РЕАЛИЗУЕМЫЕ НА ТЕРРИТОРИИ РОССИЙСКОЙ ФЕДЕРАЦИИ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78,3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78,3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79,9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101,9%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101,92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2738278960"/>
                  </a:ext>
                </a:extLst>
              </a:tr>
              <a:tr h="329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1 03 02 000 01 0000 110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78,3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78,3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79,9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101,9%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101,92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4209198293"/>
                  </a:ext>
                </a:extLst>
              </a:tr>
              <a:tr h="219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1 05 00 000 00 0000 000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НАЛОГИ НА СОВОКУПНЫЙ ДОХОД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386,1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469,7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472,4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122,3%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100,57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1555813578"/>
                  </a:ext>
                </a:extLst>
              </a:tr>
              <a:tr h="329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1 05 01 000 00 0000 110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327,6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387,0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389,2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118,8%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100,57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715505080"/>
                  </a:ext>
                </a:extLst>
              </a:tr>
              <a:tr h="329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1 05 02 000 02 0000 110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Единый налог на вмененный доход для отдельных видов деятельности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115,3%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99,99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612090655"/>
                  </a:ext>
                </a:extLst>
              </a:tr>
              <a:tr h="219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1 05 03 000 01 0000 110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Единый сельскохозяйственный налог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100,09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2429789124"/>
                  </a:ext>
                </a:extLst>
              </a:tr>
              <a:tr h="329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1 05 04 000 02 0000 110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43,5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65,2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65,6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150,9%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100,70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3903661052"/>
                  </a:ext>
                </a:extLst>
              </a:tr>
              <a:tr h="219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1 06 00 000 00 0000 000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НАЛОГИ НА ИМУЩЕСТВО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344,1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364,0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374,3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108,8%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102,83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4040811805"/>
                  </a:ext>
                </a:extLst>
              </a:tr>
              <a:tr h="219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1 06 01 000 00 0000 110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Налог на имущество физических лиц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110,0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116,1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112,6%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105,50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1521340958"/>
                  </a:ext>
                </a:extLst>
              </a:tr>
              <a:tr h="2198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1 06 06 000 00 0000 110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Земельный налог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241,0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254,0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258,2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107,2%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101,67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12" marR="9012" marT="9012" marB="0" anchor="ctr"/>
                </a:tc>
                <a:extLst>
                  <a:ext uri="{0D108BD9-81ED-4DB2-BD59-A6C34878D82A}">
                    <a16:rowId xmlns:a16="http://schemas.microsoft.com/office/drawing/2014/main" val="290306539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A8C104-83CD-477E-B307-3D3C1C828A4E}"/>
              </a:ext>
            </a:extLst>
          </p:cNvPr>
          <p:cNvSpPr/>
          <p:nvPr/>
        </p:nvSpPr>
        <p:spPr>
          <a:xfrm>
            <a:off x="4694992" y="6619139"/>
            <a:ext cx="26773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</a:rPr>
              <a:t>(ПРОДОЛЖЕНИЕ НА СЛЕДУЮЩЕЙ СТРАНИЦЕ)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F0B3994-F066-4ABE-AFAC-13B3864C24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220200" y="6522460"/>
            <a:ext cx="2804160" cy="342900"/>
          </a:xfrm>
        </p:spPr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 dirty="0"/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id="{DA7614F1-447B-4A3D-BC3E-FC13BFEE96E3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147" y="405384"/>
            <a:ext cx="758951" cy="79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97606"/>
      </p:ext>
    </p:extLst>
  </p:cSld>
  <p:clrMapOvr>
    <a:masterClrMapping/>
  </p:clrMapOvr>
  <p:transition spd="slow">
    <p:randomBa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80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305C903-AE64-4CD4-8ED9-5040CD52F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930493"/>
              </p:ext>
            </p:extLst>
          </p:nvPr>
        </p:nvGraphicFramePr>
        <p:xfrm>
          <a:off x="0" y="1600199"/>
          <a:ext cx="7162800" cy="46496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752">
                  <a:extLst>
                    <a:ext uri="{9D8B030D-6E8A-4147-A177-3AD203B41FA5}">
                      <a16:colId xmlns:a16="http://schemas.microsoft.com/office/drawing/2014/main" val="334115366"/>
                    </a:ext>
                  </a:extLst>
                </a:gridCol>
                <a:gridCol w="3006248">
                  <a:extLst>
                    <a:ext uri="{9D8B030D-6E8A-4147-A177-3AD203B41FA5}">
                      <a16:colId xmlns:a16="http://schemas.microsoft.com/office/drawing/2014/main" val="317461339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682566312"/>
                    </a:ext>
                  </a:extLst>
                </a:gridCol>
                <a:gridCol w="1347040">
                  <a:extLst>
                    <a:ext uri="{9D8B030D-6E8A-4147-A177-3AD203B41FA5}">
                      <a16:colId xmlns:a16="http://schemas.microsoft.com/office/drawing/2014/main" val="1556585268"/>
                    </a:ext>
                  </a:extLst>
                </a:gridCol>
                <a:gridCol w="1091360">
                  <a:extLst>
                    <a:ext uri="{9D8B030D-6E8A-4147-A177-3AD203B41FA5}">
                      <a16:colId xmlns:a16="http://schemas.microsoft.com/office/drawing/2014/main" val="1356768997"/>
                    </a:ext>
                  </a:extLst>
                </a:gridCol>
              </a:tblGrid>
              <a:tr h="2093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00777"/>
                  </a:ext>
                </a:extLst>
              </a:tr>
              <a:tr h="63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1100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374,81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457,24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453,47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6436217"/>
                  </a:ext>
                </a:extLst>
              </a:tr>
              <a:tr h="63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Физическая культура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207,98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246,32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242,84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2278404"/>
                  </a:ext>
                </a:extLst>
              </a:tr>
              <a:tr h="63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Массовый спорт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3,69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21,65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21,48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59919072"/>
                  </a:ext>
                </a:extLst>
              </a:tr>
              <a:tr h="63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Спорт высших достижений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163,14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189,27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189,15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0524921"/>
                  </a:ext>
                </a:extLst>
              </a:tr>
            </a:tbl>
          </a:graphicData>
        </a:graphic>
      </p:graphicFrame>
      <p:pic>
        <p:nvPicPr>
          <p:cNvPr id="11266" name="Picture 2" descr="Физкультура и спорт в единой цифровой платформе">
            <a:extLst>
              <a:ext uri="{FF2B5EF4-FFF2-40B4-BE49-F238E27FC236}">
                <a16:creationId xmlns:a16="http://schemas.microsoft.com/office/drawing/2014/main" id="{84DE0DDC-0526-48D1-9280-070178F9A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199"/>
            <a:ext cx="5050855" cy="46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6E3DFC-6ACB-4070-BBF6-6722FEBDADF5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633736131"/>
      </p:ext>
    </p:extLst>
  </p:cSld>
  <p:clrMapOvr>
    <a:masterClrMapping/>
  </p:clrMapOvr>
  <p:transition spd="slow">
    <p:randomBa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81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CCA9F99-C532-4788-819A-D3F4219B6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186507"/>
              </p:ext>
            </p:extLst>
          </p:nvPr>
        </p:nvGraphicFramePr>
        <p:xfrm>
          <a:off x="-1" y="1600199"/>
          <a:ext cx="7162801" cy="46496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753">
                  <a:extLst>
                    <a:ext uri="{9D8B030D-6E8A-4147-A177-3AD203B41FA5}">
                      <a16:colId xmlns:a16="http://schemas.microsoft.com/office/drawing/2014/main" val="3613909948"/>
                    </a:ext>
                  </a:extLst>
                </a:gridCol>
                <a:gridCol w="3158648">
                  <a:extLst>
                    <a:ext uri="{9D8B030D-6E8A-4147-A177-3AD203B41FA5}">
                      <a16:colId xmlns:a16="http://schemas.microsoft.com/office/drawing/2014/main" val="239101068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0831287"/>
                    </a:ext>
                  </a:extLst>
                </a:gridCol>
                <a:gridCol w="1270840">
                  <a:extLst>
                    <a:ext uri="{9D8B030D-6E8A-4147-A177-3AD203B41FA5}">
                      <a16:colId xmlns:a16="http://schemas.microsoft.com/office/drawing/2014/main" val="2655063095"/>
                    </a:ext>
                  </a:extLst>
                </a:gridCol>
                <a:gridCol w="1091360">
                  <a:extLst>
                    <a:ext uri="{9D8B030D-6E8A-4147-A177-3AD203B41FA5}">
                      <a16:colId xmlns:a16="http://schemas.microsoft.com/office/drawing/2014/main" val="3189379256"/>
                    </a:ext>
                  </a:extLst>
                </a:gridCol>
              </a:tblGrid>
              <a:tr h="20931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413352"/>
                  </a:ext>
                </a:extLst>
              </a:tr>
              <a:tr h="63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1200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Средства массовой информации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27,16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47,50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47,50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2824471"/>
                  </a:ext>
                </a:extLst>
              </a:tr>
              <a:tr h="63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Телевидение и радиовещание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19,49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42,84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42,84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502882"/>
                  </a:ext>
                </a:extLst>
              </a:tr>
              <a:tr h="63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Периодическая печать и издательства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6,67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4,16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8978509"/>
                  </a:ext>
                </a:extLst>
              </a:tr>
              <a:tr h="63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Другие вопросы в области средств массовой информации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1,00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0,50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4244474"/>
                  </a:ext>
                </a:extLst>
              </a:tr>
            </a:tbl>
          </a:graphicData>
        </a:graphic>
      </p:graphicFrame>
      <p:pic>
        <p:nvPicPr>
          <p:cNvPr id="12290" name="Picture 2" descr="новости концепция информации - средства массовой информации стоковые фото и изображения">
            <a:extLst>
              <a:ext uri="{FF2B5EF4-FFF2-40B4-BE49-F238E27FC236}">
                <a16:creationId xmlns:a16="http://schemas.microsoft.com/office/drawing/2014/main" id="{89316576-7B6D-4D13-86A7-D04E67DAA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91999"/>
            <a:ext cx="5093368" cy="468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7909ACD-5874-41C9-B0C0-72838C6B2BB9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528608042"/>
      </p:ext>
    </p:extLst>
  </p:cSld>
  <p:clrMapOvr>
    <a:masterClrMapping/>
  </p:clrMapOvr>
  <p:transition spd="slow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финансовые графики фон - долг синий стоковые фото и изображения">
            <a:extLst>
              <a:ext uri="{FF2B5EF4-FFF2-40B4-BE49-F238E27FC236}">
                <a16:creationId xmlns:a16="http://schemas.microsoft.com/office/drawing/2014/main" id="{D8766252-4E7F-44E7-8DD1-D568A8D1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16064"/>
            <a:ext cx="5027596" cy="463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82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D0E3FA6-BAA2-4F8E-95BE-30312698EE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140849"/>
              </p:ext>
            </p:extLst>
          </p:nvPr>
        </p:nvGraphicFramePr>
        <p:xfrm>
          <a:off x="-1" y="1600200"/>
          <a:ext cx="7162801" cy="4649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753">
                  <a:extLst>
                    <a:ext uri="{9D8B030D-6E8A-4147-A177-3AD203B41FA5}">
                      <a16:colId xmlns:a16="http://schemas.microsoft.com/office/drawing/2014/main" val="607186146"/>
                    </a:ext>
                  </a:extLst>
                </a:gridCol>
                <a:gridCol w="3006248">
                  <a:extLst>
                    <a:ext uri="{9D8B030D-6E8A-4147-A177-3AD203B41FA5}">
                      <a16:colId xmlns:a16="http://schemas.microsoft.com/office/drawing/2014/main" val="60030078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38202908"/>
                    </a:ext>
                  </a:extLst>
                </a:gridCol>
                <a:gridCol w="1270840">
                  <a:extLst>
                    <a:ext uri="{9D8B030D-6E8A-4147-A177-3AD203B41FA5}">
                      <a16:colId xmlns:a16="http://schemas.microsoft.com/office/drawing/2014/main" val="2202740749"/>
                    </a:ext>
                  </a:extLst>
                </a:gridCol>
                <a:gridCol w="1091360">
                  <a:extLst>
                    <a:ext uri="{9D8B030D-6E8A-4147-A177-3AD203B41FA5}">
                      <a16:colId xmlns:a16="http://schemas.microsoft.com/office/drawing/2014/main" val="2926244421"/>
                    </a:ext>
                  </a:extLst>
                </a:gridCol>
              </a:tblGrid>
              <a:tr h="2540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843210"/>
                  </a:ext>
                </a:extLst>
              </a:tr>
              <a:tr h="10925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1300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23,02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13,55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13,50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6187850"/>
                  </a:ext>
                </a:extLst>
              </a:tr>
              <a:tr h="1016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Обслуживание государственного внутреннего и муниципального долга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6193670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D3250C-513E-4013-8198-C7BB24DB1E61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2605183542"/>
      </p:ext>
    </p:extLst>
  </p:cSld>
  <p:clrMapOvr>
    <a:masterClrMapping/>
  </p:clrMapOvr>
  <p:transition spd="slow">
    <p:randomBar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финансовые графики фон - долг синий стоковые фото и изображения">
            <a:extLst>
              <a:ext uri="{FF2B5EF4-FFF2-40B4-BE49-F238E27FC236}">
                <a16:creationId xmlns:a16="http://schemas.microsoft.com/office/drawing/2014/main" id="{D8766252-4E7F-44E7-8DD1-D568A8D1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16064"/>
            <a:ext cx="5027596" cy="463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26F95-D8E8-455B-9E90-959AB5BC0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" y="0"/>
            <a:ext cx="12226491" cy="4567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1604" y="440934"/>
            <a:ext cx="12226491" cy="1159266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005549" y="645426"/>
            <a:ext cx="9776557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000" kern="0" spc="105" dirty="0"/>
              <a:t>АНАЛИТИЧЕСКИЕ ДАННЫЕ </a:t>
            </a:r>
            <a:r>
              <a:rPr lang="ru-RU" sz="2000" kern="0" spc="105" dirty="0">
                <a:solidFill>
                  <a:srgbClr val="46280C"/>
                </a:solidFill>
              </a:rPr>
              <a:t>О РАСХОДАХ БЮДЖЕТА ПО РАЗДЕЛАМ И </a:t>
            </a:r>
            <a:r>
              <a:rPr lang="ru-RU" sz="2000" kern="0" spc="105" dirty="0"/>
              <a:t>ПОДРАЗДЕЛАМ </a:t>
            </a:r>
            <a:r>
              <a:rPr lang="ru-RU" sz="2000" kern="0" spc="105" dirty="0">
                <a:solidFill>
                  <a:srgbClr val="46280C"/>
                </a:solidFill>
              </a:rPr>
              <a:t>КЛАССИФИКАЦИИ РАСХОДОВ БЮДЖЕТА</a:t>
            </a:r>
            <a:endParaRPr lang="ru-RU" sz="2000" kern="0" dirty="0">
              <a:solidFill>
                <a:srgbClr val="46280C"/>
              </a:solidFill>
              <a:latin typeface="Tahoma"/>
              <a:cs typeface="Tahoma"/>
            </a:endParaRPr>
          </a:p>
        </p:txBody>
      </p:sp>
      <p:grpSp>
        <p:nvGrpSpPr>
          <p:cNvPr id="7" name="object 9">
            <a:extLst>
              <a:ext uri="{FF2B5EF4-FFF2-40B4-BE49-F238E27FC236}">
                <a16:creationId xmlns:a16="http://schemas.microsoft.com/office/drawing/2014/main" id="{EA578664-C618-4573-BE61-BB13E9EB4250}"/>
              </a:ext>
            </a:extLst>
          </p:cNvPr>
          <p:cNvGrpSpPr/>
          <p:nvPr/>
        </p:nvGrpSpPr>
        <p:grpSpPr>
          <a:xfrm>
            <a:off x="914400" y="645427"/>
            <a:ext cx="645160" cy="650875"/>
            <a:chOff x="6448044" y="1354836"/>
            <a:chExt cx="645160" cy="650875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D32B8C50-C78E-4262-AD7C-125EC33D60D2}"/>
                </a:ext>
              </a:extLst>
            </p:cNvPr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11">
              <a:extLst>
                <a:ext uri="{FF2B5EF4-FFF2-40B4-BE49-F238E27FC236}">
                  <a16:creationId xmlns:a16="http://schemas.microsoft.com/office/drawing/2014/main" id="{0CF8AF5D-8628-407E-9BA5-95713D53B305}"/>
                </a:ext>
              </a:extLst>
            </p:cNvPr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5C8C3-7C48-4B8F-842D-39913A87F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249871"/>
            <a:ext cx="12226491" cy="60976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83</a:t>
            </a:fld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CD0E3FA6-BAA2-4F8E-95BE-30312698EE72}"/>
              </a:ext>
            </a:extLst>
          </p:cNvPr>
          <p:cNvGraphicFramePr>
            <a:graphicFrameLocks noGrp="1"/>
          </p:cNvGraphicFramePr>
          <p:nvPr/>
        </p:nvGraphicFramePr>
        <p:xfrm>
          <a:off x="-1" y="1600200"/>
          <a:ext cx="7162801" cy="4649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2753">
                  <a:extLst>
                    <a:ext uri="{9D8B030D-6E8A-4147-A177-3AD203B41FA5}">
                      <a16:colId xmlns:a16="http://schemas.microsoft.com/office/drawing/2014/main" val="607186146"/>
                    </a:ext>
                  </a:extLst>
                </a:gridCol>
                <a:gridCol w="3006248">
                  <a:extLst>
                    <a:ext uri="{9D8B030D-6E8A-4147-A177-3AD203B41FA5}">
                      <a16:colId xmlns:a16="http://schemas.microsoft.com/office/drawing/2014/main" val="60030078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338202908"/>
                    </a:ext>
                  </a:extLst>
                </a:gridCol>
                <a:gridCol w="1270840">
                  <a:extLst>
                    <a:ext uri="{9D8B030D-6E8A-4147-A177-3AD203B41FA5}">
                      <a16:colId xmlns:a16="http://schemas.microsoft.com/office/drawing/2014/main" val="2202740749"/>
                    </a:ext>
                  </a:extLst>
                </a:gridCol>
                <a:gridCol w="1091360">
                  <a:extLst>
                    <a:ext uri="{9D8B030D-6E8A-4147-A177-3AD203B41FA5}">
                      <a16:colId xmlns:a16="http://schemas.microsoft.com/office/drawing/2014/main" val="2926244421"/>
                    </a:ext>
                  </a:extLst>
                </a:gridCol>
              </a:tblGrid>
              <a:tr h="25408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Код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Наименование разделов, подразделов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первоначальный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План по решению о бюджете уточненный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FFFFCC"/>
                          </a:solidFill>
                          <a:effectLst/>
                        </a:rPr>
                        <a:t>Фактическое исполнение</a:t>
                      </a:r>
                      <a:endParaRPr lang="ru-RU" sz="1100" b="1" i="0" u="none" strike="noStrike" dirty="0">
                        <a:solidFill>
                          <a:srgbClr val="FFFF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843210"/>
                  </a:ext>
                </a:extLst>
              </a:tr>
              <a:tr h="10925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1300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Обслуживание государственного и муниципального долга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23,02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13,55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13,50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6187850"/>
                  </a:ext>
                </a:extLst>
              </a:tr>
              <a:tr h="10163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1301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Обслуживание государственного внутреннего и муниципального долга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23,02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13,50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6193670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A01ACE-45E0-4A3E-BCF2-93D45057C2AF}"/>
              </a:ext>
            </a:extLst>
          </p:cNvPr>
          <p:cNvSpPr/>
          <p:nvPr/>
        </p:nvSpPr>
        <p:spPr>
          <a:xfrm>
            <a:off x="6019800" y="1257770"/>
            <a:ext cx="1004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(млн. руб.)</a:t>
            </a:r>
          </a:p>
        </p:txBody>
      </p:sp>
    </p:spTree>
    <p:extLst>
      <p:ext uri="{BB962C8B-B14F-4D97-AF65-F5344CB8AC3E}">
        <p14:creationId xmlns:p14="http://schemas.microsoft.com/office/powerpoint/2010/main" val="1013748434"/>
      </p:ext>
    </p:extLst>
  </p:cSld>
  <p:clrMapOvr>
    <a:masterClrMapping/>
  </p:clrMapOvr>
  <p:transition spd="slow">
    <p:randomBa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466013"/>
            <a:ext cx="12190396" cy="2001424"/>
          </a:xfrm>
          <a:prstGeom prst="rect">
            <a:avLst/>
          </a:prstGeom>
          <a:gradFill flip="none" rotWithShape="1">
            <a:gsLst>
              <a:gs pos="9000">
                <a:srgbClr val="FDFA8D"/>
              </a:gs>
              <a:gs pos="77000">
                <a:srgbClr val="274A90"/>
              </a:gs>
              <a:gs pos="36000">
                <a:srgbClr val="EBD997"/>
              </a:gs>
              <a:gs pos="100000">
                <a:srgbClr val="020C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CE4C2A-E75B-489D-995A-6A851FCC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" y="1"/>
            <a:ext cx="12192000" cy="762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 flipH="1">
            <a:off x="-20455" y="762001"/>
            <a:ext cx="12226491" cy="762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1828800" y="837635"/>
            <a:ext cx="1011025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000" b="1" i="0" kern="0" spc="105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dirty="0">
                <a:solidFill>
                  <a:srgbClr val="46280C"/>
                </a:solidFill>
              </a:rPr>
              <a:t>ИНФОРМАЦИЯ ОБ ОБЩЕСТВЕННО</a:t>
            </a:r>
            <a:r>
              <a:rPr lang="ru-RU" dirty="0"/>
              <a:t> ЗНАЧИМЫХ ПРОЕКТАХ, РЕАЛИЗУЕМЫХ </a:t>
            </a:r>
            <a:r>
              <a:rPr lang="ru-RU" dirty="0">
                <a:solidFill>
                  <a:srgbClr val="46280C"/>
                </a:solidFill>
              </a:rPr>
              <a:t>НА ТЕРРИТОРИИ ОРЕХОВО-ЗУЕВСКОГО </a:t>
            </a:r>
            <a:r>
              <a:rPr lang="ru-RU" dirty="0"/>
              <a:t>ГОРОДСКОГО ОКРУГА  В 2021 ГОДУ</a:t>
            </a:r>
          </a:p>
        </p:txBody>
      </p:sp>
      <p:pic>
        <p:nvPicPr>
          <p:cNvPr id="12" name="object 30">
            <a:extLst>
              <a:ext uri="{FF2B5EF4-FFF2-40B4-BE49-F238E27FC236}">
                <a16:creationId xmlns:a16="http://schemas.microsoft.com/office/drawing/2014/main" id="{79280339-49F0-49A4-A51B-0B5E242053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275" y="873507"/>
            <a:ext cx="653795" cy="53898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0A4D4AD-56B3-4874-BCF1-8F3DAFA67D8A}"/>
              </a:ext>
            </a:extLst>
          </p:cNvPr>
          <p:cNvGrpSpPr/>
          <p:nvPr/>
        </p:nvGrpSpPr>
        <p:grpSpPr>
          <a:xfrm>
            <a:off x="-1604" y="6377940"/>
            <a:ext cx="12192000" cy="523462"/>
            <a:chOff x="-1604" y="6172199"/>
            <a:chExt cx="12192000" cy="72920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B287C0B-D55D-45DD-BD68-A802BC9A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04" y="6172199"/>
              <a:ext cx="6097604" cy="72920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F546C9F-6289-4C71-89C1-24213E49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92792" y="6172199"/>
              <a:ext cx="6097604" cy="729203"/>
            </a:xfrm>
            <a:prstGeom prst="rect">
              <a:avLst/>
            </a:prstGeom>
          </p:spPr>
        </p:pic>
      </p:grpSp>
      <p:pic>
        <p:nvPicPr>
          <p:cNvPr id="3076" name="Picture 4" descr="http://inorehovo.ru/upload/gallery/94/321594_38197ec0c774fc6cf376c200bd21045dd33562c3.jpg?16363832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145" y="1501267"/>
            <a:ext cx="4041026" cy="1775333"/>
          </a:xfrm>
          <a:prstGeom prst="rect">
            <a:avLst/>
          </a:prstGeom>
          <a:noFill/>
          <a:effectLst>
            <a:outerShdw blurRad="266700" dist="50800" dir="15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norehovo.ru/upload/gallery/95/321595_4bced4ebec05c936e672027ddd3000c508776a17.jpg?1636383244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05718"/>
            <a:ext cx="3886200" cy="1770882"/>
          </a:xfrm>
          <a:prstGeom prst="rect">
            <a:avLst/>
          </a:prstGeom>
          <a:noFill/>
          <a:effectLst>
            <a:outerShdw blurRad="266700" dist="50800" dir="15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723350"/>
              </p:ext>
            </p:extLst>
          </p:nvPr>
        </p:nvGraphicFramePr>
        <p:xfrm>
          <a:off x="1" y="3467436"/>
          <a:ext cx="12190395" cy="2910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7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7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9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6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59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59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12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770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0150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проекта, место реализации проекта, срок ввода объекта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Адрес: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Сроки реализации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Полная стоимость проекта </a:t>
                      </a:r>
                      <a:b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тыс. руб.;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рублей)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рублей)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Результаты реализации проекта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9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Оборудование участка (площадки) под строительство быстровозводимого здания пожарного депо на территории Демихово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 адресу: Московская область, Орехово-Зуевский городской округ, д. Демихово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Ввод в эксплуатацию 4 квартал 2022 года.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20 783,26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20 783,26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20 783,26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Ввод в эксплуатацию пожарного Депо обеспечит пожарную безопасность в данной местности 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 в части оборудования площадки под возведение ДПО!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359376"/>
      </p:ext>
    </p:extLst>
  </p:cSld>
  <p:clrMapOvr>
    <a:masterClrMapping/>
  </p:clrMapOvr>
  <p:transition spd="slow">
    <p:randomBar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20456" y="1455245"/>
            <a:ext cx="12226489" cy="2001424"/>
          </a:xfrm>
          <a:prstGeom prst="rect">
            <a:avLst/>
          </a:prstGeom>
          <a:gradFill flip="none" rotWithShape="1">
            <a:gsLst>
              <a:gs pos="9000">
                <a:srgbClr val="FDFA8D"/>
              </a:gs>
              <a:gs pos="77000">
                <a:srgbClr val="274A90"/>
              </a:gs>
              <a:gs pos="36000">
                <a:srgbClr val="EBD997"/>
              </a:gs>
              <a:gs pos="100000">
                <a:srgbClr val="020C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CE4C2A-E75B-489D-995A-6A851FCC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" y="1"/>
            <a:ext cx="12192000" cy="762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 flipH="1">
            <a:off x="-20455" y="762001"/>
            <a:ext cx="12226491" cy="762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1828800" y="837635"/>
            <a:ext cx="1011025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000" b="1" i="0" kern="0" spc="105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dirty="0">
                <a:solidFill>
                  <a:srgbClr val="46280C"/>
                </a:solidFill>
              </a:rPr>
              <a:t>ИНФОРМАЦИЯ ОБ ОБЩЕСТВЕННО</a:t>
            </a:r>
            <a:r>
              <a:rPr lang="ru-RU" dirty="0"/>
              <a:t> ЗНАЧИМЫХ ПРОЕКТАХ, РЕАЛИЗУЕМЫХ </a:t>
            </a:r>
            <a:r>
              <a:rPr lang="ru-RU" dirty="0">
                <a:solidFill>
                  <a:srgbClr val="46280C"/>
                </a:solidFill>
              </a:rPr>
              <a:t>НА ТЕРРИТОРИИ ОРЕХОВО-ЗУЕВСКОГО </a:t>
            </a:r>
            <a:r>
              <a:rPr lang="ru-RU" dirty="0"/>
              <a:t>ГОРОДСКОГО ОКРУГА  В 2021 ГОДУ</a:t>
            </a:r>
          </a:p>
        </p:txBody>
      </p:sp>
      <p:pic>
        <p:nvPicPr>
          <p:cNvPr id="12" name="object 30">
            <a:extLst>
              <a:ext uri="{FF2B5EF4-FFF2-40B4-BE49-F238E27FC236}">
                <a16:creationId xmlns:a16="http://schemas.microsoft.com/office/drawing/2014/main" id="{79280339-49F0-49A4-A51B-0B5E242053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275" y="873507"/>
            <a:ext cx="653795" cy="53898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0A4D4AD-56B3-4874-BCF1-8F3DAFA67D8A}"/>
              </a:ext>
            </a:extLst>
          </p:cNvPr>
          <p:cNvGrpSpPr/>
          <p:nvPr/>
        </p:nvGrpSpPr>
        <p:grpSpPr>
          <a:xfrm>
            <a:off x="-1604" y="6377940"/>
            <a:ext cx="12192000" cy="523462"/>
            <a:chOff x="-1604" y="6172199"/>
            <a:chExt cx="12192000" cy="72920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B287C0B-D55D-45DD-BD68-A802BC9A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04" y="6172199"/>
              <a:ext cx="6097604" cy="72920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F546C9F-6289-4C71-89C1-24213E49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92792" y="6172199"/>
              <a:ext cx="6097604" cy="729203"/>
            </a:xfrm>
            <a:prstGeom prst="rect">
              <a:avLst/>
            </a:prstGeom>
          </p:spPr>
        </p:pic>
      </p:grpSp>
      <p:pic>
        <p:nvPicPr>
          <p:cNvPr id="13" name="Picture 2" descr="https://cityreporter.ru/wp-content/uploads/2017/01/0_181788_79f77fa7_orig.jpg">
            <a:extLst>
              <a:ext uri="{FF2B5EF4-FFF2-40B4-BE49-F238E27FC236}">
                <a16:creationId xmlns:a16="http://schemas.microsoft.com/office/drawing/2014/main" id="{7A317652-7287-4B90-89DA-AC31B53C6EF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87912"/>
            <a:ext cx="4343400" cy="1800000"/>
          </a:xfrm>
          <a:prstGeom prst="rect">
            <a:avLst/>
          </a:prstGeom>
          <a:noFill/>
          <a:effectLst>
            <a:outerShdw blurRad="266700" dist="50800" dir="15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364188"/>
              </p:ext>
            </p:extLst>
          </p:nvPr>
        </p:nvGraphicFramePr>
        <p:xfrm>
          <a:off x="0" y="3483193"/>
          <a:ext cx="12173655" cy="3418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0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3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46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47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47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052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753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54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проекта, место реализации проекта, срок ввода объекта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Адрес: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Сроки реализации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Полная стоимость проекта </a:t>
                      </a:r>
                      <a:b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тыс. руб.;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рублей)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рублей)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Результаты реализации проекта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4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ЖИЛИЩНО-КОММУНАЛЬНОЕ ХОЗЯЙСТВО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40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Капитальный ремонт главного самотечного канализационного коллектора Д 1500 мм из ж/б труб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 адресу: в г. Орехово-Зуево, Московской области, вдоль левого берега р. Клязьма от ул. Карасово, д. 8 до ул. Набережная (КНС-6) с пересечением ул.Северная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2020-2021 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Ввод в эксплуатацию 4 квартал 2021 года.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262 771,98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134 267,41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134 267,41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100,00%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Ввод в эксплуатацию  коллектора, оказывает   непосредственное влияние на жизнедеятельность города и экологическую безопасность населения. 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Исполнено!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040566"/>
      </p:ext>
    </p:extLst>
  </p:cSld>
  <p:clrMapOvr>
    <a:masterClrMapping/>
  </p:clrMapOvr>
  <p:transition spd="slow">
    <p:randomBar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2408" y="1466012"/>
            <a:ext cx="12190396" cy="2001424"/>
          </a:xfrm>
          <a:prstGeom prst="rect">
            <a:avLst/>
          </a:prstGeom>
          <a:gradFill flip="none" rotWithShape="1">
            <a:gsLst>
              <a:gs pos="9000">
                <a:srgbClr val="FDFA8D"/>
              </a:gs>
              <a:gs pos="77000">
                <a:srgbClr val="274A90"/>
              </a:gs>
              <a:gs pos="36000">
                <a:srgbClr val="EBD997"/>
              </a:gs>
              <a:gs pos="100000">
                <a:srgbClr val="020C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CE4C2A-E75B-489D-995A-6A851FCC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" y="1"/>
            <a:ext cx="12192000" cy="762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 flipH="1">
            <a:off x="-20455" y="762001"/>
            <a:ext cx="12226491" cy="762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1828800" y="837635"/>
            <a:ext cx="1011025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000" b="1" i="0" kern="0" spc="105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dirty="0">
                <a:solidFill>
                  <a:srgbClr val="46280C"/>
                </a:solidFill>
              </a:rPr>
              <a:t>ИНФОРМАЦИЯ ОБ ОБЩЕСТВЕННО</a:t>
            </a:r>
            <a:r>
              <a:rPr lang="ru-RU" dirty="0"/>
              <a:t> ЗНАЧИМЫХ ПРОЕКТАХ, РЕАЛИЗУЕМЫХ </a:t>
            </a:r>
            <a:r>
              <a:rPr lang="ru-RU" dirty="0">
                <a:solidFill>
                  <a:srgbClr val="46280C"/>
                </a:solidFill>
              </a:rPr>
              <a:t>НА ТЕРРИТОРИИ ОРЕХОВО-ЗУЕВСКОГО </a:t>
            </a:r>
            <a:r>
              <a:rPr lang="ru-RU" dirty="0"/>
              <a:t>ГОРОДСКОГО ОКРУГА  В 2021 ГОДУ</a:t>
            </a:r>
          </a:p>
        </p:txBody>
      </p:sp>
      <p:pic>
        <p:nvPicPr>
          <p:cNvPr id="12" name="object 30">
            <a:extLst>
              <a:ext uri="{FF2B5EF4-FFF2-40B4-BE49-F238E27FC236}">
                <a16:creationId xmlns:a16="http://schemas.microsoft.com/office/drawing/2014/main" id="{79280339-49F0-49A4-A51B-0B5E242053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275" y="873507"/>
            <a:ext cx="653795" cy="53898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0A4D4AD-56B3-4874-BCF1-8F3DAFA67D8A}"/>
              </a:ext>
            </a:extLst>
          </p:cNvPr>
          <p:cNvGrpSpPr/>
          <p:nvPr/>
        </p:nvGrpSpPr>
        <p:grpSpPr>
          <a:xfrm>
            <a:off x="-1604" y="6377940"/>
            <a:ext cx="12192000" cy="523462"/>
            <a:chOff x="-1604" y="6172199"/>
            <a:chExt cx="12192000" cy="72920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B287C0B-D55D-45DD-BD68-A802BC9A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04" y="6172199"/>
              <a:ext cx="6097604" cy="72920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F546C9F-6289-4C71-89C1-24213E49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92792" y="6172199"/>
              <a:ext cx="6097604" cy="729203"/>
            </a:xfrm>
            <a:prstGeom prst="rect">
              <a:avLst/>
            </a:prstGeom>
          </p:spPr>
        </p:pic>
      </p:grpSp>
      <p:pic>
        <p:nvPicPr>
          <p:cNvPr id="13" name="Picture 2" descr="slide">
            <a:extLst>
              <a:ext uri="{FF2B5EF4-FFF2-40B4-BE49-F238E27FC236}">
                <a16:creationId xmlns:a16="http://schemas.microsoft.com/office/drawing/2014/main" id="{4DED65DC-318B-416D-AF58-310CD79AAF5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90" y="1595718"/>
            <a:ext cx="3506400" cy="1800000"/>
          </a:xfrm>
          <a:prstGeom prst="rect">
            <a:avLst/>
          </a:prstGeom>
          <a:noFill/>
          <a:effectLst>
            <a:outerShdw blurRad="266700" dist="50800" dir="15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135034"/>
              </p:ext>
            </p:extLst>
          </p:nvPr>
        </p:nvGraphicFramePr>
        <p:xfrm>
          <a:off x="-20455" y="3468425"/>
          <a:ext cx="12226492" cy="29407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5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51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6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06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51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85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85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27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4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593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проекта, место реализации проекта, срок ввода объекта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Адрес: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Сроки реализации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Полная стоимость проекта </a:t>
                      </a:r>
                      <a:b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тыс. руб.;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рублей)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рублей)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Результаты реализации проекта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3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ОБРАЗОВАНИЕ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 </a:t>
                      </a:r>
                      <a:endParaRPr lang="ru-RU" sz="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2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3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Школа на 550 мест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 по адресу: Московская область, Орехово-Зуевский городской округ, г. ЛикиноДулево, мкр. Ликино (ПИР и строительство);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2017-2021годы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Завершение проекта 3 квартал 2021 года.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830 130,85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380 088,50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378 662,89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99,62%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Ввод в эксплуатацию нового здания школы на 550 мест обеспечит ликвидацию 2-ой смены в данном районе городского округа. </a:t>
                      </a:r>
                      <a:r>
                        <a:rPr lang="ru-RU" sz="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Исполнено!</a:t>
                      </a:r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4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Пристройка на 400 мест к зданию МОУ лицей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по адресу: Московская область, г. Орехово-Зуево, ул. Володарского, д. 6  (ПИР и строительство);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2019-2022годы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Завершение проекта 3 квартал 2022 года.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525 999,60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290 188,47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289 565,03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99,79%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Ввод в эксплуатацию пристройки на 400 мест к зданию МОУ лицея обеспечит ликвидацию 2-ой смены в данном районе городского округа.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2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5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Пристройка на 300 мест к зданию МОУ СОШ № 16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 по адресу: Московская обл., г. Орехово-Зуево, ул. Мадонская, д. 4 (ПИР и строительство)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2018-2021годы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Завершение проекта 1 квартал 2021 года.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526 691,62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4 500,00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u="none" strike="noStrike" dirty="0">
                          <a:effectLst/>
                        </a:rPr>
                        <a:t>4 500,00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100,00%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effectLst/>
                        </a:rPr>
                        <a:t>Ввод в эксплуатацию пристройки на 300 мест к зданию МОУ лицея обеспечит ликвидацию 2-ой смены в данном районе городского округа. </a:t>
                      </a:r>
                      <a:r>
                        <a:rPr lang="ru-RU" sz="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Исполнено!</a:t>
                      </a:r>
                      <a:endParaRPr lang="ru-RU" sz="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45455" y="1609200"/>
            <a:ext cx="3506400" cy="1800000"/>
          </a:xfrm>
          <a:prstGeom prst="rect">
            <a:avLst/>
          </a:prstGeom>
          <a:noFill/>
          <a:effectLst>
            <a:outerShdw blurRad="266700" dist="50800" dir="1500000" algn="ctr" rotWithShape="0">
              <a:srgbClr val="000000"/>
            </a:outerShdw>
          </a:effectLst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45018" y="1595718"/>
            <a:ext cx="3506400" cy="1800000"/>
          </a:xfrm>
          <a:prstGeom prst="rect">
            <a:avLst/>
          </a:prstGeom>
          <a:noFill/>
          <a:effectLst>
            <a:outerShdw blurRad="266700" dist="50800" dir="15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52972272"/>
      </p:ext>
    </p:extLst>
  </p:cSld>
  <p:clrMapOvr>
    <a:masterClrMapping/>
  </p:clrMapOvr>
  <p:transition spd="slow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20456" y="1466012"/>
            <a:ext cx="12226491" cy="2001424"/>
          </a:xfrm>
          <a:prstGeom prst="rect">
            <a:avLst/>
          </a:prstGeom>
          <a:gradFill flip="none" rotWithShape="1">
            <a:gsLst>
              <a:gs pos="9000">
                <a:srgbClr val="FDFA8D"/>
              </a:gs>
              <a:gs pos="77000">
                <a:srgbClr val="274A90"/>
              </a:gs>
              <a:gs pos="36000">
                <a:srgbClr val="EBD997"/>
              </a:gs>
              <a:gs pos="100000">
                <a:srgbClr val="020C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CE4C2A-E75B-489D-995A-6A851FCC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" y="1"/>
            <a:ext cx="12192000" cy="762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 flipH="1">
            <a:off x="-20455" y="762001"/>
            <a:ext cx="12226491" cy="762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1828800" y="837635"/>
            <a:ext cx="1011025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000" b="1" i="0" kern="0" spc="105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dirty="0">
                <a:solidFill>
                  <a:srgbClr val="46280C"/>
                </a:solidFill>
              </a:rPr>
              <a:t>ИНФОРМАЦИЯ ОБ ОБЩЕСТВЕННО</a:t>
            </a:r>
            <a:r>
              <a:rPr lang="ru-RU" dirty="0"/>
              <a:t> ЗНАЧИМЫХ ПРОЕКТАХ, РЕАЛИЗУЕМЫХ </a:t>
            </a:r>
            <a:r>
              <a:rPr lang="ru-RU" dirty="0">
                <a:solidFill>
                  <a:srgbClr val="46280C"/>
                </a:solidFill>
              </a:rPr>
              <a:t>НА ТЕРРИТОРИИ ОРЕХОВО-ЗУЕВСКОГО </a:t>
            </a:r>
            <a:r>
              <a:rPr lang="ru-RU" dirty="0"/>
              <a:t>ГОРОДСКОГО ОКРУГА  В 2021 ГОДУ</a:t>
            </a:r>
          </a:p>
        </p:txBody>
      </p:sp>
      <p:pic>
        <p:nvPicPr>
          <p:cNvPr id="12" name="object 30">
            <a:extLst>
              <a:ext uri="{FF2B5EF4-FFF2-40B4-BE49-F238E27FC236}">
                <a16:creationId xmlns:a16="http://schemas.microsoft.com/office/drawing/2014/main" id="{79280339-49F0-49A4-A51B-0B5E242053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275" y="873507"/>
            <a:ext cx="653795" cy="53898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0A4D4AD-56B3-4874-BCF1-8F3DAFA67D8A}"/>
              </a:ext>
            </a:extLst>
          </p:cNvPr>
          <p:cNvGrpSpPr/>
          <p:nvPr/>
        </p:nvGrpSpPr>
        <p:grpSpPr>
          <a:xfrm>
            <a:off x="-1604" y="6377940"/>
            <a:ext cx="12192000" cy="523462"/>
            <a:chOff x="-1604" y="6172199"/>
            <a:chExt cx="12192000" cy="72920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B287C0B-D55D-45DD-BD68-A802BC9A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04" y="6172199"/>
              <a:ext cx="6097604" cy="72920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F546C9F-6289-4C71-89C1-24213E49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92792" y="6172199"/>
              <a:ext cx="6097604" cy="729203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1792793" y="1648402"/>
            <a:ext cx="3886200" cy="1694633"/>
            <a:chOff x="4038600" y="1581967"/>
            <a:chExt cx="7291864" cy="4795973"/>
          </a:xfrm>
        </p:grpSpPr>
        <p:pic>
          <p:nvPicPr>
            <p:cNvPr id="13" name="Picture 2" descr="http://inorehovo.ru/upload/resizeproxy/720_/e3700fcca0d0ad171695f29b7878da8c.png?1605530965">
              <a:extLst>
                <a:ext uri="{FF2B5EF4-FFF2-40B4-BE49-F238E27FC236}">
                  <a16:creationId xmlns:a16="http://schemas.microsoft.com/office/drawing/2014/main" id="{4F4ABF0C-B813-4411-B5FE-0AB9AF3F372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1444" y="1581967"/>
              <a:ext cx="6814800" cy="3934800"/>
            </a:xfrm>
            <a:prstGeom prst="rect">
              <a:avLst/>
            </a:prstGeom>
            <a:noFill/>
            <a:effectLst>
              <a:outerShdw blurRad="266700" dist="50800" dir="15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qYiSA74_LtQ.jpg">
              <a:extLst>
                <a:ext uri="{FF2B5EF4-FFF2-40B4-BE49-F238E27FC236}">
                  <a16:creationId xmlns:a16="http://schemas.microsoft.com/office/drawing/2014/main" id="{AFB29B55-DB16-4DFA-A307-AB48837AA9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4281077"/>
              <a:ext cx="7291864" cy="2096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929984"/>
              </p:ext>
            </p:extLst>
          </p:nvPr>
        </p:nvGraphicFramePr>
        <p:xfrm>
          <a:off x="0" y="3448408"/>
          <a:ext cx="12210853" cy="34900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9033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37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проекта, место реализации проекта, срок ввода объекта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Адрес: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Сроки реализации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Полная стоимость проекта </a:t>
                      </a:r>
                      <a:b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тыс. руб.;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рублей)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рублей)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Результаты реализации проекта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56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7033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Проектирование физкультурно-оздоровительного комплекса с искусственным льдом ,  единовременная пропускная способность 105 чел. в смену.                                                                           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 по адресу: Московская область, г Орехово-Зуево на ул. Гагарина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2020-2022 годы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Завершение проекта 4 квартал 2022 года.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17 900,00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17 900,00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17 900,00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100,00%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Ввод в эксплуатацию нового здания физкультурно-оздоровительного комплекса с искусственным льдом обеспечит жителей городского округа  возможностью систематически заниматься физической культурой и спортом.</a:t>
                      </a:r>
                      <a:r>
                        <a:rPr lang="en-US" sz="900" u="none" strike="noStrike" dirty="0">
                          <a:effectLst/>
                        </a:rPr>
                        <a:t> </a:t>
                      </a:r>
                      <a:r>
                        <a:rPr lang="ru-RU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 в части проектирования!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999"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Строительство физкультурно-оздоровительного комплекса с плавательным бассейном (ПИР и реконструкция)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 адресу: Московская область, Орехово-Зуевский городской округ, г. Дрезна, 4 микрорайон, ул. Южная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2013-2021 годы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Завершение проекта 1 квартал 2021 года.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200 935,80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37 029,42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33 814,01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91,32%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Ввод в эксплуатацию нового здания физкультурно-оздоровительного комплекса обеспечит жителей  возможностью систематически заниматься физической культурой, спортом и плаванием. </a:t>
                      </a:r>
                      <a:r>
                        <a:rPr lang="ru-RU" sz="9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Исполнено!</a:t>
                      </a:r>
                      <a:endParaRPr lang="ru-RU" sz="9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765859" y="1626862"/>
            <a:ext cx="3606741" cy="17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7444"/>
      </p:ext>
    </p:extLst>
  </p:cSld>
  <p:clrMapOvr>
    <a:masterClrMapping/>
  </p:clrMapOvr>
  <p:transition spd="slow">
    <p:randomBar dir="vert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35100" y="1466012"/>
            <a:ext cx="12225495" cy="2001424"/>
          </a:xfrm>
          <a:prstGeom prst="rect">
            <a:avLst/>
          </a:prstGeom>
          <a:gradFill flip="none" rotWithShape="1">
            <a:gsLst>
              <a:gs pos="9000">
                <a:srgbClr val="FDFA8D"/>
              </a:gs>
              <a:gs pos="77000">
                <a:srgbClr val="274A90"/>
              </a:gs>
              <a:gs pos="36000">
                <a:srgbClr val="EBD997"/>
              </a:gs>
              <a:gs pos="100000">
                <a:srgbClr val="020C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CE4C2A-E75B-489D-995A-6A851FCC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" y="1"/>
            <a:ext cx="12192000" cy="762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 flipH="1">
            <a:off x="-20455" y="762001"/>
            <a:ext cx="12226491" cy="762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1828800" y="837635"/>
            <a:ext cx="1011025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000" b="1" i="0" kern="0" spc="105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dirty="0">
                <a:solidFill>
                  <a:srgbClr val="46280C"/>
                </a:solidFill>
              </a:rPr>
              <a:t>ИНФОРМАЦИЯ ОБ ОБЩЕСТВЕННО</a:t>
            </a:r>
            <a:r>
              <a:rPr lang="ru-RU" dirty="0"/>
              <a:t> ЗНАЧИМЫХ ПРОЕКТАХ, РЕАЛИЗУЕМЫХ </a:t>
            </a:r>
            <a:r>
              <a:rPr lang="ru-RU" dirty="0">
                <a:solidFill>
                  <a:srgbClr val="46280C"/>
                </a:solidFill>
              </a:rPr>
              <a:t>НА ТЕРРИТОРИИ ОРЕХОВО-ЗУЕВСКОГО </a:t>
            </a:r>
            <a:r>
              <a:rPr lang="ru-RU" dirty="0"/>
              <a:t>ГОРОДСКОГО ОКРУГА  В 2021 ГОДУ</a:t>
            </a:r>
          </a:p>
        </p:txBody>
      </p:sp>
      <p:pic>
        <p:nvPicPr>
          <p:cNvPr id="12" name="object 30">
            <a:extLst>
              <a:ext uri="{FF2B5EF4-FFF2-40B4-BE49-F238E27FC236}">
                <a16:creationId xmlns:a16="http://schemas.microsoft.com/office/drawing/2014/main" id="{79280339-49F0-49A4-A51B-0B5E242053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275" y="873507"/>
            <a:ext cx="653795" cy="53898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0A4D4AD-56B3-4874-BCF1-8F3DAFA67D8A}"/>
              </a:ext>
            </a:extLst>
          </p:cNvPr>
          <p:cNvGrpSpPr/>
          <p:nvPr/>
        </p:nvGrpSpPr>
        <p:grpSpPr>
          <a:xfrm>
            <a:off x="-1604" y="6377940"/>
            <a:ext cx="12192000" cy="523462"/>
            <a:chOff x="-1604" y="6172199"/>
            <a:chExt cx="12192000" cy="72920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B287C0B-D55D-45DD-BD68-A802BC9A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04" y="6172199"/>
              <a:ext cx="6097604" cy="72920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F546C9F-6289-4C71-89C1-24213E49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92792" y="6172199"/>
              <a:ext cx="6097604" cy="729203"/>
            </a:xfrm>
            <a:prstGeom prst="rect">
              <a:avLst/>
            </a:prstGeom>
          </p:spPr>
        </p:pic>
      </p:grpSp>
      <p:pic>
        <p:nvPicPr>
          <p:cNvPr id="13" name="Picture 8" descr="https://cdn.kassir.ru/msk/venue/c7/c7de634d3f759a7a549a79c8b898a75d.jpg">
            <a:extLst>
              <a:ext uri="{FF2B5EF4-FFF2-40B4-BE49-F238E27FC236}">
                <a16:creationId xmlns:a16="http://schemas.microsoft.com/office/drawing/2014/main" id="{903F3DA2-040A-4771-9DA8-8E174359BFE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69982"/>
            <a:ext cx="3505200" cy="1249418"/>
          </a:xfrm>
          <a:prstGeom prst="rect">
            <a:avLst/>
          </a:prstGeom>
          <a:noFill/>
          <a:effectLst>
            <a:outerShdw blurRad="266700" dist="50800" dir="15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68110"/>
              </p:ext>
            </p:extLst>
          </p:nvPr>
        </p:nvGraphicFramePr>
        <p:xfrm>
          <a:off x="-30137" y="2979353"/>
          <a:ext cx="12245854" cy="3886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4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37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0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35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475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10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проекта, место реализации проекта, срок ввода объекта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Адрес: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Сроки реализации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Полная стоимость проекта </a:t>
                      </a:r>
                      <a:b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тыс. руб.;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рублей)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рублей)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Результаты реал</a:t>
                      </a: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`</a:t>
                      </a:r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изации проекта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КУЛЬТУРА 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6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Капитальный  ремонт, техническое  переоснащение и благоустройство  территории  МУК «Дом культуры на площади Пушкина».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 адресу: Московская область, г. Орехово-Зуево, пл. Пушкина, д.4.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2020 -2021годы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Завершение проекта 4 квартал 2021 года.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83 267,66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75 332,66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75 127,16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 результате реализации проекта в учреждении будет произведено укрепление материально-технической базы, что приведет к увеличению  количества участников клубных формирований и увеличению качества оказываемых услуг. 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Исполнено!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15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В рамках мероприятия сохранения объектов культурного наследия планируется ремонт МУК «Культурно-досуговый центр Зимний театр».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 по адресу: Московская область, г. Орехово-Зуево,  ул.Бугрова, д.5.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2020 -2021годы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Завершение проекта 4 квартал 2021 года.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23 940,00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23 940,00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23 940,00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 результате реализации проекта в учреждении будет произведено укрепление материально-технической базы, что приведет к увеличению  количества участников клубных формирований и увеличению качества оказываемых услуг. 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Исполнено!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Капитальный ремонт Куровской детской музыкальной школы - филиал МУДО «Ликино-Дулёвская детская школа искусств», расположенной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 адресу: Московская область, Орехово-Зуевский городской округ, г. Куровское, ул. Школьная, д.1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2020-2021 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Завершение проекта 4 квартал 2021 года.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76 729,00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55 601,20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55 600,75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Ремонт обеспечивает новый уровень предоставления дополнительного образования.   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Исполнено!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070" y="1577518"/>
            <a:ext cx="2584117" cy="1236020"/>
          </a:xfrm>
          <a:prstGeom prst="rect">
            <a:avLst/>
          </a:prstGeom>
          <a:noFill/>
          <a:effectLst>
            <a:outerShdw blurRad="266700" dist="50800" dir="1500000" algn="ctr" rotWithShape="0">
              <a:schemeClr val="tx1"/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117" y="1569916"/>
            <a:ext cx="2616083" cy="1243622"/>
          </a:xfrm>
          <a:prstGeom prst="rect">
            <a:avLst/>
          </a:prstGeom>
          <a:noFill/>
          <a:effectLst>
            <a:outerShdw blurRad="266700" dist="50800" dir="15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799825185"/>
      </p:ext>
    </p:extLst>
  </p:cSld>
  <p:clrMapOvr>
    <a:masterClrMapping/>
  </p:clrMapOvr>
  <p:transition spd="slow">
    <p:randomBar dir="vert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20455" y="1466012"/>
            <a:ext cx="12219154" cy="2001424"/>
          </a:xfrm>
          <a:prstGeom prst="rect">
            <a:avLst/>
          </a:prstGeom>
          <a:gradFill flip="none" rotWithShape="1">
            <a:gsLst>
              <a:gs pos="9000">
                <a:srgbClr val="FDFA8D"/>
              </a:gs>
              <a:gs pos="77000">
                <a:srgbClr val="274A90"/>
              </a:gs>
              <a:gs pos="36000">
                <a:srgbClr val="EBD997"/>
              </a:gs>
              <a:gs pos="100000">
                <a:srgbClr val="020C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CE4C2A-E75B-489D-995A-6A851FCC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" y="1"/>
            <a:ext cx="12192000" cy="762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89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 flipH="1">
            <a:off x="-20455" y="762001"/>
            <a:ext cx="12226491" cy="762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1828800" y="837635"/>
            <a:ext cx="1011025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000" b="1" i="0" kern="0" spc="105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dirty="0">
                <a:solidFill>
                  <a:srgbClr val="46280C"/>
                </a:solidFill>
              </a:rPr>
              <a:t>ИНФОРМАЦИЯ ОБ ОБЩЕСТВЕННО</a:t>
            </a:r>
            <a:r>
              <a:rPr lang="ru-RU" dirty="0"/>
              <a:t> ЗНАЧИМЫХ ПРОЕКТАХ, РЕАЛИЗУЕМЫХ </a:t>
            </a:r>
            <a:r>
              <a:rPr lang="ru-RU" dirty="0">
                <a:solidFill>
                  <a:srgbClr val="46280C"/>
                </a:solidFill>
              </a:rPr>
              <a:t>НА ТЕРРИТОРИИ ОРЕХОВО-ЗУЕВСКОГО </a:t>
            </a:r>
            <a:r>
              <a:rPr lang="ru-RU" dirty="0"/>
              <a:t>ГОРОДСКОГО ОКРУГА  В 2021 ГОДУ</a:t>
            </a:r>
          </a:p>
        </p:txBody>
      </p:sp>
      <p:pic>
        <p:nvPicPr>
          <p:cNvPr id="12" name="object 30">
            <a:extLst>
              <a:ext uri="{FF2B5EF4-FFF2-40B4-BE49-F238E27FC236}">
                <a16:creationId xmlns:a16="http://schemas.microsoft.com/office/drawing/2014/main" id="{79280339-49F0-49A4-A51B-0B5E242053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275" y="873507"/>
            <a:ext cx="653795" cy="53898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0A4D4AD-56B3-4874-BCF1-8F3DAFA67D8A}"/>
              </a:ext>
            </a:extLst>
          </p:cNvPr>
          <p:cNvGrpSpPr/>
          <p:nvPr/>
        </p:nvGrpSpPr>
        <p:grpSpPr>
          <a:xfrm>
            <a:off x="-1604" y="6377940"/>
            <a:ext cx="12192000" cy="523462"/>
            <a:chOff x="-1604" y="6172199"/>
            <a:chExt cx="12192000" cy="72920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B287C0B-D55D-45DD-BD68-A802BC9A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04" y="6172199"/>
              <a:ext cx="6097604" cy="72920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F546C9F-6289-4C71-89C1-24213E49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92792" y="6172199"/>
              <a:ext cx="6097604" cy="729203"/>
            </a:xfrm>
            <a:prstGeom prst="rect">
              <a:avLst/>
            </a:prstGeom>
          </p:spPr>
        </p:pic>
      </p:grpSp>
      <p:pic>
        <p:nvPicPr>
          <p:cNvPr id="13" name="Picture 12" descr="https://scontent-arn2-2.xx.fbcdn.net/v/t1.0-1/p720x720/48355775_2230173367254987_8599955592515158016_o.jpg?_nc_cat=105&amp;ccb=2&amp;_nc_sid=dbb9e7&amp;_nc_ohc=SO2zNI3RuOQAX9irVts&amp;_nc_ht=scontent-arn2-2.xx&amp;tp=6&amp;oh=6e3f936380edab501bde86deedfc9d50&amp;oe=5FE89F0A">
            <a:extLst>
              <a:ext uri="{FF2B5EF4-FFF2-40B4-BE49-F238E27FC236}">
                <a16:creationId xmlns:a16="http://schemas.microsoft.com/office/drawing/2014/main" id="{9E346A4A-F600-48C1-ADFA-1F02C8D3AC7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196" y="1629289"/>
            <a:ext cx="3506400" cy="1676965"/>
          </a:xfrm>
          <a:prstGeom prst="rect">
            <a:avLst/>
          </a:prstGeom>
          <a:noFill/>
          <a:effectLst>
            <a:outerShdw blurRad="266700" dist="50800" dir="15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97157"/>
              </p:ext>
            </p:extLst>
          </p:nvPr>
        </p:nvGraphicFramePr>
        <p:xfrm>
          <a:off x="-19618" y="3431638"/>
          <a:ext cx="12214769" cy="2946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2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4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6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57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87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793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5701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проекта, место реализации проекта, срок ввода объекта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Адрес: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Сроки реализации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Полная стоимость проекта </a:t>
                      </a:r>
                      <a:b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тыс. руб.;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рублей)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рублей)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Результаты реализации проекта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6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20C5D"/>
                          </a:solidFill>
                          <a:effectLst/>
                        </a:rPr>
                        <a:t>КУЛЬТУРА </a:t>
                      </a:r>
                      <a:endParaRPr lang="ru-RU" sz="1100" b="0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35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Приобретение музыкальных инструментов для муниципальных организаций дополнительного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муниципальные учреждения дополнительного образования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2020 -2021годы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Завершение проекта 4 квартал 2021 года.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20 590,00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20 536,00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20 536,00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Повышение качества  предоставления дополнительного образования.   </a:t>
                      </a:r>
                      <a:r>
                        <a:rPr lang="ru-RU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Исполнено!</a:t>
                      </a:r>
                      <a:endParaRPr lang="ru-RU" sz="10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51899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49BB2E4-5EE3-4E7F-871C-357104968F64}"/>
              </a:ext>
            </a:extLst>
          </p:cNvPr>
          <p:cNvSpPr/>
          <p:nvPr/>
        </p:nvSpPr>
        <p:spPr>
          <a:xfrm flipH="1">
            <a:off x="0" y="-45613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68652" y="138147"/>
            <a:ext cx="965301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105" dirty="0">
                <a:solidFill>
                  <a:srgbClr val="3B1C03"/>
                </a:solidFill>
              </a:rPr>
              <a:t>ОБЪЕМ И СТРУКТУРА ДОХОДОВ </a:t>
            </a:r>
            <a:r>
              <a:rPr lang="ru-RU" sz="1800" spc="95" dirty="0"/>
              <a:t>ОРЕХОВО-ЗУЕВСКОГО ГОРОДСКОГО ОКРУГА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64038E-FC49-4FCE-9856-B0E6AEEE2916}"/>
              </a:ext>
            </a:extLst>
          </p:cNvPr>
          <p:cNvSpPr/>
          <p:nvPr/>
        </p:nvSpPr>
        <p:spPr>
          <a:xfrm>
            <a:off x="10918131" y="878682"/>
            <a:ext cx="1237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(млн. руб.)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753A167-46B5-4F02-89AE-583010BA5B79}"/>
              </a:ext>
            </a:extLst>
          </p:cNvPr>
          <p:cNvGraphicFramePr>
            <a:graphicFrameLocks noGrp="1"/>
          </p:cNvGraphicFramePr>
          <p:nvPr/>
        </p:nvGraphicFramePr>
        <p:xfrm>
          <a:off x="0" y="721466"/>
          <a:ext cx="12217667" cy="584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1177668313"/>
                    </a:ext>
                  </a:extLst>
                </a:gridCol>
                <a:gridCol w="5929161">
                  <a:extLst>
                    <a:ext uri="{9D8B030D-6E8A-4147-A177-3AD203B41FA5}">
                      <a16:colId xmlns:a16="http://schemas.microsoft.com/office/drawing/2014/main" val="8642416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56609039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582866223"/>
                    </a:ext>
                  </a:extLst>
                </a:gridCol>
                <a:gridCol w="547839">
                  <a:extLst>
                    <a:ext uri="{9D8B030D-6E8A-4147-A177-3AD203B41FA5}">
                      <a16:colId xmlns:a16="http://schemas.microsoft.com/office/drawing/2014/main" val="288366663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278330721"/>
                    </a:ext>
                  </a:extLst>
                </a:gridCol>
                <a:gridCol w="940067">
                  <a:extLst>
                    <a:ext uri="{9D8B030D-6E8A-4147-A177-3AD203B41FA5}">
                      <a16:colId xmlns:a16="http://schemas.microsoft.com/office/drawing/2014/main" val="1010753261"/>
                    </a:ext>
                  </a:extLst>
                </a:gridCol>
              </a:tblGrid>
              <a:tr h="296384"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Код бюджетной классификации </a:t>
                      </a:r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(без указания кода главного администратора доходов бюджета)</a:t>
                      </a:r>
                    </a:p>
                  </a:txBody>
                  <a:tcPr marL="4752" marR="4752" marT="475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доходов</a:t>
                      </a:r>
                    </a:p>
                  </a:txBody>
                  <a:tcPr marL="4752" marR="4752" marT="475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 по решению о бюджете первоначальный</a:t>
                      </a:r>
                    </a:p>
                  </a:txBody>
                  <a:tcPr marL="4752" marR="4752" marT="475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 по  решению  о бюджете уточненный</a:t>
                      </a:r>
                    </a:p>
                  </a:txBody>
                  <a:tcPr marL="4752" marR="4752" marT="475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Факт</a:t>
                      </a:r>
                    </a:p>
                  </a:txBody>
                  <a:tcPr marL="4752" marR="4752" marT="475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исполнения первоначального плана</a:t>
                      </a:r>
                    </a:p>
                  </a:txBody>
                  <a:tcPr marL="4752" marR="4752" marT="4752" marB="0" anchor="ctr">
                    <a:solidFill>
                      <a:srgbClr val="020A5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ru-RU" sz="110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исполнения уточненного плана</a:t>
                      </a:r>
                    </a:p>
                  </a:txBody>
                  <a:tcPr marL="4752" marR="4752" marT="4752" marB="0" anchor="ctr">
                    <a:solidFill>
                      <a:srgbClr val="020A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173002"/>
                  </a:ext>
                </a:extLst>
              </a:tr>
              <a:tr h="1159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1 08 00 000 00 0000 000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ГОСУДАРСТВЕННАЯ ПОШЛИНА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35,4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37,2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38,4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108,7%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103,24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2985556905"/>
                  </a:ext>
                </a:extLst>
              </a:tr>
              <a:tr h="173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1 08 03 000 01 0000 110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Государственная пошлина по делам, рассматриваемым в судах общей юрисдикции, мировыми судьями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108,6%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103,24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1141097937"/>
                  </a:ext>
                </a:extLst>
              </a:tr>
              <a:tr h="2665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1 08 07 000 01 0000 110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Государственная пошлина за государственную регистрацию, а также за совершение прочих юридически значимых действий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124,3%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103,57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776094892"/>
                  </a:ext>
                </a:extLst>
              </a:tr>
              <a:tr h="2607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1 11 00 000 00 0000 000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u="none" strike="noStrike" dirty="0">
                          <a:effectLst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197,7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259,6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277,8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140,5%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107,01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1584617566"/>
                  </a:ext>
                </a:extLst>
              </a:tr>
              <a:tr h="434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1 11 05 012 04 0000 120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Доходы, получаемые в виде арендной платы за земельные участки, государственная собственность на которые не разграничена и которые расположены в границах городских округов, а также средства от продажи права на заключение договоров аренды указанных земельных участков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129,1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129,1%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112,29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2830753144"/>
                  </a:ext>
                </a:extLst>
              </a:tr>
              <a:tr h="434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1 11 05 024 04 0000 120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Доходы, получаемые в виде арендной платы, а также средства от продажи права на заключение договоров аренды за земли, находящиеся в собственности городских округов (за исключением земельных участков муниципальных бюджетных и автономных учреждений)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111,1%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92,58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2442950663"/>
                  </a:ext>
                </a:extLst>
              </a:tr>
              <a:tr h="4346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1 11 05 034 04 0000 120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Доходы от сдачи в аренду имущества, находящегося в оперативном управлении органов управления городских округов и созданных ими учреждений (за исключением имущества муниципальных бюджетных и автономных учреждений)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844,6%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87,37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1439156229"/>
                  </a:ext>
                </a:extLst>
              </a:tr>
              <a:tr h="173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1 11 05 074 04 0000 120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Доходы от сдачи в аренду имущества, составляющего казну городских округов (за исключением земельных участков)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38,0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41,0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131,1%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107,96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4078229479"/>
                  </a:ext>
                </a:extLst>
              </a:tr>
              <a:tr h="6954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1 11 05 312 04 0000 120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Плата по соглашениям об установлении сервитута, заключенным органами местного самоуправления городских округов, государственными или муниципальными предприятиями либо государственными или муниципальными учреждениями в отношении земельных участков, государственная собственность на которые не разграничена и которые расположены в границах городских округов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50,0%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99,92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1300888258"/>
                  </a:ext>
                </a:extLst>
              </a:tr>
              <a:tr h="3477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1 11 07 014 04 0000 120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Доходы от перечисления части прибыли, остающейся после уплаты налогов и иных обязательных платежей муниципальных унитарных предприятий, созданных городскими округами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3229,5%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100,00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2895098245"/>
                  </a:ext>
                </a:extLst>
              </a:tr>
              <a:tr h="5215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1 11 09 000 00 0000 120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Прочие доходы от использования имущества и прав, находящихся в государственной и муниципальной собственности (за исключением имущества бюджетных и автономных учреждений, а также имущества государственных и муниципальных унитарных предприятий, в том числе казенных)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89,8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150,0%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101,85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52" marR="4752" marT="4752" marB="0" anchor="ctr"/>
                </a:tc>
                <a:extLst>
                  <a:ext uri="{0D108BD9-81ED-4DB2-BD59-A6C34878D82A}">
                    <a16:rowId xmlns:a16="http://schemas.microsoft.com/office/drawing/2014/main" val="103921822"/>
                  </a:ext>
                </a:extLst>
              </a:tr>
            </a:tbl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D823C84-7474-49F7-BF3B-6875508B1E68}"/>
              </a:ext>
            </a:extLst>
          </p:cNvPr>
          <p:cNvSpPr/>
          <p:nvPr/>
        </p:nvSpPr>
        <p:spPr>
          <a:xfrm>
            <a:off x="4694992" y="6619139"/>
            <a:ext cx="26773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</a:rPr>
              <a:t>(ПРОДОЛЖЕНИЕ НА СЛЕДУЮЩЕЙ СТРАНИЦЕ)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667CAFA-FFB5-4C7B-B407-9ABAF436EB6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</a:t>
            </a:fld>
            <a:endParaRPr lang="ru-RU" dirty="0"/>
          </a:p>
        </p:txBody>
      </p:sp>
      <p:pic>
        <p:nvPicPr>
          <p:cNvPr id="13" name="object 7">
            <a:extLst>
              <a:ext uri="{FF2B5EF4-FFF2-40B4-BE49-F238E27FC236}">
                <a16:creationId xmlns:a16="http://schemas.microsoft.com/office/drawing/2014/main" id="{4305645F-C4EC-4FE3-9982-71EBA18DB3C3}"/>
              </a:ext>
            </a:extLst>
          </p:cNvPr>
          <p:cNvPicPr/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" y="0"/>
            <a:ext cx="720532" cy="6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8409"/>
      </p:ext>
    </p:extLst>
  </p:cSld>
  <p:clrMapOvr>
    <a:masterClrMapping/>
  </p:clrMapOvr>
  <p:transition spd="slow">
    <p:randomBar dir="vert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21204" y="1445925"/>
            <a:ext cx="12213204" cy="2001424"/>
          </a:xfrm>
          <a:prstGeom prst="rect">
            <a:avLst/>
          </a:prstGeom>
          <a:gradFill flip="none" rotWithShape="1">
            <a:gsLst>
              <a:gs pos="9000">
                <a:srgbClr val="FDFA8D"/>
              </a:gs>
              <a:gs pos="77000">
                <a:srgbClr val="274A90"/>
              </a:gs>
              <a:gs pos="36000">
                <a:srgbClr val="EBD997"/>
              </a:gs>
              <a:gs pos="100000">
                <a:srgbClr val="020C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CE4C2A-E75B-489D-995A-6A851FCC4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4" y="1"/>
            <a:ext cx="12192000" cy="762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90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 flipH="1">
            <a:off x="-20455" y="762001"/>
            <a:ext cx="12226491" cy="762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1828800" y="837635"/>
            <a:ext cx="1011025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000" b="1" i="0" kern="0" spc="105">
                <a:solidFill>
                  <a:schemeClr val="bg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dirty="0">
                <a:solidFill>
                  <a:srgbClr val="46280C"/>
                </a:solidFill>
              </a:rPr>
              <a:t>ИНФОРМАЦИЯ ОБ ОБЩЕСТВЕННО</a:t>
            </a:r>
            <a:r>
              <a:rPr lang="ru-RU" dirty="0"/>
              <a:t> ЗНАЧИМЫХ ПРОЕКТАХ, РЕАЛИЗУЕМЫХ </a:t>
            </a:r>
            <a:r>
              <a:rPr lang="ru-RU" dirty="0">
                <a:solidFill>
                  <a:srgbClr val="46280C"/>
                </a:solidFill>
              </a:rPr>
              <a:t>НА ТЕРРИТОРИИ ОРЕХОВО-ЗУЕВСКОГО </a:t>
            </a:r>
            <a:r>
              <a:rPr lang="ru-RU" dirty="0"/>
              <a:t>ГОРОДСКОГО ОКРУГА  В 2021 ГОДУ</a:t>
            </a:r>
          </a:p>
        </p:txBody>
      </p:sp>
      <p:pic>
        <p:nvPicPr>
          <p:cNvPr id="12" name="object 30">
            <a:extLst>
              <a:ext uri="{FF2B5EF4-FFF2-40B4-BE49-F238E27FC236}">
                <a16:creationId xmlns:a16="http://schemas.microsoft.com/office/drawing/2014/main" id="{79280339-49F0-49A4-A51B-0B5E2420530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7275" y="873507"/>
            <a:ext cx="653795" cy="538988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0A4D4AD-56B3-4874-BCF1-8F3DAFA67D8A}"/>
              </a:ext>
            </a:extLst>
          </p:cNvPr>
          <p:cNvGrpSpPr/>
          <p:nvPr/>
        </p:nvGrpSpPr>
        <p:grpSpPr>
          <a:xfrm>
            <a:off x="-1604" y="6377940"/>
            <a:ext cx="12192000" cy="523462"/>
            <a:chOff x="-1604" y="6172199"/>
            <a:chExt cx="12192000" cy="72920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B287C0B-D55D-45DD-BD68-A802BC9A1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04" y="6172199"/>
              <a:ext cx="6097604" cy="72920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F546C9F-6289-4C71-89C1-24213E49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092792" y="6172199"/>
              <a:ext cx="6097604" cy="729203"/>
            </a:xfrm>
            <a:prstGeom prst="rect">
              <a:avLst/>
            </a:prstGeom>
          </p:spPr>
        </p:pic>
      </p:grpSp>
      <p:pic>
        <p:nvPicPr>
          <p:cNvPr id="13" name="Picture 2" descr="набережная">
            <a:extLst>
              <a:ext uri="{FF2B5EF4-FFF2-40B4-BE49-F238E27FC236}">
                <a16:creationId xmlns:a16="http://schemas.microsoft.com/office/drawing/2014/main" id="{D47144A5-20CA-4BC3-8B51-9F93A761A00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03" y="1566724"/>
            <a:ext cx="3506400" cy="1709876"/>
          </a:xfrm>
          <a:prstGeom prst="rect">
            <a:avLst/>
          </a:prstGeom>
          <a:noFill/>
          <a:effectLst>
            <a:outerShdw blurRad="266700" dist="50800" dir="15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813036-4D03-44BB-8228-B66965795453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94" y="1541646"/>
            <a:ext cx="3506400" cy="1709876"/>
          </a:xfrm>
          <a:prstGeom prst="rect">
            <a:avLst/>
          </a:prstGeom>
          <a:effectLst>
            <a:outerShdw blurRad="266700" dist="50800" dir="1500000" algn="ctr" rotWithShape="0">
              <a:srgbClr val="000000">
                <a:alpha val="43137"/>
              </a:srgbClr>
            </a:outerShdw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163180"/>
              </p:ext>
            </p:extLst>
          </p:nvPr>
        </p:nvGraphicFramePr>
        <p:xfrm>
          <a:off x="-21204" y="3370402"/>
          <a:ext cx="12240996" cy="3008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7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2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111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68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Наименование проекта, место реализации проекта, срок ввода объекта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Адрес: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Сроки реализации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Полная стоимость проекта </a:t>
                      </a:r>
                      <a:b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тыс. руб.;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Плановые значения на 2021 год (тыс. рублей)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Фактические значения 2021 года (тыс. рублей)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исполнения плановых значений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Результаты реализации проекта</a:t>
                      </a:r>
                      <a:endParaRPr lang="ru-RU" sz="1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>
                    <a:solidFill>
                      <a:srgbClr val="020C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1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rgbClr val="020C5D"/>
                          </a:solidFill>
                          <a:effectLst/>
                        </a:rPr>
                        <a:t>КУЛЬТУРА</a:t>
                      </a:r>
                      <a:r>
                        <a:rPr lang="ru-RU" sz="1000" u="none" strike="noStrike" dirty="0">
                          <a:effectLst/>
                        </a:rPr>
                        <a:t> 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85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Благоустройство пешеходной зоны "Набережная реки Клязьма"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 адресу: Московская область, городской округ Орехово-Зуево, набережная реки Клязьма. (2-ой этап)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2021год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Завершение проекта 3 квартал 2021 года.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234 828,03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234828,03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234 828,03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В результате благоустройства данной территории  от улицы Ленина сквозь территорию фабрики появятся проходы, это сделает набережную включенной в город и приспособленной для посещения. Вдоль всей набережной и природного парка появится сеть велодорожек.  предоставления дополнительного образования.   Исполнено!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89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Благоустройство общественных территорий городского парка культуры и отдыха "Дулевский"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 адресу: Московская область, городской округ Орехово-Зуево, г. Ликино-Дулево, мик. Дулево, ул. Ленина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2021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Завершение проекта 3 квартал 2021 года.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199 544,60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199544,6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199 044,60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100%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72" marR="4772" marT="47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При поддержке губернатора Подмосковья Андрея Воробьева исторический образ парка получит современную трактовку.   Исполнено!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772" marR="4772" marT="477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400726"/>
      </p:ext>
    </p:extLst>
  </p:cSld>
  <p:clrMapOvr>
    <a:masterClrMapping/>
  </p:clrMapOvr>
  <p:transition spd="slow">
    <p:randomBar dir="vert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00BA30-D985-4F19-B262-3895A2F94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56" y="-25567"/>
            <a:ext cx="12212455" cy="77152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91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-34492" y="457200"/>
            <a:ext cx="12226491" cy="762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751221" y="524011"/>
            <a:ext cx="8839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000" b="1" i="0" kern="0" spc="105">
                <a:solidFill>
                  <a:srgbClr val="46280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ОБЪЕМ И СТРУКТУРА </a:t>
            </a:r>
            <a:r>
              <a:rPr lang="ru-RU" dirty="0"/>
              <a:t>МУНИЦИПАЛЬНОГО ВНУТРЕННЕГО ДОЛГА, </a:t>
            </a:r>
            <a:r>
              <a:rPr lang="ru-RU" dirty="0">
                <a:solidFill>
                  <a:schemeClr val="bg1"/>
                </a:solidFill>
              </a:rPr>
              <a:t>А ТАКЖЕ РАСХОДЫ НА ЕГО </a:t>
            </a:r>
            <a:r>
              <a:rPr lang="ru-RU" dirty="0"/>
              <a:t>ОБСЛУЖИВАНИЕ</a:t>
            </a:r>
          </a:p>
        </p:txBody>
      </p:sp>
      <p:pic>
        <p:nvPicPr>
          <p:cNvPr id="13" name="object 13">
            <a:extLst>
              <a:ext uri="{FF2B5EF4-FFF2-40B4-BE49-F238E27FC236}">
                <a16:creationId xmlns:a16="http://schemas.microsoft.com/office/drawing/2014/main" id="{CE3AA785-9B9C-4160-BD7E-CCF813E9B8D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2275" y="524011"/>
            <a:ext cx="717925" cy="62483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B037DB-B970-4767-A3F7-989FB1F8EABF}"/>
              </a:ext>
            </a:extLst>
          </p:cNvPr>
          <p:cNvGrpSpPr/>
          <p:nvPr/>
        </p:nvGrpSpPr>
        <p:grpSpPr>
          <a:xfrm>
            <a:off x="0" y="6095999"/>
            <a:ext cx="12192000" cy="771526"/>
            <a:chOff x="0" y="6095999"/>
            <a:chExt cx="12192000" cy="77152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043796E-3D0D-49D3-AD4D-5F1B75BC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15050"/>
              <a:ext cx="6591300" cy="74295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C8D498B-CBDA-494E-A0EC-70CA43351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1300" y="6095999"/>
              <a:ext cx="5600700" cy="771526"/>
            </a:xfrm>
            <a:prstGeom prst="rect">
              <a:avLst/>
            </a:prstGeom>
          </p:spPr>
        </p:pic>
      </p:grp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AFF9DB0-4C7D-44E5-B715-0AFDD8F8E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377764"/>
              </p:ext>
            </p:extLst>
          </p:nvPr>
        </p:nvGraphicFramePr>
        <p:xfrm>
          <a:off x="0" y="1215660"/>
          <a:ext cx="12192001" cy="4899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81795">
                  <a:extLst>
                    <a:ext uri="{9D8B030D-6E8A-4147-A177-3AD203B41FA5}">
                      <a16:colId xmlns:a16="http://schemas.microsoft.com/office/drawing/2014/main" val="143978608"/>
                    </a:ext>
                  </a:extLst>
                </a:gridCol>
                <a:gridCol w="1151701">
                  <a:extLst>
                    <a:ext uri="{9D8B030D-6E8A-4147-A177-3AD203B41FA5}">
                      <a16:colId xmlns:a16="http://schemas.microsoft.com/office/drawing/2014/main" val="3254921359"/>
                    </a:ext>
                  </a:extLst>
                </a:gridCol>
                <a:gridCol w="1151701">
                  <a:extLst>
                    <a:ext uri="{9D8B030D-6E8A-4147-A177-3AD203B41FA5}">
                      <a16:colId xmlns:a16="http://schemas.microsoft.com/office/drawing/2014/main" val="1661173382"/>
                    </a:ext>
                  </a:extLst>
                </a:gridCol>
                <a:gridCol w="1151701">
                  <a:extLst>
                    <a:ext uri="{9D8B030D-6E8A-4147-A177-3AD203B41FA5}">
                      <a16:colId xmlns:a16="http://schemas.microsoft.com/office/drawing/2014/main" val="2508056384"/>
                    </a:ext>
                  </a:extLst>
                </a:gridCol>
                <a:gridCol w="1151701">
                  <a:extLst>
                    <a:ext uri="{9D8B030D-6E8A-4147-A177-3AD203B41FA5}">
                      <a16:colId xmlns:a16="http://schemas.microsoft.com/office/drawing/2014/main" val="1848954232"/>
                    </a:ext>
                  </a:extLst>
                </a:gridCol>
                <a:gridCol w="1151701">
                  <a:extLst>
                    <a:ext uri="{9D8B030D-6E8A-4147-A177-3AD203B41FA5}">
                      <a16:colId xmlns:a16="http://schemas.microsoft.com/office/drawing/2014/main" val="4287743135"/>
                    </a:ext>
                  </a:extLst>
                </a:gridCol>
                <a:gridCol w="1151701">
                  <a:extLst>
                    <a:ext uri="{9D8B030D-6E8A-4147-A177-3AD203B41FA5}">
                      <a16:colId xmlns:a16="http://schemas.microsoft.com/office/drawing/2014/main" val="3840395844"/>
                    </a:ext>
                  </a:extLst>
                </a:gridCol>
              </a:tblGrid>
              <a:tr h="1399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По состоянию на начало отчетного года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Привлечено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Погашено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Переоценка обязательств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По состоянию на конец отчетного года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Расходы на обслуживание муниципального долга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6530213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Муниципальный внутренний долг - 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325 000,00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475 000,00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375 000,00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425 000,00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13 499,60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50669466"/>
                  </a:ext>
                </a:extLst>
              </a:tr>
              <a:tr h="437445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127617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  Муниципальные ценные бумаги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575062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  Бюджетные кредиты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325 000,00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325 000,00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126,40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5093205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  Кредиты коммерческих банков и иных кредитных организаций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325 000,00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150 000,00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375 000,00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100 000,00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13 373,20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5019006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  Муниципальные гарантии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3944935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Верхний предел муниципального внутреннего 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 548 000,00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475 000,00 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0634950"/>
                  </a:ext>
                </a:extLst>
              </a:tr>
              <a:tr h="437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  в том числе по муниципальным гарантиям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х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85350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0406269"/>
      </p:ext>
    </p:extLst>
  </p:cSld>
  <p:clrMapOvr>
    <a:masterClrMapping/>
  </p:clrMapOvr>
  <p:transition spd="slow">
    <p:randomBar dir="vert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00BA30-D985-4F19-B262-3895A2F94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56" y="-25567"/>
            <a:ext cx="12212455" cy="771525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DCE03-8FD7-4287-82F9-45F5F78BBD6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t>92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5ACBDFE-D42D-4284-865A-9D18F09429A0}"/>
              </a:ext>
            </a:extLst>
          </p:cNvPr>
          <p:cNvSpPr/>
          <p:nvPr/>
        </p:nvSpPr>
        <p:spPr>
          <a:xfrm>
            <a:off x="-34492" y="457200"/>
            <a:ext cx="12226491" cy="762000"/>
          </a:xfrm>
          <a:prstGeom prst="rect">
            <a:avLst/>
          </a:prstGeom>
          <a:gradFill flip="none" rotWithShape="1">
            <a:gsLst>
              <a:gs pos="8000">
                <a:srgbClr val="FDFA8D"/>
              </a:gs>
              <a:gs pos="45000">
                <a:srgbClr val="E4CD9A"/>
              </a:gs>
              <a:gs pos="100000">
                <a:srgbClr val="000456"/>
              </a:gs>
              <a:gs pos="77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F3E0A8B4-3BD3-402C-A561-13F41024E542}"/>
              </a:ext>
            </a:extLst>
          </p:cNvPr>
          <p:cNvSpPr txBox="1">
            <a:spLocks/>
          </p:cNvSpPr>
          <p:nvPr/>
        </p:nvSpPr>
        <p:spPr>
          <a:xfrm>
            <a:off x="2751221" y="524011"/>
            <a:ext cx="88392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12700">
              <a:spcBef>
                <a:spcPts val="100"/>
              </a:spcBef>
              <a:defRPr sz="2000" b="1" i="0" kern="0" spc="105">
                <a:solidFill>
                  <a:srgbClr val="46280C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ОБЪЕМ И СТРУКТУРА </a:t>
            </a:r>
            <a:r>
              <a:rPr lang="ru-RU" dirty="0"/>
              <a:t>МУНИЦИПАЛЬНОГО ВНУТРЕННЕГО ДОЛГА, </a:t>
            </a:r>
            <a:r>
              <a:rPr lang="ru-RU" dirty="0">
                <a:solidFill>
                  <a:schemeClr val="bg1"/>
                </a:solidFill>
              </a:rPr>
              <a:t>А ТАКЖЕ РАСХОДЫ НА ЕГО </a:t>
            </a:r>
            <a:r>
              <a:rPr lang="ru-RU" dirty="0"/>
              <a:t>ОБСЛУЖИВАНИЕ</a:t>
            </a:r>
          </a:p>
        </p:txBody>
      </p:sp>
      <p:pic>
        <p:nvPicPr>
          <p:cNvPr id="13" name="object 13">
            <a:extLst>
              <a:ext uri="{FF2B5EF4-FFF2-40B4-BE49-F238E27FC236}">
                <a16:creationId xmlns:a16="http://schemas.microsoft.com/office/drawing/2014/main" id="{CE3AA785-9B9C-4160-BD7E-CCF813E9B8D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2275" y="524011"/>
            <a:ext cx="717925" cy="62483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DB037DB-B970-4767-A3F7-989FB1F8EABF}"/>
              </a:ext>
            </a:extLst>
          </p:cNvPr>
          <p:cNvGrpSpPr/>
          <p:nvPr/>
        </p:nvGrpSpPr>
        <p:grpSpPr>
          <a:xfrm>
            <a:off x="0" y="6095999"/>
            <a:ext cx="12192000" cy="771526"/>
            <a:chOff x="0" y="6095999"/>
            <a:chExt cx="12192000" cy="771526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043796E-3D0D-49D3-AD4D-5F1B75BC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15050"/>
              <a:ext cx="6591300" cy="74295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1C8D498B-CBDA-494E-A0EC-70CA43351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1300" y="6095999"/>
              <a:ext cx="5600700" cy="771526"/>
            </a:xfrm>
            <a:prstGeom prst="rect">
              <a:avLst/>
            </a:prstGeom>
          </p:spPr>
        </p:pic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14F6132-5DE7-451A-8E9C-8ABEC03CB1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925982"/>
              </p:ext>
            </p:extLst>
          </p:nvPr>
        </p:nvGraphicFramePr>
        <p:xfrm>
          <a:off x="-34492" y="1215660"/>
          <a:ext cx="12212452" cy="48993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3642">
                  <a:extLst>
                    <a:ext uri="{9D8B030D-6E8A-4147-A177-3AD203B41FA5}">
                      <a16:colId xmlns:a16="http://schemas.microsoft.com/office/drawing/2014/main" val="567360409"/>
                    </a:ext>
                  </a:extLst>
                </a:gridCol>
                <a:gridCol w="1571762">
                  <a:extLst>
                    <a:ext uri="{9D8B030D-6E8A-4147-A177-3AD203B41FA5}">
                      <a16:colId xmlns:a16="http://schemas.microsoft.com/office/drawing/2014/main" val="3797229529"/>
                    </a:ext>
                  </a:extLst>
                </a:gridCol>
                <a:gridCol w="1571762">
                  <a:extLst>
                    <a:ext uri="{9D8B030D-6E8A-4147-A177-3AD203B41FA5}">
                      <a16:colId xmlns:a16="http://schemas.microsoft.com/office/drawing/2014/main" val="1801417186"/>
                    </a:ext>
                  </a:extLst>
                </a:gridCol>
                <a:gridCol w="1571762">
                  <a:extLst>
                    <a:ext uri="{9D8B030D-6E8A-4147-A177-3AD203B41FA5}">
                      <a16:colId xmlns:a16="http://schemas.microsoft.com/office/drawing/2014/main" val="3943653793"/>
                    </a:ext>
                  </a:extLst>
                </a:gridCol>
                <a:gridCol w="1571762">
                  <a:extLst>
                    <a:ext uri="{9D8B030D-6E8A-4147-A177-3AD203B41FA5}">
                      <a16:colId xmlns:a16="http://schemas.microsoft.com/office/drawing/2014/main" val="1979514578"/>
                    </a:ext>
                  </a:extLst>
                </a:gridCol>
                <a:gridCol w="1571762">
                  <a:extLst>
                    <a:ext uri="{9D8B030D-6E8A-4147-A177-3AD203B41FA5}">
                      <a16:colId xmlns:a16="http://schemas.microsoft.com/office/drawing/2014/main" val="1945526436"/>
                    </a:ext>
                  </a:extLst>
                </a:gridCol>
              </a:tblGrid>
              <a:tr h="26028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Наименование показателя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Утверждено решением о бюджете первоначально  от 24.12.2020 №261-23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Утверждено в ред. решения о бюджете </a:t>
                      </a:r>
                      <a:b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</a:br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от 25.02.2021 № 288-25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Утверждено в ред. решения о бюджете</a:t>
                      </a:r>
                      <a:b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</a:br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от 23.09.2021 №340-31 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Утверждено в ред. решения о бюджете</a:t>
                      </a:r>
                      <a:b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</a:br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от 23.12.2021 №398-37 (последняя редакция)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rgbClr val="020C5D"/>
                          </a:solidFill>
                          <a:effectLst/>
                        </a:rPr>
                        <a:t>Факт </a:t>
                      </a:r>
                      <a:r>
                        <a:rPr lang="ru-RU" sz="1100" b="1" u="none" strike="noStrike">
                          <a:solidFill>
                            <a:srgbClr val="020C5D"/>
                          </a:solidFill>
                          <a:effectLst/>
                        </a:rPr>
                        <a:t>на 01.01.2022</a:t>
                      </a:r>
                      <a:endParaRPr lang="ru-RU" sz="1100" b="1" i="0" u="none" strike="noStrike" dirty="0">
                        <a:solidFill>
                          <a:srgbClr val="020C5D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333574"/>
                  </a:ext>
                </a:extLst>
              </a:tr>
              <a:tr h="765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Верхний предел муниципального внутреннего долга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548 000,00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505 000,00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475 000,00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475 000,00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325 000,00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0143580"/>
                  </a:ext>
                </a:extLst>
              </a:tr>
              <a:tr h="765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   в том числе по муниципальным гарантиям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58668200"/>
                  </a:ext>
                </a:extLst>
              </a:tr>
              <a:tr h="7655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Предельный объем муниципального долга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694 000,00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505 000,00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800 000,00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800 000,00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325 000,00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53131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5917377"/>
      </p:ext>
    </p:extLst>
  </p:cSld>
  <p:clrMapOvr>
    <a:masterClrMapping/>
  </p:clrMapOvr>
  <p:transition spd="slow">
    <p:randomBar dir="vert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3AA34B8-B933-4620-B664-9AEF5F914073}"/>
              </a:ext>
            </a:extLst>
          </p:cNvPr>
          <p:cNvSpPr/>
          <p:nvPr/>
        </p:nvSpPr>
        <p:spPr>
          <a:xfrm flipH="1">
            <a:off x="0" y="408558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38767" y="601041"/>
            <a:ext cx="4568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5" dirty="0"/>
              <a:t>ОСНОВНЫЕ</a:t>
            </a:r>
            <a:r>
              <a:rPr sz="1800" spc="-120" dirty="0"/>
              <a:t> </a:t>
            </a:r>
            <a:r>
              <a:rPr sz="1800" spc="65" dirty="0"/>
              <a:t>ПОНЯТИЯ</a:t>
            </a:r>
            <a:r>
              <a:rPr sz="1800" spc="-120" dirty="0"/>
              <a:t> </a:t>
            </a:r>
            <a:r>
              <a:rPr sz="1800" spc="100" dirty="0"/>
              <a:t>И</a:t>
            </a:r>
            <a:r>
              <a:rPr sz="1800" spc="-110" dirty="0"/>
              <a:t> </a:t>
            </a:r>
            <a:r>
              <a:rPr sz="1800" spc="65" dirty="0"/>
              <a:t>ОПРЕДЕЛЕНИЯ</a:t>
            </a:r>
            <a:endParaRPr sz="1800" dirty="0"/>
          </a:p>
        </p:txBody>
      </p:sp>
      <p:sp>
        <p:nvSpPr>
          <p:cNvPr id="6" name="object 6"/>
          <p:cNvSpPr txBox="1"/>
          <p:nvPr/>
        </p:nvSpPr>
        <p:spPr>
          <a:xfrm>
            <a:off x="1222262" y="1235905"/>
            <a:ext cx="4619625" cy="502285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9530" marR="5080" algn="just">
              <a:lnSpc>
                <a:spcPct val="97500"/>
              </a:lnSpc>
              <a:spcBef>
                <a:spcPts val="140"/>
              </a:spcBef>
            </a:pPr>
            <a:r>
              <a:rPr sz="1200" b="1" dirty="0">
                <a:solidFill>
                  <a:srgbClr val="022A7B"/>
                </a:solidFill>
                <a:latin typeface="Tahoma"/>
                <a:cs typeface="Tahoma"/>
              </a:rPr>
              <a:t>Бюджет</a:t>
            </a:r>
            <a:r>
              <a:rPr sz="1200" b="1" dirty="0">
                <a:solidFill>
                  <a:srgbClr val="044DEC"/>
                </a:solidFill>
                <a:latin typeface="Tahoma"/>
                <a:cs typeface="Tahoma"/>
              </a:rPr>
              <a:t> </a:t>
            </a:r>
            <a:r>
              <a:rPr sz="1200" dirty="0">
                <a:latin typeface="Calibri Light"/>
                <a:cs typeface="Calibri Light"/>
              </a:rPr>
              <a:t>— </a:t>
            </a:r>
            <a:r>
              <a:rPr sz="1200" dirty="0">
                <a:latin typeface="Tahoma"/>
                <a:cs typeface="Tahoma"/>
              </a:rPr>
              <a:t>форма образования и расходования денежных средств,  предназначенных для финансового обеспечения задач и функций государства  и местного самоуправления.</a:t>
            </a:r>
          </a:p>
          <a:p>
            <a:pPr marL="49530" marR="5715" algn="just">
              <a:lnSpc>
                <a:spcPct val="97000"/>
              </a:lnSpc>
              <a:spcBef>
                <a:spcPts val="220"/>
              </a:spcBef>
            </a:pPr>
            <a:r>
              <a:rPr sz="1200" b="1" dirty="0">
                <a:solidFill>
                  <a:srgbClr val="022A7B"/>
                </a:solidFill>
                <a:latin typeface="Tahoma"/>
                <a:cs typeface="Tahoma"/>
              </a:rPr>
              <a:t>Бюджетная система </a:t>
            </a:r>
            <a:r>
              <a:rPr sz="1200" dirty="0">
                <a:latin typeface="Calibri Light"/>
                <a:cs typeface="Calibri Light"/>
              </a:rPr>
              <a:t>— </a:t>
            </a:r>
            <a:r>
              <a:rPr sz="1200" dirty="0">
                <a:latin typeface="Tahoma"/>
                <a:cs typeface="Tahoma"/>
              </a:rPr>
              <a:t>совокупность бюджетов всех уровней и бюджетов  государственных внебюджетных фондов, основанная на экономических  отношениях, государственном устройстве и регулируемая законодательством  Российской Федерации.</a:t>
            </a:r>
          </a:p>
          <a:p>
            <a:pPr marL="49530" marR="5080" algn="just">
              <a:lnSpc>
                <a:spcPct val="96300"/>
              </a:lnSpc>
              <a:spcBef>
                <a:spcPts val="114"/>
              </a:spcBef>
            </a:pPr>
            <a:r>
              <a:rPr sz="1200" b="1" dirty="0">
                <a:solidFill>
                  <a:srgbClr val="022A7B"/>
                </a:solidFill>
                <a:latin typeface="Tahoma"/>
                <a:cs typeface="Tahoma"/>
              </a:rPr>
              <a:t>Бюджетный процесс </a:t>
            </a:r>
            <a:r>
              <a:rPr sz="1200" dirty="0">
                <a:latin typeface="Calibri Light"/>
                <a:cs typeface="Calibri Light"/>
              </a:rPr>
              <a:t>— </a:t>
            </a:r>
            <a:r>
              <a:rPr sz="1200" dirty="0">
                <a:latin typeface="Tahoma"/>
                <a:cs typeface="Tahoma"/>
              </a:rPr>
              <a:t>это деятельность органов государственной власти,  органов местного самоуправления и иных участников бюджетного процесса  по   составлению и рассмотрению проектов бюджетов, утверждению  и исполнению бюджетов, контролю за их исполнением, осуществлению  бюджетного учета, рассмотрению и утверждению бюджетной отчетности  и внешних проверок.</a:t>
            </a:r>
          </a:p>
          <a:p>
            <a:pPr marL="49530" marR="6985" algn="just">
              <a:lnSpc>
                <a:spcPts val="1720"/>
              </a:lnSpc>
              <a:spcBef>
                <a:spcPts val="114"/>
              </a:spcBef>
            </a:pPr>
            <a:r>
              <a:rPr sz="1200" b="1" dirty="0">
                <a:solidFill>
                  <a:srgbClr val="022A7B"/>
                </a:solidFill>
                <a:latin typeface="Tahoma"/>
                <a:cs typeface="Tahoma"/>
              </a:rPr>
              <a:t>Дотации </a:t>
            </a:r>
            <a:r>
              <a:rPr sz="1200" dirty="0">
                <a:latin typeface="Calibri Light"/>
                <a:cs typeface="Calibri Light"/>
              </a:rPr>
              <a:t>— </a:t>
            </a:r>
            <a:r>
              <a:rPr sz="1200" dirty="0">
                <a:latin typeface="Tahoma"/>
                <a:cs typeface="Tahoma"/>
              </a:rPr>
              <a:t>межбюджетные трансферты, предоставляемые на безвозмездной  и безвозвратной основе без установления направлений их использования.</a:t>
            </a:r>
          </a:p>
          <a:p>
            <a:pPr marL="12700" marR="6985" algn="just">
              <a:lnSpc>
                <a:spcPct val="97700"/>
              </a:lnSpc>
              <a:spcBef>
                <a:spcPts val="265"/>
              </a:spcBef>
            </a:pPr>
            <a:r>
              <a:rPr sz="1200" b="1" dirty="0">
                <a:solidFill>
                  <a:srgbClr val="022A7B"/>
                </a:solidFill>
                <a:latin typeface="Tahoma"/>
                <a:cs typeface="Tahoma"/>
              </a:rPr>
              <a:t>Доходы  бюджета </a:t>
            </a:r>
            <a:r>
              <a:rPr sz="1200" dirty="0">
                <a:latin typeface="Calibri Light"/>
                <a:cs typeface="Calibri Light"/>
              </a:rPr>
              <a:t>— </a:t>
            </a:r>
            <a:r>
              <a:rPr sz="1200" dirty="0">
                <a:latin typeface="Tahoma"/>
                <a:cs typeface="Tahoma"/>
              </a:rPr>
              <a:t>поступающие  в  бюджет денежные средства,  за исключением средств, являющихся в соответствии с Бюджетным Кодексом  Российской Федерации источниками финансирования дефицита бюджета.</a:t>
            </a:r>
          </a:p>
          <a:p>
            <a:pPr marL="12700" marR="5080" algn="just">
              <a:lnSpc>
                <a:spcPct val="96900"/>
              </a:lnSpc>
              <a:spcBef>
                <a:spcPts val="1140"/>
              </a:spcBef>
            </a:pPr>
            <a:r>
              <a:rPr sz="1200" b="1" dirty="0">
                <a:solidFill>
                  <a:srgbClr val="022A7B"/>
                </a:solidFill>
                <a:latin typeface="Tahoma"/>
                <a:cs typeface="Tahoma"/>
              </a:rPr>
              <a:t>Иные межбюджетные трансферты </a:t>
            </a:r>
            <a:r>
              <a:rPr sz="1200" dirty="0">
                <a:latin typeface="Calibri Light"/>
                <a:cs typeface="Calibri Light"/>
              </a:rPr>
              <a:t>— </a:t>
            </a:r>
            <a:r>
              <a:rPr sz="1200" dirty="0">
                <a:latin typeface="Tahoma"/>
                <a:cs typeface="Tahoma"/>
              </a:rPr>
              <a:t>это целевые трансферты,  представление на осуществление части полномочий по решению вопросов  регионального (местного) значения в соответствии с заключенными  соглашениями.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sz="half" idx="3"/>
          </p:nvPr>
        </p:nvSpPr>
        <p:spPr>
          <a:xfrm>
            <a:off x="7174738" y="1300734"/>
            <a:ext cx="4680584" cy="4419608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algn="just">
              <a:lnSpc>
                <a:spcPct val="95700"/>
              </a:lnSpc>
              <a:spcBef>
                <a:spcPts val="190"/>
              </a:spcBef>
            </a:pPr>
            <a:r>
              <a:rPr sz="1200" b="1" kern="1200" dirty="0">
                <a:solidFill>
                  <a:srgbClr val="022A7B"/>
                </a:solidFill>
              </a:rPr>
              <a:t>Конъюнктура</a:t>
            </a:r>
            <a:r>
              <a:rPr sz="1200" b="1" dirty="0">
                <a:solidFill>
                  <a:srgbClr val="044DEC"/>
                </a:solidFill>
                <a:latin typeface="Tahoma"/>
                <a:cs typeface="Tahoma"/>
              </a:rPr>
              <a:t> </a:t>
            </a:r>
            <a:r>
              <a:rPr sz="1200" dirty="0">
                <a:latin typeface="Calibri Light"/>
                <a:cs typeface="Calibri Light"/>
              </a:rPr>
              <a:t>—   </a:t>
            </a:r>
            <a:r>
              <a:rPr sz="1200" dirty="0"/>
              <a:t>экономическая ситуация, складывающаяся на рынке  и характеризующаяся уровнями спроса и предложения, рыночной активностью,  ценами, объёмами продаж, движением процентных ставок, валютного курса,  заработной платы, дивидендов, а также динамикой производства и потребления.</a:t>
            </a:r>
            <a:endParaRPr sz="1200" dirty="0">
              <a:latin typeface="Calibri Light"/>
              <a:cs typeface="Calibri Light"/>
            </a:endParaRPr>
          </a:p>
          <a:p>
            <a:pPr marL="12700" marR="6350" algn="just">
              <a:lnSpc>
                <a:spcPct val="97700"/>
              </a:lnSpc>
              <a:spcBef>
                <a:spcPts val="819"/>
              </a:spcBef>
            </a:pPr>
            <a:r>
              <a:rPr sz="1200" b="1" kern="1200" dirty="0">
                <a:solidFill>
                  <a:srgbClr val="022A7B"/>
                </a:solidFill>
              </a:rPr>
              <a:t>Межбюджетные трансферты </a:t>
            </a:r>
            <a:r>
              <a:rPr sz="1200" dirty="0">
                <a:latin typeface="Calibri Light"/>
                <a:cs typeface="Calibri Light"/>
              </a:rPr>
              <a:t>— </a:t>
            </a:r>
            <a:r>
              <a:rPr sz="1200" dirty="0"/>
              <a:t>средства, предоставляемые одним  бюджетом бюджетной системы Российской Федерации другому бюджету  бюджетной системы Российской Федерации</a:t>
            </a:r>
            <a:r>
              <a:rPr lang="ru-RU" sz="1200" dirty="0"/>
              <a:t>.</a:t>
            </a:r>
          </a:p>
          <a:p>
            <a:pPr marL="12700" marR="6350" algn="just">
              <a:lnSpc>
                <a:spcPct val="97700"/>
              </a:lnSpc>
              <a:spcBef>
                <a:spcPts val="819"/>
              </a:spcBef>
            </a:pPr>
            <a:endParaRPr sz="1200" dirty="0">
              <a:latin typeface="Calibri Light"/>
              <a:cs typeface="Calibri Light"/>
            </a:endParaRPr>
          </a:p>
          <a:p>
            <a:pPr marL="12700" marR="5715" algn="just">
              <a:lnSpc>
                <a:spcPct val="97700"/>
              </a:lnSpc>
              <a:spcBef>
                <a:spcPts val="570"/>
              </a:spcBef>
            </a:pPr>
            <a:r>
              <a:rPr sz="1200" b="1" kern="1200" dirty="0">
                <a:solidFill>
                  <a:srgbClr val="022A7B"/>
                </a:solidFill>
              </a:rPr>
              <a:t>Расходы  бюджета  </a:t>
            </a:r>
            <a:r>
              <a:rPr sz="1200" dirty="0">
                <a:latin typeface="Calibri Light"/>
                <a:cs typeface="Calibri Light"/>
              </a:rPr>
              <a:t>—  </a:t>
            </a:r>
            <a:r>
              <a:rPr sz="1200" dirty="0"/>
              <a:t>выплачиваемые  из  бюджета  денежные  средства,  за исключением средств, являющихся в соответствии с Бюджетным Кодексом  Российской Федерации источниками финансирования дефицита бюджета.</a:t>
            </a:r>
            <a:endParaRPr sz="1200" dirty="0">
              <a:latin typeface="Calibri Light"/>
              <a:cs typeface="Calibri Light"/>
            </a:endParaRPr>
          </a:p>
          <a:p>
            <a:pPr marL="12700" marR="5715" algn="just">
              <a:lnSpc>
                <a:spcPct val="96900"/>
              </a:lnSpc>
              <a:spcBef>
                <a:spcPts val="545"/>
              </a:spcBef>
            </a:pPr>
            <a:r>
              <a:rPr sz="1200" b="1" kern="1200" dirty="0">
                <a:solidFill>
                  <a:srgbClr val="022A7B"/>
                </a:solidFill>
              </a:rPr>
              <a:t>Субвенции</a:t>
            </a:r>
            <a:r>
              <a:rPr sz="1200" b="1" dirty="0">
                <a:solidFill>
                  <a:srgbClr val="044DEC"/>
                </a:solidFill>
                <a:latin typeface="Tahoma"/>
                <a:cs typeface="Tahoma"/>
              </a:rPr>
              <a:t> </a:t>
            </a:r>
            <a:r>
              <a:rPr sz="1200" dirty="0">
                <a:latin typeface="Calibri Light"/>
                <a:cs typeface="Calibri Light"/>
              </a:rPr>
              <a:t>— </a:t>
            </a:r>
            <a:r>
              <a:rPr sz="1200" dirty="0"/>
              <a:t>межбюджетные трансферы, предоставляемые в целях  Финансового  обеспечения  расходных    обязательств,    возникающих  при выполнении государственных полномочий Российской Федерации субъектов  Российской Федерации.</a:t>
            </a:r>
            <a:endParaRPr lang="ru-RU" sz="1200" dirty="0"/>
          </a:p>
          <a:p>
            <a:pPr marL="12700" marR="5715" algn="just">
              <a:lnSpc>
                <a:spcPct val="96900"/>
              </a:lnSpc>
              <a:spcBef>
                <a:spcPts val="545"/>
              </a:spcBef>
            </a:pPr>
            <a:endParaRPr sz="1200" dirty="0">
              <a:latin typeface="Calibri Light"/>
              <a:cs typeface="Calibri Light"/>
            </a:endParaRPr>
          </a:p>
          <a:p>
            <a:pPr marL="12700" marR="6350" algn="just">
              <a:lnSpc>
                <a:spcPct val="97400"/>
              </a:lnSpc>
              <a:spcBef>
                <a:spcPts val="325"/>
              </a:spcBef>
            </a:pPr>
            <a:r>
              <a:rPr sz="1200" b="1" kern="1200" dirty="0">
                <a:solidFill>
                  <a:srgbClr val="022A7B"/>
                </a:solidFill>
              </a:rPr>
              <a:t>Субсидии</a:t>
            </a:r>
            <a:r>
              <a:rPr sz="1200" b="1" dirty="0">
                <a:solidFill>
                  <a:srgbClr val="044DEC"/>
                </a:solidFill>
                <a:latin typeface="Tahoma"/>
                <a:cs typeface="Tahoma"/>
              </a:rPr>
              <a:t> </a:t>
            </a:r>
            <a:r>
              <a:rPr sz="1200" dirty="0">
                <a:latin typeface="Calibri Light"/>
                <a:cs typeface="Calibri Light"/>
              </a:rPr>
              <a:t>— </a:t>
            </a:r>
            <a:r>
              <a:rPr sz="1200" dirty="0"/>
              <a:t>межбюджетные трансферы, предоставляемые в целях  софинансирования расходных обязательств, возникающих при выполнении  полномочий органов местного самоуправления.</a:t>
            </a:r>
            <a:endParaRPr sz="1200" dirty="0">
              <a:latin typeface="Calibri Light"/>
              <a:cs typeface="Calibri 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0331" y="1348232"/>
            <a:ext cx="688848" cy="53086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448044" y="1354836"/>
            <a:ext cx="645160" cy="650875"/>
            <a:chOff x="6448044" y="1354836"/>
            <a:chExt cx="645160" cy="650875"/>
          </a:xfrm>
        </p:grpSpPr>
        <p:sp>
          <p:nvSpPr>
            <p:cNvPr id="10" name="object 10"/>
            <p:cNvSpPr/>
            <p:nvPr/>
          </p:nvSpPr>
          <p:spPr>
            <a:xfrm>
              <a:off x="6638544" y="1548384"/>
              <a:ext cx="264160" cy="265430"/>
            </a:xfrm>
            <a:custGeom>
              <a:avLst/>
              <a:gdLst/>
              <a:ahLst/>
              <a:cxnLst/>
              <a:rect l="l" t="t" r="r" b="b"/>
              <a:pathLst>
                <a:path w="264159" h="265430">
                  <a:moveTo>
                    <a:pt x="131445" y="0"/>
                  </a:moveTo>
                  <a:lnTo>
                    <a:pt x="80772" y="10287"/>
                  </a:lnTo>
                  <a:lnTo>
                    <a:pt x="38226" y="38353"/>
                  </a:lnTo>
                  <a:lnTo>
                    <a:pt x="10286" y="81025"/>
                  </a:lnTo>
                  <a:lnTo>
                    <a:pt x="0" y="132587"/>
                  </a:lnTo>
                  <a:lnTo>
                    <a:pt x="2158" y="159892"/>
                  </a:lnTo>
                  <a:lnTo>
                    <a:pt x="22732" y="206248"/>
                  </a:lnTo>
                  <a:lnTo>
                    <a:pt x="58038" y="242315"/>
                  </a:lnTo>
                  <a:lnTo>
                    <a:pt x="105028" y="262254"/>
                  </a:lnTo>
                  <a:lnTo>
                    <a:pt x="131445" y="265175"/>
                  </a:lnTo>
                  <a:lnTo>
                    <a:pt x="157860" y="262254"/>
                  </a:lnTo>
                  <a:lnTo>
                    <a:pt x="182879" y="254888"/>
                  </a:lnTo>
                  <a:lnTo>
                    <a:pt x="131445" y="254888"/>
                  </a:lnTo>
                  <a:lnTo>
                    <a:pt x="104266" y="251967"/>
                  </a:lnTo>
                  <a:lnTo>
                    <a:pt x="55752" y="228345"/>
                  </a:lnTo>
                  <a:lnTo>
                    <a:pt x="22732" y="186308"/>
                  </a:lnTo>
                  <a:lnTo>
                    <a:pt x="10286" y="132587"/>
                  </a:lnTo>
                  <a:lnTo>
                    <a:pt x="13207" y="104648"/>
                  </a:lnTo>
                  <a:lnTo>
                    <a:pt x="37464" y="56006"/>
                  </a:lnTo>
                  <a:lnTo>
                    <a:pt x="78612" y="22860"/>
                  </a:lnTo>
                  <a:lnTo>
                    <a:pt x="131445" y="10287"/>
                  </a:lnTo>
                  <a:lnTo>
                    <a:pt x="182879" y="10287"/>
                  </a:lnTo>
                  <a:lnTo>
                    <a:pt x="157860" y="2158"/>
                  </a:lnTo>
                  <a:lnTo>
                    <a:pt x="131445" y="0"/>
                  </a:lnTo>
                  <a:close/>
                </a:path>
                <a:path w="264159" h="265430">
                  <a:moveTo>
                    <a:pt x="182879" y="10287"/>
                  </a:moveTo>
                  <a:lnTo>
                    <a:pt x="131445" y="10287"/>
                  </a:lnTo>
                  <a:lnTo>
                    <a:pt x="159384" y="13207"/>
                  </a:lnTo>
                  <a:lnTo>
                    <a:pt x="185038" y="22860"/>
                  </a:lnTo>
                  <a:lnTo>
                    <a:pt x="226186" y="56006"/>
                  </a:lnTo>
                  <a:lnTo>
                    <a:pt x="249681" y="104648"/>
                  </a:lnTo>
                  <a:lnTo>
                    <a:pt x="253364" y="132587"/>
                  </a:lnTo>
                  <a:lnTo>
                    <a:pt x="249681" y="160527"/>
                  </a:lnTo>
                  <a:lnTo>
                    <a:pt x="226186" y="208406"/>
                  </a:lnTo>
                  <a:lnTo>
                    <a:pt x="185038" y="242315"/>
                  </a:lnTo>
                  <a:lnTo>
                    <a:pt x="131445" y="254888"/>
                  </a:lnTo>
                  <a:lnTo>
                    <a:pt x="182879" y="254888"/>
                  </a:lnTo>
                  <a:lnTo>
                    <a:pt x="225425" y="226187"/>
                  </a:lnTo>
                  <a:lnTo>
                    <a:pt x="253364" y="184912"/>
                  </a:lnTo>
                  <a:lnTo>
                    <a:pt x="263651" y="132587"/>
                  </a:lnTo>
                  <a:lnTo>
                    <a:pt x="261492" y="106044"/>
                  </a:lnTo>
                  <a:lnTo>
                    <a:pt x="253364" y="81025"/>
                  </a:lnTo>
                  <a:lnTo>
                    <a:pt x="240919" y="58165"/>
                  </a:lnTo>
                  <a:lnTo>
                    <a:pt x="225425" y="38353"/>
                  </a:lnTo>
                  <a:lnTo>
                    <a:pt x="205612" y="22860"/>
                  </a:lnTo>
                  <a:lnTo>
                    <a:pt x="182879" y="10287"/>
                  </a:lnTo>
                  <a:close/>
                </a:path>
                <a:path w="264159" h="265430">
                  <a:moveTo>
                    <a:pt x="111632" y="179704"/>
                  </a:moveTo>
                  <a:lnTo>
                    <a:pt x="101346" y="179704"/>
                  </a:lnTo>
                  <a:lnTo>
                    <a:pt x="101346" y="201040"/>
                  </a:lnTo>
                  <a:lnTo>
                    <a:pt x="111632" y="201040"/>
                  </a:lnTo>
                  <a:lnTo>
                    <a:pt x="111632" y="179704"/>
                  </a:lnTo>
                  <a:close/>
                </a:path>
                <a:path w="264159" h="265430">
                  <a:moveTo>
                    <a:pt x="137286" y="168655"/>
                  </a:moveTo>
                  <a:lnTo>
                    <a:pt x="88137" y="168655"/>
                  </a:lnTo>
                  <a:lnTo>
                    <a:pt x="88137" y="179704"/>
                  </a:lnTo>
                  <a:lnTo>
                    <a:pt x="137286" y="179704"/>
                  </a:lnTo>
                  <a:lnTo>
                    <a:pt x="137286" y="168655"/>
                  </a:lnTo>
                  <a:close/>
                </a:path>
                <a:path w="264159" h="265430">
                  <a:moveTo>
                    <a:pt x="111632" y="156844"/>
                  </a:moveTo>
                  <a:lnTo>
                    <a:pt x="101346" y="156844"/>
                  </a:lnTo>
                  <a:lnTo>
                    <a:pt x="101346" y="168655"/>
                  </a:lnTo>
                  <a:lnTo>
                    <a:pt x="111632" y="168655"/>
                  </a:lnTo>
                  <a:lnTo>
                    <a:pt x="111632" y="156844"/>
                  </a:lnTo>
                  <a:close/>
                </a:path>
                <a:path w="264159" h="265430">
                  <a:moveTo>
                    <a:pt x="169672" y="86867"/>
                  </a:moveTo>
                  <a:lnTo>
                    <a:pt x="144652" y="86867"/>
                  </a:lnTo>
                  <a:lnTo>
                    <a:pt x="154177" y="89915"/>
                  </a:lnTo>
                  <a:lnTo>
                    <a:pt x="162305" y="94995"/>
                  </a:lnTo>
                  <a:lnTo>
                    <a:pt x="168148" y="104648"/>
                  </a:lnTo>
                  <a:lnTo>
                    <a:pt x="170433" y="116331"/>
                  </a:lnTo>
                  <a:lnTo>
                    <a:pt x="168148" y="128904"/>
                  </a:lnTo>
                  <a:lnTo>
                    <a:pt x="162305" y="137794"/>
                  </a:lnTo>
                  <a:lnTo>
                    <a:pt x="154177" y="142875"/>
                  </a:lnTo>
                  <a:lnTo>
                    <a:pt x="144652" y="145161"/>
                  </a:lnTo>
                  <a:lnTo>
                    <a:pt x="137286" y="145795"/>
                  </a:lnTo>
                  <a:lnTo>
                    <a:pt x="88137" y="145795"/>
                  </a:lnTo>
                  <a:lnTo>
                    <a:pt x="88137" y="156844"/>
                  </a:lnTo>
                  <a:lnTo>
                    <a:pt x="138810" y="156844"/>
                  </a:lnTo>
                  <a:lnTo>
                    <a:pt x="147574" y="155448"/>
                  </a:lnTo>
                  <a:lnTo>
                    <a:pt x="179958" y="127380"/>
                  </a:lnTo>
                  <a:lnTo>
                    <a:pt x="180721" y="116331"/>
                  </a:lnTo>
                  <a:lnTo>
                    <a:pt x="179958" y="104648"/>
                  </a:lnTo>
                  <a:lnTo>
                    <a:pt x="175513" y="94995"/>
                  </a:lnTo>
                  <a:lnTo>
                    <a:pt x="169672" y="86867"/>
                  </a:lnTo>
                  <a:close/>
                </a:path>
                <a:path w="264159" h="265430">
                  <a:moveTo>
                    <a:pt x="147574" y="76580"/>
                  </a:moveTo>
                  <a:lnTo>
                    <a:pt x="106425" y="76580"/>
                  </a:lnTo>
                  <a:lnTo>
                    <a:pt x="106425" y="81787"/>
                  </a:lnTo>
                  <a:lnTo>
                    <a:pt x="101346" y="81787"/>
                  </a:lnTo>
                  <a:lnTo>
                    <a:pt x="101346" y="145795"/>
                  </a:lnTo>
                  <a:lnTo>
                    <a:pt x="111632" y="145795"/>
                  </a:lnTo>
                  <a:lnTo>
                    <a:pt x="111632" y="86867"/>
                  </a:lnTo>
                  <a:lnTo>
                    <a:pt x="169672" y="86867"/>
                  </a:lnTo>
                  <a:lnTo>
                    <a:pt x="159384" y="81025"/>
                  </a:lnTo>
                  <a:lnTo>
                    <a:pt x="147574" y="7658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6448044" y="1354835"/>
              <a:ext cx="645160" cy="650875"/>
            </a:xfrm>
            <a:custGeom>
              <a:avLst/>
              <a:gdLst/>
              <a:ahLst/>
              <a:cxnLst/>
              <a:rect l="l" t="t" r="r" b="b"/>
              <a:pathLst>
                <a:path w="645159" h="650875">
                  <a:moveTo>
                    <a:pt x="164579" y="486664"/>
                  </a:moveTo>
                  <a:lnTo>
                    <a:pt x="70104" y="486664"/>
                  </a:lnTo>
                  <a:lnTo>
                    <a:pt x="70104" y="496824"/>
                  </a:lnTo>
                  <a:lnTo>
                    <a:pt x="70104" y="569214"/>
                  </a:lnTo>
                  <a:lnTo>
                    <a:pt x="70104" y="579374"/>
                  </a:lnTo>
                  <a:lnTo>
                    <a:pt x="164579" y="579374"/>
                  </a:lnTo>
                  <a:lnTo>
                    <a:pt x="164579" y="569214"/>
                  </a:lnTo>
                  <a:lnTo>
                    <a:pt x="80378" y="569214"/>
                  </a:lnTo>
                  <a:lnTo>
                    <a:pt x="80378" y="496824"/>
                  </a:lnTo>
                  <a:lnTo>
                    <a:pt x="154305" y="496824"/>
                  </a:lnTo>
                  <a:lnTo>
                    <a:pt x="154305" y="568960"/>
                  </a:lnTo>
                  <a:lnTo>
                    <a:pt x="164579" y="568960"/>
                  </a:lnTo>
                  <a:lnTo>
                    <a:pt x="164579" y="496824"/>
                  </a:lnTo>
                  <a:lnTo>
                    <a:pt x="164579" y="496316"/>
                  </a:lnTo>
                  <a:lnTo>
                    <a:pt x="164579" y="486664"/>
                  </a:lnTo>
                  <a:close/>
                </a:path>
                <a:path w="645159" h="650875">
                  <a:moveTo>
                    <a:pt x="164579" y="71374"/>
                  </a:moveTo>
                  <a:lnTo>
                    <a:pt x="70104" y="71374"/>
                  </a:lnTo>
                  <a:lnTo>
                    <a:pt x="70104" y="82804"/>
                  </a:lnTo>
                  <a:lnTo>
                    <a:pt x="70104" y="156464"/>
                  </a:lnTo>
                  <a:lnTo>
                    <a:pt x="70104" y="166624"/>
                  </a:lnTo>
                  <a:lnTo>
                    <a:pt x="164579" y="166624"/>
                  </a:lnTo>
                  <a:lnTo>
                    <a:pt x="164579" y="156464"/>
                  </a:lnTo>
                  <a:lnTo>
                    <a:pt x="80378" y="156464"/>
                  </a:lnTo>
                  <a:lnTo>
                    <a:pt x="80378" y="82804"/>
                  </a:lnTo>
                  <a:lnTo>
                    <a:pt x="154305" y="82804"/>
                  </a:lnTo>
                  <a:lnTo>
                    <a:pt x="154305" y="155829"/>
                  </a:lnTo>
                  <a:lnTo>
                    <a:pt x="164579" y="155829"/>
                  </a:lnTo>
                  <a:lnTo>
                    <a:pt x="164579" y="82804"/>
                  </a:lnTo>
                  <a:lnTo>
                    <a:pt x="164579" y="82677"/>
                  </a:lnTo>
                  <a:lnTo>
                    <a:pt x="164579" y="71374"/>
                  </a:lnTo>
                  <a:close/>
                </a:path>
                <a:path w="645159" h="650875">
                  <a:moveTo>
                    <a:pt x="186182" y="463804"/>
                  </a:moveTo>
                  <a:lnTo>
                    <a:pt x="175133" y="463804"/>
                  </a:lnTo>
                  <a:lnTo>
                    <a:pt x="175133" y="474091"/>
                  </a:lnTo>
                  <a:lnTo>
                    <a:pt x="175133" y="590423"/>
                  </a:lnTo>
                  <a:lnTo>
                    <a:pt x="61087" y="590423"/>
                  </a:lnTo>
                  <a:lnTo>
                    <a:pt x="61087" y="474091"/>
                  </a:lnTo>
                  <a:lnTo>
                    <a:pt x="175133" y="474091"/>
                  </a:lnTo>
                  <a:lnTo>
                    <a:pt x="175133" y="463804"/>
                  </a:lnTo>
                  <a:lnTo>
                    <a:pt x="50038" y="463804"/>
                  </a:lnTo>
                  <a:lnTo>
                    <a:pt x="50038" y="600710"/>
                  </a:lnTo>
                  <a:lnTo>
                    <a:pt x="186182" y="600710"/>
                  </a:lnTo>
                  <a:lnTo>
                    <a:pt x="186182" y="590423"/>
                  </a:lnTo>
                  <a:lnTo>
                    <a:pt x="186182" y="474091"/>
                  </a:lnTo>
                  <a:lnTo>
                    <a:pt x="186182" y="463804"/>
                  </a:lnTo>
                  <a:close/>
                </a:path>
                <a:path w="645159" h="650875">
                  <a:moveTo>
                    <a:pt x="186182" y="50038"/>
                  </a:moveTo>
                  <a:lnTo>
                    <a:pt x="175133" y="50038"/>
                  </a:lnTo>
                  <a:lnTo>
                    <a:pt x="175133" y="61087"/>
                  </a:lnTo>
                  <a:lnTo>
                    <a:pt x="175133" y="176022"/>
                  </a:lnTo>
                  <a:lnTo>
                    <a:pt x="61087" y="176022"/>
                  </a:lnTo>
                  <a:lnTo>
                    <a:pt x="61087" y="61087"/>
                  </a:lnTo>
                  <a:lnTo>
                    <a:pt x="175133" y="61087"/>
                  </a:lnTo>
                  <a:lnTo>
                    <a:pt x="175133" y="50038"/>
                  </a:lnTo>
                  <a:lnTo>
                    <a:pt x="50038" y="50038"/>
                  </a:lnTo>
                  <a:lnTo>
                    <a:pt x="50038" y="186309"/>
                  </a:lnTo>
                  <a:lnTo>
                    <a:pt x="186182" y="186309"/>
                  </a:lnTo>
                  <a:lnTo>
                    <a:pt x="186182" y="176022"/>
                  </a:lnTo>
                  <a:lnTo>
                    <a:pt x="186182" y="61087"/>
                  </a:lnTo>
                  <a:lnTo>
                    <a:pt x="186182" y="50038"/>
                  </a:lnTo>
                  <a:close/>
                </a:path>
                <a:path w="645159" h="650875">
                  <a:moveTo>
                    <a:pt x="303276" y="486537"/>
                  </a:moveTo>
                  <a:lnTo>
                    <a:pt x="292989" y="485394"/>
                  </a:lnTo>
                  <a:lnTo>
                    <a:pt x="292989" y="496189"/>
                  </a:lnTo>
                  <a:lnTo>
                    <a:pt x="292989" y="572008"/>
                  </a:lnTo>
                  <a:lnTo>
                    <a:pt x="224536" y="572008"/>
                  </a:lnTo>
                  <a:lnTo>
                    <a:pt x="224536" y="640461"/>
                  </a:lnTo>
                  <a:lnTo>
                    <a:pt x="10287" y="640461"/>
                  </a:lnTo>
                  <a:lnTo>
                    <a:pt x="10287" y="424688"/>
                  </a:lnTo>
                  <a:lnTo>
                    <a:pt x="78727" y="424688"/>
                  </a:lnTo>
                  <a:lnTo>
                    <a:pt x="78727" y="356235"/>
                  </a:lnTo>
                  <a:lnTo>
                    <a:pt x="154559" y="356235"/>
                  </a:lnTo>
                  <a:lnTo>
                    <a:pt x="155321" y="360680"/>
                  </a:lnTo>
                  <a:lnTo>
                    <a:pt x="156083" y="365887"/>
                  </a:lnTo>
                  <a:lnTo>
                    <a:pt x="156083" y="424688"/>
                  </a:lnTo>
                  <a:lnTo>
                    <a:pt x="183261" y="424688"/>
                  </a:lnTo>
                  <a:lnTo>
                    <a:pt x="184023" y="426974"/>
                  </a:lnTo>
                  <a:lnTo>
                    <a:pt x="201676" y="448310"/>
                  </a:lnTo>
                  <a:lnTo>
                    <a:pt x="223012" y="465963"/>
                  </a:lnTo>
                  <a:lnTo>
                    <a:pt x="224536" y="467487"/>
                  </a:lnTo>
                  <a:lnTo>
                    <a:pt x="224536" y="493141"/>
                  </a:lnTo>
                  <a:lnTo>
                    <a:pt x="287020" y="493903"/>
                  </a:lnTo>
                  <a:lnTo>
                    <a:pt x="290068" y="495427"/>
                  </a:lnTo>
                  <a:lnTo>
                    <a:pt x="292989" y="496189"/>
                  </a:lnTo>
                  <a:lnTo>
                    <a:pt x="292989" y="485394"/>
                  </a:lnTo>
                  <a:lnTo>
                    <a:pt x="290703" y="485140"/>
                  </a:lnTo>
                  <a:lnTo>
                    <a:pt x="290068" y="485140"/>
                  </a:lnTo>
                  <a:lnTo>
                    <a:pt x="287782" y="483616"/>
                  </a:lnTo>
                  <a:lnTo>
                    <a:pt x="236347" y="482854"/>
                  </a:lnTo>
                  <a:lnTo>
                    <a:pt x="236347" y="462280"/>
                  </a:lnTo>
                  <a:lnTo>
                    <a:pt x="228981" y="457835"/>
                  </a:lnTo>
                  <a:lnTo>
                    <a:pt x="209029" y="440182"/>
                  </a:lnTo>
                  <a:lnTo>
                    <a:pt x="192900" y="420370"/>
                  </a:lnTo>
                  <a:lnTo>
                    <a:pt x="188455" y="414401"/>
                  </a:lnTo>
                  <a:lnTo>
                    <a:pt x="167894" y="414401"/>
                  </a:lnTo>
                  <a:lnTo>
                    <a:pt x="167894" y="367284"/>
                  </a:lnTo>
                  <a:lnTo>
                    <a:pt x="167132" y="363601"/>
                  </a:lnTo>
                  <a:lnTo>
                    <a:pt x="167132" y="362204"/>
                  </a:lnTo>
                  <a:lnTo>
                    <a:pt x="165608" y="358521"/>
                  </a:lnTo>
                  <a:lnTo>
                    <a:pt x="165214" y="356235"/>
                  </a:lnTo>
                  <a:lnTo>
                    <a:pt x="163449" y="345948"/>
                  </a:lnTo>
                  <a:lnTo>
                    <a:pt x="68453" y="345948"/>
                  </a:lnTo>
                  <a:lnTo>
                    <a:pt x="68453" y="414401"/>
                  </a:lnTo>
                  <a:lnTo>
                    <a:pt x="0" y="414401"/>
                  </a:lnTo>
                  <a:lnTo>
                    <a:pt x="0" y="650748"/>
                  </a:lnTo>
                  <a:lnTo>
                    <a:pt x="236347" y="650748"/>
                  </a:lnTo>
                  <a:lnTo>
                    <a:pt x="236347" y="640461"/>
                  </a:lnTo>
                  <a:lnTo>
                    <a:pt x="236347" y="582295"/>
                  </a:lnTo>
                  <a:lnTo>
                    <a:pt x="303276" y="582295"/>
                  </a:lnTo>
                  <a:lnTo>
                    <a:pt x="303276" y="486537"/>
                  </a:lnTo>
                  <a:close/>
                </a:path>
                <a:path w="645159" h="650875">
                  <a:moveTo>
                    <a:pt x="303276" y="68453"/>
                  </a:moveTo>
                  <a:lnTo>
                    <a:pt x="292989" y="68453"/>
                  </a:lnTo>
                  <a:lnTo>
                    <a:pt x="292989" y="79502"/>
                  </a:lnTo>
                  <a:lnTo>
                    <a:pt x="292989" y="155321"/>
                  </a:lnTo>
                  <a:lnTo>
                    <a:pt x="290068" y="156845"/>
                  </a:lnTo>
                  <a:lnTo>
                    <a:pt x="287020" y="156845"/>
                  </a:lnTo>
                  <a:lnTo>
                    <a:pt x="224536" y="157607"/>
                  </a:lnTo>
                  <a:lnTo>
                    <a:pt x="224536" y="183261"/>
                  </a:lnTo>
                  <a:lnTo>
                    <a:pt x="223012" y="185547"/>
                  </a:lnTo>
                  <a:lnTo>
                    <a:pt x="201676" y="203200"/>
                  </a:lnTo>
                  <a:lnTo>
                    <a:pt x="184023" y="223774"/>
                  </a:lnTo>
                  <a:lnTo>
                    <a:pt x="183261" y="226060"/>
                  </a:lnTo>
                  <a:lnTo>
                    <a:pt x="156083" y="226060"/>
                  </a:lnTo>
                  <a:lnTo>
                    <a:pt x="156083" y="286385"/>
                  </a:lnTo>
                  <a:lnTo>
                    <a:pt x="155321" y="290068"/>
                  </a:lnTo>
                  <a:lnTo>
                    <a:pt x="154559" y="294513"/>
                  </a:lnTo>
                  <a:lnTo>
                    <a:pt x="78727" y="294513"/>
                  </a:lnTo>
                  <a:lnTo>
                    <a:pt x="78727" y="226060"/>
                  </a:lnTo>
                  <a:lnTo>
                    <a:pt x="10287" y="226060"/>
                  </a:lnTo>
                  <a:lnTo>
                    <a:pt x="10287" y="11049"/>
                  </a:lnTo>
                  <a:lnTo>
                    <a:pt x="224536" y="11049"/>
                  </a:lnTo>
                  <a:lnTo>
                    <a:pt x="224536" y="79502"/>
                  </a:lnTo>
                  <a:lnTo>
                    <a:pt x="292989" y="79502"/>
                  </a:lnTo>
                  <a:lnTo>
                    <a:pt x="292989" y="68453"/>
                  </a:lnTo>
                  <a:lnTo>
                    <a:pt x="236347" y="68453"/>
                  </a:lnTo>
                  <a:lnTo>
                    <a:pt x="236347" y="11049"/>
                  </a:lnTo>
                  <a:lnTo>
                    <a:pt x="236347" y="0"/>
                  </a:lnTo>
                  <a:lnTo>
                    <a:pt x="0" y="0"/>
                  </a:lnTo>
                  <a:lnTo>
                    <a:pt x="0" y="236347"/>
                  </a:lnTo>
                  <a:lnTo>
                    <a:pt x="68453" y="236347"/>
                  </a:lnTo>
                  <a:lnTo>
                    <a:pt x="68453" y="304800"/>
                  </a:lnTo>
                  <a:lnTo>
                    <a:pt x="163449" y="304800"/>
                  </a:lnTo>
                  <a:lnTo>
                    <a:pt x="165214" y="294513"/>
                  </a:lnTo>
                  <a:lnTo>
                    <a:pt x="165608" y="292227"/>
                  </a:lnTo>
                  <a:lnTo>
                    <a:pt x="167132" y="287909"/>
                  </a:lnTo>
                  <a:lnTo>
                    <a:pt x="167894" y="284226"/>
                  </a:lnTo>
                  <a:lnTo>
                    <a:pt x="167894" y="236347"/>
                  </a:lnTo>
                  <a:lnTo>
                    <a:pt x="188455" y="236347"/>
                  </a:lnTo>
                  <a:lnTo>
                    <a:pt x="192900" y="230378"/>
                  </a:lnTo>
                  <a:lnTo>
                    <a:pt x="209029" y="210566"/>
                  </a:lnTo>
                  <a:lnTo>
                    <a:pt x="228981" y="193675"/>
                  </a:lnTo>
                  <a:lnTo>
                    <a:pt x="236347" y="188468"/>
                  </a:lnTo>
                  <a:lnTo>
                    <a:pt x="236347" y="167894"/>
                  </a:lnTo>
                  <a:lnTo>
                    <a:pt x="287020" y="167132"/>
                  </a:lnTo>
                  <a:lnTo>
                    <a:pt x="290703" y="167132"/>
                  </a:lnTo>
                  <a:lnTo>
                    <a:pt x="303276" y="163449"/>
                  </a:lnTo>
                  <a:lnTo>
                    <a:pt x="303276" y="68453"/>
                  </a:lnTo>
                  <a:close/>
                </a:path>
                <a:path w="645159" h="650875">
                  <a:moveTo>
                    <a:pt x="574548" y="486664"/>
                  </a:moveTo>
                  <a:lnTo>
                    <a:pt x="480060" y="486664"/>
                  </a:lnTo>
                  <a:lnTo>
                    <a:pt x="480060" y="496824"/>
                  </a:lnTo>
                  <a:lnTo>
                    <a:pt x="480060" y="569214"/>
                  </a:lnTo>
                  <a:lnTo>
                    <a:pt x="480060" y="579374"/>
                  </a:lnTo>
                  <a:lnTo>
                    <a:pt x="574548" y="579374"/>
                  </a:lnTo>
                  <a:lnTo>
                    <a:pt x="574548" y="569214"/>
                  </a:lnTo>
                  <a:lnTo>
                    <a:pt x="490347" y="569214"/>
                  </a:lnTo>
                  <a:lnTo>
                    <a:pt x="490347" y="496824"/>
                  </a:lnTo>
                  <a:lnTo>
                    <a:pt x="564261" y="496824"/>
                  </a:lnTo>
                  <a:lnTo>
                    <a:pt x="564261" y="568960"/>
                  </a:lnTo>
                  <a:lnTo>
                    <a:pt x="574548" y="568960"/>
                  </a:lnTo>
                  <a:lnTo>
                    <a:pt x="574548" y="496824"/>
                  </a:lnTo>
                  <a:lnTo>
                    <a:pt x="574548" y="496316"/>
                  </a:lnTo>
                  <a:lnTo>
                    <a:pt x="574548" y="486664"/>
                  </a:lnTo>
                  <a:close/>
                </a:path>
                <a:path w="645159" h="650875">
                  <a:moveTo>
                    <a:pt x="574548" y="81915"/>
                  </a:moveTo>
                  <a:lnTo>
                    <a:pt x="564261" y="81915"/>
                  </a:lnTo>
                  <a:lnTo>
                    <a:pt x="564261" y="155829"/>
                  </a:lnTo>
                  <a:lnTo>
                    <a:pt x="574548" y="155829"/>
                  </a:lnTo>
                  <a:lnTo>
                    <a:pt x="574548" y="81915"/>
                  </a:lnTo>
                  <a:close/>
                </a:path>
                <a:path w="645159" h="650875">
                  <a:moveTo>
                    <a:pt x="574548" y="71374"/>
                  </a:moveTo>
                  <a:lnTo>
                    <a:pt x="480060" y="71374"/>
                  </a:lnTo>
                  <a:lnTo>
                    <a:pt x="480060" y="81534"/>
                  </a:lnTo>
                  <a:lnTo>
                    <a:pt x="480060" y="156464"/>
                  </a:lnTo>
                  <a:lnTo>
                    <a:pt x="480060" y="166624"/>
                  </a:lnTo>
                  <a:lnTo>
                    <a:pt x="574548" y="166624"/>
                  </a:lnTo>
                  <a:lnTo>
                    <a:pt x="574548" y="156464"/>
                  </a:lnTo>
                  <a:lnTo>
                    <a:pt x="490347" y="156464"/>
                  </a:lnTo>
                  <a:lnTo>
                    <a:pt x="490347" y="81534"/>
                  </a:lnTo>
                  <a:lnTo>
                    <a:pt x="574548" y="81534"/>
                  </a:lnTo>
                  <a:lnTo>
                    <a:pt x="574548" y="71374"/>
                  </a:lnTo>
                  <a:close/>
                </a:path>
                <a:path w="645159" h="650875">
                  <a:moveTo>
                    <a:pt x="594741" y="463804"/>
                  </a:moveTo>
                  <a:lnTo>
                    <a:pt x="584454" y="463804"/>
                  </a:lnTo>
                  <a:lnTo>
                    <a:pt x="584454" y="474091"/>
                  </a:lnTo>
                  <a:lnTo>
                    <a:pt x="584454" y="590423"/>
                  </a:lnTo>
                  <a:lnTo>
                    <a:pt x="469900" y="590423"/>
                  </a:lnTo>
                  <a:lnTo>
                    <a:pt x="469900" y="474091"/>
                  </a:lnTo>
                  <a:lnTo>
                    <a:pt x="584454" y="474091"/>
                  </a:lnTo>
                  <a:lnTo>
                    <a:pt x="584454" y="463804"/>
                  </a:lnTo>
                  <a:lnTo>
                    <a:pt x="458089" y="463804"/>
                  </a:lnTo>
                  <a:lnTo>
                    <a:pt x="458089" y="600710"/>
                  </a:lnTo>
                  <a:lnTo>
                    <a:pt x="594741" y="600710"/>
                  </a:lnTo>
                  <a:lnTo>
                    <a:pt x="594741" y="590423"/>
                  </a:lnTo>
                  <a:lnTo>
                    <a:pt x="594741" y="474091"/>
                  </a:lnTo>
                  <a:lnTo>
                    <a:pt x="594741" y="463804"/>
                  </a:lnTo>
                  <a:close/>
                </a:path>
                <a:path w="645159" h="650875">
                  <a:moveTo>
                    <a:pt x="594741" y="50800"/>
                  </a:moveTo>
                  <a:lnTo>
                    <a:pt x="584454" y="50800"/>
                  </a:lnTo>
                  <a:lnTo>
                    <a:pt x="584454" y="61087"/>
                  </a:lnTo>
                  <a:lnTo>
                    <a:pt x="584454" y="176022"/>
                  </a:lnTo>
                  <a:lnTo>
                    <a:pt x="469900" y="176022"/>
                  </a:lnTo>
                  <a:lnTo>
                    <a:pt x="469900" y="61087"/>
                  </a:lnTo>
                  <a:lnTo>
                    <a:pt x="584454" y="61087"/>
                  </a:lnTo>
                  <a:lnTo>
                    <a:pt x="584454" y="50800"/>
                  </a:lnTo>
                  <a:lnTo>
                    <a:pt x="458089" y="50800"/>
                  </a:lnTo>
                  <a:lnTo>
                    <a:pt x="458089" y="186309"/>
                  </a:lnTo>
                  <a:lnTo>
                    <a:pt x="594741" y="186309"/>
                  </a:lnTo>
                  <a:lnTo>
                    <a:pt x="594741" y="176022"/>
                  </a:lnTo>
                  <a:lnTo>
                    <a:pt x="594741" y="61087"/>
                  </a:lnTo>
                  <a:lnTo>
                    <a:pt x="594741" y="50800"/>
                  </a:lnTo>
                  <a:close/>
                </a:path>
                <a:path w="645159" h="650875">
                  <a:moveTo>
                    <a:pt x="644652" y="414401"/>
                  </a:moveTo>
                  <a:lnTo>
                    <a:pt x="634365" y="414401"/>
                  </a:lnTo>
                  <a:lnTo>
                    <a:pt x="634365" y="424688"/>
                  </a:lnTo>
                  <a:lnTo>
                    <a:pt x="634365" y="640461"/>
                  </a:lnTo>
                  <a:lnTo>
                    <a:pt x="419989" y="640461"/>
                  </a:lnTo>
                  <a:lnTo>
                    <a:pt x="419989" y="572008"/>
                  </a:lnTo>
                  <a:lnTo>
                    <a:pt x="351663" y="572008"/>
                  </a:lnTo>
                  <a:lnTo>
                    <a:pt x="351663" y="496189"/>
                  </a:lnTo>
                  <a:lnTo>
                    <a:pt x="355346" y="495427"/>
                  </a:lnTo>
                  <a:lnTo>
                    <a:pt x="360426" y="493903"/>
                  </a:lnTo>
                  <a:lnTo>
                    <a:pt x="363347" y="493141"/>
                  </a:lnTo>
                  <a:lnTo>
                    <a:pt x="419989" y="493141"/>
                  </a:lnTo>
                  <a:lnTo>
                    <a:pt x="419989" y="467487"/>
                  </a:lnTo>
                  <a:lnTo>
                    <a:pt x="422148" y="465963"/>
                  </a:lnTo>
                  <a:lnTo>
                    <a:pt x="442722" y="447548"/>
                  </a:lnTo>
                  <a:lnTo>
                    <a:pt x="460375" y="426974"/>
                  </a:lnTo>
                  <a:lnTo>
                    <a:pt x="461772" y="424688"/>
                  </a:lnTo>
                  <a:lnTo>
                    <a:pt x="487553" y="424688"/>
                  </a:lnTo>
                  <a:lnTo>
                    <a:pt x="488188" y="363601"/>
                  </a:lnTo>
                  <a:lnTo>
                    <a:pt x="489712" y="362204"/>
                  </a:lnTo>
                  <a:lnTo>
                    <a:pt x="489712" y="360680"/>
                  </a:lnTo>
                  <a:lnTo>
                    <a:pt x="490474" y="356235"/>
                  </a:lnTo>
                  <a:lnTo>
                    <a:pt x="566039" y="356235"/>
                  </a:lnTo>
                  <a:lnTo>
                    <a:pt x="566039" y="424688"/>
                  </a:lnTo>
                  <a:lnTo>
                    <a:pt x="634365" y="424688"/>
                  </a:lnTo>
                  <a:lnTo>
                    <a:pt x="634365" y="414401"/>
                  </a:lnTo>
                  <a:lnTo>
                    <a:pt x="576326" y="414401"/>
                  </a:lnTo>
                  <a:lnTo>
                    <a:pt x="576326" y="356235"/>
                  </a:lnTo>
                  <a:lnTo>
                    <a:pt x="576326" y="345948"/>
                  </a:lnTo>
                  <a:lnTo>
                    <a:pt x="480949" y="345948"/>
                  </a:lnTo>
                  <a:lnTo>
                    <a:pt x="479425" y="358521"/>
                  </a:lnTo>
                  <a:lnTo>
                    <a:pt x="479425" y="360680"/>
                  </a:lnTo>
                  <a:lnTo>
                    <a:pt x="477901" y="361442"/>
                  </a:lnTo>
                  <a:lnTo>
                    <a:pt x="477266" y="414401"/>
                  </a:lnTo>
                  <a:lnTo>
                    <a:pt x="456692" y="414401"/>
                  </a:lnTo>
                  <a:lnTo>
                    <a:pt x="452247" y="420370"/>
                  </a:lnTo>
                  <a:lnTo>
                    <a:pt x="435356" y="440182"/>
                  </a:lnTo>
                  <a:lnTo>
                    <a:pt x="416306" y="457835"/>
                  </a:lnTo>
                  <a:lnTo>
                    <a:pt x="408940" y="462280"/>
                  </a:lnTo>
                  <a:lnTo>
                    <a:pt x="408940" y="482854"/>
                  </a:lnTo>
                  <a:lnTo>
                    <a:pt x="362712" y="482854"/>
                  </a:lnTo>
                  <a:lnTo>
                    <a:pt x="358267" y="483616"/>
                  </a:lnTo>
                  <a:lnTo>
                    <a:pt x="356108" y="483616"/>
                  </a:lnTo>
                  <a:lnTo>
                    <a:pt x="353822" y="485140"/>
                  </a:lnTo>
                  <a:lnTo>
                    <a:pt x="341376" y="486537"/>
                  </a:lnTo>
                  <a:lnTo>
                    <a:pt x="341376" y="582295"/>
                  </a:lnTo>
                  <a:lnTo>
                    <a:pt x="408940" y="582295"/>
                  </a:lnTo>
                  <a:lnTo>
                    <a:pt x="408940" y="650748"/>
                  </a:lnTo>
                  <a:lnTo>
                    <a:pt x="644652" y="650748"/>
                  </a:lnTo>
                  <a:lnTo>
                    <a:pt x="644652" y="640461"/>
                  </a:lnTo>
                  <a:lnTo>
                    <a:pt x="644652" y="414401"/>
                  </a:lnTo>
                  <a:close/>
                </a:path>
                <a:path w="645159" h="650875">
                  <a:moveTo>
                    <a:pt x="644652" y="0"/>
                  </a:moveTo>
                  <a:lnTo>
                    <a:pt x="634365" y="0"/>
                  </a:lnTo>
                  <a:lnTo>
                    <a:pt x="634365" y="11049"/>
                  </a:lnTo>
                  <a:lnTo>
                    <a:pt x="634365" y="226060"/>
                  </a:lnTo>
                  <a:lnTo>
                    <a:pt x="566039" y="226060"/>
                  </a:lnTo>
                  <a:lnTo>
                    <a:pt x="566039" y="294513"/>
                  </a:lnTo>
                  <a:lnTo>
                    <a:pt x="490474" y="294513"/>
                  </a:lnTo>
                  <a:lnTo>
                    <a:pt x="489712" y="291592"/>
                  </a:lnTo>
                  <a:lnTo>
                    <a:pt x="489712" y="287909"/>
                  </a:lnTo>
                  <a:lnTo>
                    <a:pt x="488188" y="287909"/>
                  </a:lnTo>
                  <a:lnTo>
                    <a:pt x="487553" y="226060"/>
                  </a:lnTo>
                  <a:lnTo>
                    <a:pt x="461772" y="226060"/>
                  </a:lnTo>
                  <a:lnTo>
                    <a:pt x="460375" y="223774"/>
                  </a:lnTo>
                  <a:lnTo>
                    <a:pt x="442722" y="203200"/>
                  </a:lnTo>
                  <a:lnTo>
                    <a:pt x="422148" y="185547"/>
                  </a:lnTo>
                  <a:lnTo>
                    <a:pt x="419989" y="183261"/>
                  </a:lnTo>
                  <a:lnTo>
                    <a:pt x="419989" y="157607"/>
                  </a:lnTo>
                  <a:lnTo>
                    <a:pt x="360426" y="157607"/>
                  </a:lnTo>
                  <a:lnTo>
                    <a:pt x="356108" y="156845"/>
                  </a:lnTo>
                  <a:lnTo>
                    <a:pt x="351663" y="155321"/>
                  </a:lnTo>
                  <a:lnTo>
                    <a:pt x="351663" y="79502"/>
                  </a:lnTo>
                  <a:lnTo>
                    <a:pt x="419989" y="79502"/>
                  </a:lnTo>
                  <a:lnTo>
                    <a:pt x="419989" y="11049"/>
                  </a:lnTo>
                  <a:lnTo>
                    <a:pt x="634365" y="11049"/>
                  </a:lnTo>
                  <a:lnTo>
                    <a:pt x="634365" y="0"/>
                  </a:lnTo>
                  <a:lnTo>
                    <a:pt x="408940" y="0"/>
                  </a:lnTo>
                  <a:lnTo>
                    <a:pt x="408940" y="68453"/>
                  </a:lnTo>
                  <a:lnTo>
                    <a:pt x="341376" y="68453"/>
                  </a:lnTo>
                  <a:lnTo>
                    <a:pt x="341376" y="163449"/>
                  </a:lnTo>
                  <a:lnTo>
                    <a:pt x="353822" y="167132"/>
                  </a:lnTo>
                  <a:lnTo>
                    <a:pt x="358267" y="167894"/>
                  </a:lnTo>
                  <a:lnTo>
                    <a:pt x="408940" y="167894"/>
                  </a:lnTo>
                  <a:lnTo>
                    <a:pt x="408940" y="188468"/>
                  </a:lnTo>
                  <a:lnTo>
                    <a:pt x="416306" y="193675"/>
                  </a:lnTo>
                  <a:lnTo>
                    <a:pt x="435356" y="210566"/>
                  </a:lnTo>
                  <a:lnTo>
                    <a:pt x="452247" y="230378"/>
                  </a:lnTo>
                  <a:lnTo>
                    <a:pt x="456692" y="236347"/>
                  </a:lnTo>
                  <a:lnTo>
                    <a:pt x="477266" y="236347"/>
                  </a:lnTo>
                  <a:lnTo>
                    <a:pt x="477901" y="287909"/>
                  </a:lnTo>
                  <a:lnTo>
                    <a:pt x="477901" y="289306"/>
                  </a:lnTo>
                  <a:lnTo>
                    <a:pt x="479425" y="291592"/>
                  </a:lnTo>
                  <a:lnTo>
                    <a:pt x="479425" y="292227"/>
                  </a:lnTo>
                  <a:lnTo>
                    <a:pt x="480949" y="304800"/>
                  </a:lnTo>
                  <a:lnTo>
                    <a:pt x="576326" y="304800"/>
                  </a:lnTo>
                  <a:lnTo>
                    <a:pt x="576326" y="294513"/>
                  </a:lnTo>
                  <a:lnTo>
                    <a:pt x="576326" y="236347"/>
                  </a:lnTo>
                  <a:lnTo>
                    <a:pt x="644652" y="236347"/>
                  </a:lnTo>
                  <a:lnTo>
                    <a:pt x="644652" y="11049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2440" y="4707635"/>
            <a:ext cx="483107" cy="62331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8816" y="3093720"/>
            <a:ext cx="483107" cy="624839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6448044" y="4776089"/>
            <a:ext cx="644525" cy="546100"/>
            <a:chOff x="6448044" y="4776089"/>
            <a:chExt cx="644525" cy="546100"/>
          </a:xfrm>
        </p:grpSpPr>
        <p:sp>
          <p:nvSpPr>
            <p:cNvPr id="15" name="object 15"/>
            <p:cNvSpPr/>
            <p:nvPr/>
          </p:nvSpPr>
          <p:spPr>
            <a:xfrm>
              <a:off x="6448044" y="4825238"/>
              <a:ext cx="644525" cy="496570"/>
            </a:xfrm>
            <a:custGeom>
              <a:avLst/>
              <a:gdLst/>
              <a:ahLst/>
              <a:cxnLst/>
              <a:rect l="l" t="t" r="r" b="b"/>
              <a:pathLst>
                <a:path w="644525" h="496570">
                  <a:moveTo>
                    <a:pt x="202183" y="393700"/>
                  </a:moveTo>
                  <a:lnTo>
                    <a:pt x="199898" y="396240"/>
                  </a:lnTo>
                  <a:lnTo>
                    <a:pt x="197738" y="397510"/>
                  </a:lnTo>
                  <a:lnTo>
                    <a:pt x="196976" y="398780"/>
                  </a:lnTo>
                  <a:lnTo>
                    <a:pt x="196976" y="444500"/>
                  </a:lnTo>
                  <a:lnTo>
                    <a:pt x="199898" y="457200"/>
                  </a:lnTo>
                  <a:lnTo>
                    <a:pt x="244094" y="485140"/>
                  </a:lnTo>
                  <a:lnTo>
                    <a:pt x="296925" y="495300"/>
                  </a:lnTo>
                  <a:lnTo>
                    <a:pt x="327151" y="496570"/>
                  </a:lnTo>
                  <a:lnTo>
                    <a:pt x="354329" y="495300"/>
                  </a:lnTo>
                  <a:lnTo>
                    <a:pt x="378586" y="492760"/>
                  </a:lnTo>
                  <a:lnTo>
                    <a:pt x="401320" y="487680"/>
                  </a:lnTo>
                  <a:lnTo>
                    <a:pt x="405434" y="486410"/>
                  </a:lnTo>
                  <a:lnTo>
                    <a:pt x="327151" y="486410"/>
                  </a:lnTo>
                  <a:lnTo>
                    <a:pt x="298450" y="485140"/>
                  </a:lnTo>
                  <a:lnTo>
                    <a:pt x="250698" y="476250"/>
                  </a:lnTo>
                  <a:lnTo>
                    <a:pt x="210184" y="453390"/>
                  </a:lnTo>
                  <a:lnTo>
                    <a:pt x="207263" y="444500"/>
                  </a:lnTo>
                  <a:lnTo>
                    <a:pt x="207263" y="420370"/>
                  </a:lnTo>
                  <a:lnTo>
                    <a:pt x="224459" y="420370"/>
                  </a:lnTo>
                  <a:lnTo>
                    <a:pt x="221233" y="419100"/>
                  </a:lnTo>
                  <a:lnTo>
                    <a:pt x="215391" y="412750"/>
                  </a:lnTo>
                  <a:lnTo>
                    <a:pt x="210184" y="406400"/>
                  </a:lnTo>
                  <a:lnTo>
                    <a:pt x="207263" y="398780"/>
                  </a:lnTo>
                  <a:lnTo>
                    <a:pt x="207263" y="397510"/>
                  </a:lnTo>
                  <a:lnTo>
                    <a:pt x="205104" y="396240"/>
                  </a:lnTo>
                  <a:lnTo>
                    <a:pt x="202183" y="393700"/>
                  </a:lnTo>
                  <a:close/>
                </a:path>
                <a:path w="644525" h="496570">
                  <a:moveTo>
                    <a:pt x="405982" y="447040"/>
                  </a:moveTo>
                  <a:lnTo>
                    <a:pt x="385952" y="447040"/>
                  </a:lnTo>
                  <a:lnTo>
                    <a:pt x="403605" y="458470"/>
                  </a:lnTo>
                  <a:lnTo>
                    <a:pt x="423417" y="469900"/>
                  </a:lnTo>
                  <a:lnTo>
                    <a:pt x="403605" y="476250"/>
                  </a:lnTo>
                  <a:lnTo>
                    <a:pt x="380746" y="481330"/>
                  </a:lnTo>
                  <a:lnTo>
                    <a:pt x="355091" y="485140"/>
                  </a:lnTo>
                  <a:lnTo>
                    <a:pt x="327151" y="486410"/>
                  </a:lnTo>
                  <a:lnTo>
                    <a:pt x="405434" y="486410"/>
                  </a:lnTo>
                  <a:lnTo>
                    <a:pt x="421894" y="481330"/>
                  </a:lnTo>
                  <a:lnTo>
                    <a:pt x="439547" y="472440"/>
                  </a:lnTo>
                  <a:lnTo>
                    <a:pt x="439547" y="469900"/>
                  </a:lnTo>
                  <a:lnTo>
                    <a:pt x="441071" y="468630"/>
                  </a:lnTo>
                  <a:lnTo>
                    <a:pt x="439547" y="467360"/>
                  </a:lnTo>
                  <a:lnTo>
                    <a:pt x="438784" y="464820"/>
                  </a:lnTo>
                  <a:lnTo>
                    <a:pt x="436625" y="463550"/>
                  </a:lnTo>
                  <a:lnTo>
                    <a:pt x="413130" y="452120"/>
                  </a:lnTo>
                  <a:lnTo>
                    <a:pt x="405982" y="447040"/>
                  </a:lnTo>
                  <a:close/>
                </a:path>
                <a:path w="644525" h="496570">
                  <a:moveTo>
                    <a:pt x="494664" y="167640"/>
                  </a:moveTo>
                  <a:lnTo>
                    <a:pt x="435863" y="177800"/>
                  </a:lnTo>
                  <a:lnTo>
                    <a:pt x="388111" y="210820"/>
                  </a:lnTo>
                  <a:lnTo>
                    <a:pt x="355726" y="257810"/>
                  </a:lnTo>
                  <a:lnTo>
                    <a:pt x="344926" y="314960"/>
                  </a:lnTo>
                  <a:lnTo>
                    <a:pt x="344931" y="317500"/>
                  </a:lnTo>
                  <a:lnTo>
                    <a:pt x="355726" y="374650"/>
                  </a:lnTo>
                  <a:lnTo>
                    <a:pt x="388111" y="421640"/>
                  </a:lnTo>
                  <a:lnTo>
                    <a:pt x="435863" y="454660"/>
                  </a:lnTo>
                  <a:lnTo>
                    <a:pt x="494664" y="466090"/>
                  </a:lnTo>
                  <a:lnTo>
                    <a:pt x="524890" y="462280"/>
                  </a:lnTo>
                  <a:lnTo>
                    <a:pt x="552830" y="454660"/>
                  </a:lnTo>
                  <a:lnTo>
                    <a:pt x="494664" y="454660"/>
                  </a:lnTo>
                  <a:lnTo>
                    <a:pt x="466725" y="452120"/>
                  </a:lnTo>
                  <a:lnTo>
                    <a:pt x="416813" y="431800"/>
                  </a:lnTo>
                  <a:lnTo>
                    <a:pt x="378586" y="393700"/>
                  </a:lnTo>
                  <a:lnTo>
                    <a:pt x="358012" y="344170"/>
                  </a:lnTo>
                  <a:lnTo>
                    <a:pt x="355091" y="316230"/>
                  </a:lnTo>
                  <a:lnTo>
                    <a:pt x="358012" y="288290"/>
                  </a:lnTo>
                  <a:lnTo>
                    <a:pt x="378586" y="238760"/>
                  </a:lnTo>
                  <a:lnTo>
                    <a:pt x="416813" y="200660"/>
                  </a:lnTo>
                  <a:lnTo>
                    <a:pt x="466725" y="180340"/>
                  </a:lnTo>
                  <a:lnTo>
                    <a:pt x="494664" y="177800"/>
                  </a:lnTo>
                  <a:lnTo>
                    <a:pt x="552830" y="177800"/>
                  </a:lnTo>
                  <a:lnTo>
                    <a:pt x="524890" y="170180"/>
                  </a:lnTo>
                  <a:lnTo>
                    <a:pt x="494664" y="167640"/>
                  </a:lnTo>
                  <a:close/>
                </a:path>
                <a:path w="644525" h="496570">
                  <a:moveTo>
                    <a:pt x="552830" y="177800"/>
                  </a:moveTo>
                  <a:lnTo>
                    <a:pt x="494664" y="177800"/>
                  </a:lnTo>
                  <a:lnTo>
                    <a:pt x="522604" y="180340"/>
                  </a:lnTo>
                  <a:lnTo>
                    <a:pt x="548385" y="187960"/>
                  </a:lnTo>
                  <a:lnTo>
                    <a:pt x="593216" y="218440"/>
                  </a:lnTo>
                  <a:lnTo>
                    <a:pt x="622553" y="261620"/>
                  </a:lnTo>
                  <a:lnTo>
                    <a:pt x="633504" y="314960"/>
                  </a:lnTo>
                  <a:lnTo>
                    <a:pt x="633504" y="317500"/>
                  </a:lnTo>
                  <a:lnTo>
                    <a:pt x="622553" y="370840"/>
                  </a:lnTo>
                  <a:lnTo>
                    <a:pt x="593216" y="414020"/>
                  </a:lnTo>
                  <a:lnTo>
                    <a:pt x="548385" y="444500"/>
                  </a:lnTo>
                  <a:lnTo>
                    <a:pt x="494664" y="454660"/>
                  </a:lnTo>
                  <a:lnTo>
                    <a:pt x="552830" y="454660"/>
                  </a:lnTo>
                  <a:lnTo>
                    <a:pt x="599821" y="421640"/>
                  </a:lnTo>
                  <a:lnTo>
                    <a:pt x="632205" y="374650"/>
                  </a:lnTo>
                  <a:lnTo>
                    <a:pt x="644525" y="317500"/>
                  </a:lnTo>
                  <a:lnTo>
                    <a:pt x="644530" y="314960"/>
                  </a:lnTo>
                  <a:lnTo>
                    <a:pt x="641730" y="285750"/>
                  </a:lnTo>
                  <a:lnTo>
                    <a:pt x="632205" y="257810"/>
                  </a:lnTo>
                  <a:lnTo>
                    <a:pt x="618871" y="233680"/>
                  </a:lnTo>
                  <a:lnTo>
                    <a:pt x="599821" y="210820"/>
                  </a:lnTo>
                  <a:lnTo>
                    <a:pt x="578484" y="191770"/>
                  </a:lnTo>
                  <a:lnTo>
                    <a:pt x="552830" y="177800"/>
                  </a:lnTo>
                  <a:close/>
                </a:path>
                <a:path w="644525" h="496570">
                  <a:moveTo>
                    <a:pt x="224459" y="420370"/>
                  </a:moveTo>
                  <a:lnTo>
                    <a:pt x="207263" y="420370"/>
                  </a:lnTo>
                  <a:lnTo>
                    <a:pt x="210947" y="424180"/>
                  </a:lnTo>
                  <a:lnTo>
                    <a:pt x="252856" y="441960"/>
                  </a:lnTo>
                  <a:lnTo>
                    <a:pt x="299847" y="449580"/>
                  </a:lnTo>
                  <a:lnTo>
                    <a:pt x="327151" y="452120"/>
                  </a:lnTo>
                  <a:lnTo>
                    <a:pt x="385952" y="447040"/>
                  </a:lnTo>
                  <a:lnTo>
                    <a:pt x="405982" y="447040"/>
                  </a:lnTo>
                  <a:lnTo>
                    <a:pt x="395260" y="439420"/>
                  </a:lnTo>
                  <a:lnTo>
                    <a:pt x="302132" y="439420"/>
                  </a:lnTo>
                  <a:lnTo>
                    <a:pt x="277113" y="436880"/>
                  </a:lnTo>
                  <a:lnTo>
                    <a:pt x="255777" y="431800"/>
                  </a:lnTo>
                  <a:lnTo>
                    <a:pt x="237362" y="425450"/>
                  </a:lnTo>
                  <a:lnTo>
                    <a:pt x="224459" y="420370"/>
                  </a:lnTo>
                  <a:close/>
                </a:path>
                <a:path w="644525" h="496570">
                  <a:moveTo>
                    <a:pt x="388111" y="434340"/>
                  </a:moveTo>
                  <a:lnTo>
                    <a:pt x="385952" y="434340"/>
                  </a:lnTo>
                  <a:lnTo>
                    <a:pt x="358012" y="439420"/>
                  </a:lnTo>
                  <a:lnTo>
                    <a:pt x="395260" y="439420"/>
                  </a:lnTo>
                  <a:lnTo>
                    <a:pt x="388111" y="434340"/>
                  </a:lnTo>
                  <a:close/>
                </a:path>
                <a:path w="644525" h="496570">
                  <a:moveTo>
                    <a:pt x="202183" y="314960"/>
                  </a:moveTo>
                  <a:lnTo>
                    <a:pt x="199898" y="316230"/>
                  </a:lnTo>
                  <a:lnTo>
                    <a:pt x="197738" y="317500"/>
                  </a:lnTo>
                  <a:lnTo>
                    <a:pt x="196976" y="320040"/>
                  </a:lnTo>
                  <a:lnTo>
                    <a:pt x="196976" y="367030"/>
                  </a:lnTo>
                  <a:lnTo>
                    <a:pt x="224916" y="398780"/>
                  </a:lnTo>
                  <a:lnTo>
                    <a:pt x="268985" y="411480"/>
                  </a:lnTo>
                  <a:lnTo>
                    <a:pt x="296925" y="416560"/>
                  </a:lnTo>
                  <a:lnTo>
                    <a:pt x="360933" y="416560"/>
                  </a:lnTo>
                  <a:lnTo>
                    <a:pt x="362330" y="415290"/>
                  </a:lnTo>
                  <a:lnTo>
                    <a:pt x="364616" y="414020"/>
                  </a:lnTo>
                  <a:lnTo>
                    <a:pt x="365378" y="412750"/>
                  </a:lnTo>
                  <a:lnTo>
                    <a:pt x="365378" y="410210"/>
                  </a:lnTo>
                  <a:lnTo>
                    <a:pt x="364616" y="407670"/>
                  </a:lnTo>
                  <a:lnTo>
                    <a:pt x="363831" y="406400"/>
                  </a:lnTo>
                  <a:lnTo>
                    <a:pt x="298450" y="406400"/>
                  </a:lnTo>
                  <a:lnTo>
                    <a:pt x="272033" y="402590"/>
                  </a:lnTo>
                  <a:lnTo>
                    <a:pt x="250698" y="396240"/>
                  </a:lnTo>
                  <a:lnTo>
                    <a:pt x="231521" y="391160"/>
                  </a:lnTo>
                  <a:lnTo>
                    <a:pt x="218312" y="383540"/>
                  </a:lnTo>
                  <a:lnTo>
                    <a:pt x="210184" y="374650"/>
                  </a:lnTo>
                  <a:lnTo>
                    <a:pt x="207263" y="367030"/>
                  </a:lnTo>
                  <a:lnTo>
                    <a:pt x="207263" y="341630"/>
                  </a:lnTo>
                  <a:lnTo>
                    <a:pt x="228146" y="341630"/>
                  </a:lnTo>
                  <a:lnTo>
                    <a:pt x="221233" y="337820"/>
                  </a:lnTo>
                  <a:lnTo>
                    <a:pt x="215391" y="335280"/>
                  </a:lnTo>
                  <a:lnTo>
                    <a:pt x="210184" y="327660"/>
                  </a:lnTo>
                  <a:lnTo>
                    <a:pt x="207263" y="320040"/>
                  </a:lnTo>
                  <a:lnTo>
                    <a:pt x="207263" y="317500"/>
                  </a:lnTo>
                  <a:lnTo>
                    <a:pt x="205104" y="316230"/>
                  </a:lnTo>
                  <a:lnTo>
                    <a:pt x="202183" y="314960"/>
                  </a:lnTo>
                  <a:close/>
                </a:path>
                <a:path w="644525" h="496570">
                  <a:moveTo>
                    <a:pt x="228146" y="341630"/>
                  </a:moveTo>
                  <a:lnTo>
                    <a:pt x="207263" y="341630"/>
                  </a:lnTo>
                  <a:lnTo>
                    <a:pt x="210947" y="345440"/>
                  </a:lnTo>
                  <a:lnTo>
                    <a:pt x="231521" y="355600"/>
                  </a:lnTo>
                  <a:lnTo>
                    <a:pt x="252856" y="363220"/>
                  </a:lnTo>
                  <a:lnTo>
                    <a:pt x="275589" y="368300"/>
                  </a:lnTo>
                  <a:lnTo>
                    <a:pt x="299847" y="370840"/>
                  </a:lnTo>
                  <a:lnTo>
                    <a:pt x="334390" y="370840"/>
                  </a:lnTo>
                  <a:lnTo>
                    <a:pt x="341756" y="388620"/>
                  </a:lnTo>
                  <a:lnTo>
                    <a:pt x="350647" y="406400"/>
                  </a:lnTo>
                  <a:lnTo>
                    <a:pt x="363831" y="406400"/>
                  </a:lnTo>
                  <a:lnTo>
                    <a:pt x="352044" y="387350"/>
                  </a:lnTo>
                  <a:lnTo>
                    <a:pt x="343280" y="364490"/>
                  </a:lnTo>
                  <a:lnTo>
                    <a:pt x="342519" y="363220"/>
                  </a:lnTo>
                  <a:lnTo>
                    <a:pt x="340359" y="360680"/>
                  </a:lnTo>
                  <a:lnTo>
                    <a:pt x="302132" y="360680"/>
                  </a:lnTo>
                  <a:lnTo>
                    <a:pt x="277113" y="356870"/>
                  </a:lnTo>
                  <a:lnTo>
                    <a:pt x="255777" y="353060"/>
                  </a:lnTo>
                  <a:lnTo>
                    <a:pt x="237362" y="346710"/>
                  </a:lnTo>
                  <a:lnTo>
                    <a:pt x="228146" y="341630"/>
                  </a:lnTo>
                  <a:close/>
                </a:path>
                <a:path w="644525" h="496570">
                  <a:moveTo>
                    <a:pt x="471170" y="369570"/>
                  </a:moveTo>
                  <a:lnTo>
                    <a:pt x="460121" y="369570"/>
                  </a:lnTo>
                  <a:lnTo>
                    <a:pt x="460121" y="393700"/>
                  </a:lnTo>
                  <a:lnTo>
                    <a:pt x="461645" y="397510"/>
                  </a:lnTo>
                  <a:lnTo>
                    <a:pt x="463803" y="398780"/>
                  </a:lnTo>
                  <a:lnTo>
                    <a:pt x="469010" y="398780"/>
                  </a:lnTo>
                  <a:lnTo>
                    <a:pt x="471170" y="397510"/>
                  </a:lnTo>
                  <a:lnTo>
                    <a:pt x="471170" y="369570"/>
                  </a:lnTo>
                  <a:close/>
                </a:path>
                <a:path w="644525" h="496570">
                  <a:moveTo>
                    <a:pt x="500633" y="358140"/>
                  </a:moveTo>
                  <a:lnTo>
                    <a:pt x="443991" y="358140"/>
                  </a:lnTo>
                  <a:lnTo>
                    <a:pt x="441071" y="359410"/>
                  </a:lnTo>
                  <a:lnTo>
                    <a:pt x="439547" y="360680"/>
                  </a:lnTo>
                  <a:lnTo>
                    <a:pt x="438784" y="363220"/>
                  </a:lnTo>
                  <a:lnTo>
                    <a:pt x="439547" y="367030"/>
                  </a:lnTo>
                  <a:lnTo>
                    <a:pt x="441071" y="368300"/>
                  </a:lnTo>
                  <a:lnTo>
                    <a:pt x="443991" y="369570"/>
                  </a:lnTo>
                  <a:lnTo>
                    <a:pt x="500633" y="369570"/>
                  </a:lnTo>
                  <a:lnTo>
                    <a:pt x="504316" y="368300"/>
                  </a:lnTo>
                  <a:lnTo>
                    <a:pt x="505713" y="367030"/>
                  </a:lnTo>
                  <a:lnTo>
                    <a:pt x="505713" y="360680"/>
                  </a:lnTo>
                  <a:lnTo>
                    <a:pt x="504316" y="359410"/>
                  </a:lnTo>
                  <a:lnTo>
                    <a:pt x="500633" y="358140"/>
                  </a:lnTo>
                  <a:close/>
                </a:path>
                <a:path w="644525" h="496570">
                  <a:moveTo>
                    <a:pt x="471170" y="342900"/>
                  </a:moveTo>
                  <a:lnTo>
                    <a:pt x="460121" y="342900"/>
                  </a:lnTo>
                  <a:lnTo>
                    <a:pt x="460121" y="358140"/>
                  </a:lnTo>
                  <a:lnTo>
                    <a:pt x="471170" y="358140"/>
                  </a:lnTo>
                  <a:lnTo>
                    <a:pt x="471170" y="342900"/>
                  </a:lnTo>
                  <a:close/>
                </a:path>
                <a:path w="644525" h="496570">
                  <a:moveTo>
                    <a:pt x="534161" y="264160"/>
                  </a:moveTo>
                  <a:lnTo>
                    <a:pt x="509397" y="264160"/>
                  </a:lnTo>
                  <a:lnTo>
                    <a:pt x="519683" y="266700"/>
                  </a:lnTo>
                  <a:lnTo>
                    <a:pt x="529971" y="274320"/>
                  </a:lnTo>
                  <a:lnTo>
                    <a:pt x="535177" y="280670"/>
                  </a:lnTo>
                  <a:lnTo>
                    <a:pt x="538099" y="288290"/>
                  </a:lnTo>
                  <a:lnTo>
                    <a:pt x="538860" y="298450"/>
                  </a:lnTo>
                  <a:lnTo>
                    <a:pt x="538099" y="307340"/>
                  </a:lnTo>
                  <a:lnTo>
                    <a:pt x="504951" y="332740"/>
                  </a:lnTo>
                  <a:lnTo>
                    <a:pt x="441071" y="332740"/>
                  </a:lnTo>
                  <a:lnTo>
                    <a:pt x="439547" y="335280"/>
                  </a:lnTo>
                  <a:lnTo>
                    <a:pt x="438784" y="337820"/>
                  </a:lnTo>
                  <a:lnTo>
                    <a:pt x="439547" y="340360"/>
                  </a:lnTo>
                  <a:lnTo>
                    <a:pt x="441071" y="341630"/>
                  </a:lnTo>
                  <a:lnTo>
                    <a:pt x="443991" y="342900"/>
                  </a:lnTo>
                  <a:lnTo>
                    <a:pt x="507873" y="342900"/>
                  </a:lnTo>
                  <a:lnTo>
                    <a:pt x="517525" y="340360"/>
                  </a:lnTo>
                  <a:lnTo>
                    <a:pt x="527811" y="337820"/>
                  </a:lnTo>
                  <a:lnTo>
                    <a:pt x="537336" y="330200"/>
                  </a:lnTo>
                  <a:lnTo>
                    <a:pt x="543940" y="322580"/>
                  </a:lnTo>
                  <a:lnTo>
                    <a:pt x="548385" y="309880"/>
                  </a:lnTo>
                  <a:lnTo>
                    <a:pt x="550545" y="298450"/>
                  </a:lnTo>
                  <a:lnTo>
                    <a:pt x="548385" y="285750"/>
                  </a:lnTo>
                  <a:lnTo>
                    <a:pt x="543940" y="274320"/>
                  </a:lnTo>
                  <a:lnTo>
                    <a:pt x="537336" y="266700"/>
                  </a:lnTo>
                  <a:lnTo>
                    <a:pt x="534161" y="264160"/>
                  </a:lnTo>
                  <a:close/>
                </a:path>
                <a:path w="644525" h="496570">
                  <a:moveTo>
                    <a:pt x="205104" y="236220"/>
                  </a:moveTo>
                  <a:lnTo>
                    <a:pt x="199898" y="236220"/>
                  </a:lnTo>
                  <a:lnTo>
                    <a:pt x="197738" y="238760"/>
                  </a:lnTo>
                  <a:lnTo>
                    <a:pt x="196976" y="241300"/>
                  </a:lnTo>
                  <a:lnTo>
                    <a:pt x="196976" y="287020"/>
                  </a:lnTo>
                  <a:lnTo>
                    <a:pt x="224916" y="318770"/>
                  </a:lnTo>
                  <a:lnTo>
                    <a:pt x="268985" y="332740"/>
                  </a:lnTo>
                  <a:lnTo>
                    <a:pt x="327151" y="337820"/>
                  </a:lnTo>
                  <a:lnTo>
                    <a:pt x="332994" y="337820"/>
                  </a:lnTo>
                  <a:lnTo>
                    <a:pt x="335152" y="336550"/>
                  </a:lnTo>
                  <a:lnTo>
                    <a:pt x="336676" y="335280"/>
                  </a:lnTo>
                  <a:lnTo>
                    <a:pt x="336676" y="327660"/>
                  </a:lnTo>
                  <a:lnTo>
                    <a:pt x="326389" y="327660"/>
                  </a:lnTo>
                  <a:lnTo>
                    <a:pt x="296925" y="326390"/>
                  </a:lnTo>
                  <a:lnTo>
                    <a:pt x="249174" y="317500"/>
                  </a:lnTo>
                  <a:lnTo>
                    <a:pt x="210184" y="294640"/>
                  </a:lnTo>
                  <a:lnTo>
                    <a:pt x="207263" y="287020"/>
                  </a:lnTo>
                  <a:lnTo>
                    <a:pt x="207263" y="261620"/>
                  </a:lnTo>
                  <a:lnTo>
                    <a:pt x="224459" y="261620"/>
                  </a:lnTo>
                  <a:lnTo>
                    <a:pt x="221233" y="260350"/>
                  </a:lnTo>
                  <a:lnTo>
                    <a:pt x="215391" y="254000"/>
                  </a:lnTo>
                  <a:lnTo>
                    <a:pt x="210184" y="248920"/>
                  </a:lnTo>
                  <a:lnTo>
                    <a:pt x="207263" y="241300"/>
                  </a:lnTo>
                  <a:lnTo>
                    <a:pt x="207263" y="238760"/>
                  </a:lnTo>
                  <a:lnTo>
                    <a:pt x="205104" y="236220"/>
                  </a:lnTo>
                  <a:close/>
                </a:path>
                <a:path w="644525" h="496570">
                  <a:moveTo>
                    <a:pt x="507873" y="254000"/>
                  </a:moveTo>
                  <a:lnTo>
                    <a:pt x="463803" y="254000"/>
                  </a:lnTo>
                  <a:lnTo>
                    <a:pt x="461645" y="256540"/>
                  </a:lnTo>
                  <a:lnTo>
                    <a:pt x="460121" y="259080"/>
                  </a:lnTo>
                  <a:lnTo>
                    <a:pt x="460121" y="332740"/>
                  </a:lnTo>
                  <a:lnTo>
                    <a:pt x="471170" y="332740"/>
                  </a:lnTo>
                  <a:lnTo>
                    <a:pt x="471170" y="264160"/>
                  </a:lnTo>
                  <a:lnTo>
                    <a:pt x="534161" y="264160"/>
                  </a:lnTo>
                  <a:lnTo>
                    <a:pt x="527811" y="259080"/>
                  </a:lnTo>
                  <a:lnTo>
                    <a:pt x="517525" y="256540"/>
                  </a:lnTo>
                  <a:lnTo>
                    <a:pt x="507873" y="254000"/>
                  </a:lnTo>
                  <a:close/>
                </a:path>
                <a:path w="644525" h="496570">
                  <a:moveTo>
                    <a:pt x="224459" y="261620"/>
                  </a:moveTo>
                  <a:lnTo>
                    <a:pt x="207263" y="261620"/>
                  </a:lnTo>
                  <a:lnTo>
                    <a:pt x="210947" y="265430"/>
                  </a:lnTo>
                  <a:lnTo>
                    <a:pt x="216153" y="267970"/>
                  </a:lnTo>
                  <a:lnTo>
                    <a:pt x="231521" y="276860"/>
                  </a:lnTo>
                  <a:lnTo>
                    <a:pt x="251332" y="284480"/>
                  </a:lnTo>
                  <a:lnTo>
                    <a:pt x="274192" y="288290"/>
                  </a:lnTo>
                  <a:lnTo>
                    <a:pt x="299847" y="290830"/>
                  </a:lnTo>
                  <a:lnTo>
                    <a:pt x="327151" y="292100"/>
                  </a:lnTo>
                  <a:lnTo>
                    <a:pt x="324865" y="316230"/>
                  </a:lnTo>
                  <a:lnTo>
                    <a:pt x="326389" y="327660"/>
                  </a:lnTo>
                  <a:lnTo>
                    <a:pt x="336676" y="327660"/>
                  </a:lnTo>
                  <a:lnTo>
                    <a:pt x="336676" y="323850"/>
                  </a:lnTo>
                  <a:lnTo>
                    <a:pt x="335152" y="316230"/>
                  </a:lnTo>
                  <a:lnTo>
                    <a:pt x="338074" y="288290"/>
                  </a:lnTo>
                  <a:lnTo>
                    <a:pt x="338074" y="285750"/>
                  </a:lnTo>
                  <a:lnTo>
                    <a:pt x="337438" y="284480"/>
                  </a:lnTo>
                  <a:lnTo>
                    <a:pt x="335152" y="281940"/>
                  </a:lnTo>
                  <a:lnTo>
                    <a:pt x="327151" y="281940"/>
                  </a:lnTo>
                  <a:lnTo>
                    <a:pt x="302132" y="280670"/>
                  </a:lnTo>
                  <a:lnTo>
                    <a:pt x="277113" y="278130"/>
                  </a:lnTo>
                  <a:lnTo>
                    <a:pt x="255777" y="274320"/>
                  </a:lnTo>
                  <a:lnTo>
                    <a:pt x="237362" y="266700"/>
                  </a:lnTo>
                  <a:lnTo>
                    <a:pt x="224459" y="261620"/>
                  </a:lnTo>
                  <a:close/>
                </a:path>
                <a:path w="644525" h="496570">
                  <a:moveTo>
                    <a:pt x="202183" y="156210"/>
                  </a:moveTo>
                  <a:lnTo>
                    <a:pt x="199898" y="157480"/>
                  </a:lnTo>
                  <a:lnTo>
                    <a:pt x="197738" y="160020"/>
                  </a:lnTo>
                  <a:lnTo>
                    <a:pt x="196976" y="161290"/>
                  </a:lnTo>
                  <a:lnTo>
                    <a:pt x="196976" y="208280"/>
                  </a:lnTo>
                  <a:lnTo>
                    <a:pt x="224916" y="240030"/>
                  </a:lnTo>
                  <a:lnTo>
                    <a:pt x="268985" y="254000"/>
                  </a:lnTo>
                  <a:lnTo>
                    <a:pt x="327151" y="259080"/>
                  </a:lnTo>
                  <a:lnTo>
                    <a:pt x="343280" y="259080"/>
                  </a:lnTo>
                  <a:lnTo>
                    <a:pt x="345439" y="257810"/>
                  </a:lnTo>
                  <a:lnTo>
                    <a:pt x="346963" y="256540"/>
                  </a:lnTo>
                  <a:lnTo>
                    <a:pt x="347725" y="256540"/>
                  </a:lnTo>
                  <a:lnTo>
                    <a:pt x="351499" y="248920"/>
                  </a:lnTo>
                  <a:lnTo>
                    <a:pt x="327151" y="248920"/>
                  </a:lnTo>
                  <a:lnTo>
                    <a:pt x="298450" y="247650"/>
                  </a:lnTo>
                  <a:lnTo>
                    <a:pt x="250698" y="238760"/>
                  </a:lnTo>
                  <a:lnTo>
                    <a:pt x="210184" y="215900"/>
                  </a:lnTo>
                  <a:lnTo>
                    <a:pt x="207263" y="208280"/>
                  </a:lnTo>
                  <a:lnTo>
                    <a:pt x="207263" y="182880"/>
                  </a:lnTo>
                  <a:lnTo>
                    <a:pt x="226610" y="182880"/>
                  </a:lnTo>
                  <a:lnTo>
                    <a:pt x="221233" y="180340"/>
                  </a:lnTo>
                  <a:lnTo>
                    <a:pt x="215391" y="175260"/>
                  </a:lnTo>
                  <a:lnTo>
                    <a:pt x="210184" y="168910"/>
                  </a:lnTo>
                  <a:lnTo>
                    <a:pt x="207263" y="161290"/>
                  </a:lnTo>
                  <a:lnTo>
                    <a:pt x="207263" y="160020"/>
                  </a:lnTo>
                  <a:lnTo>
                    <a:pt x="205104" y="157480"/>
                  </a:lnTo>
                  <a:lnTo>
                    <a:pt x="202183" y="156210"/>
                  </a:lnTo>
                  <a:close/>
                </a:path>
                <a:path w="644525" h="496570">
                  <a:moveTo>
                    <a:pt x="376510" y="210820"/>
                  </a:moveTo>
                  <a:lnTo>
                    <a:pt x="360933" y="210820"/>
                  </a:lnTo>
                  <a:lnTo>
                    <a:pt x="349884" y="228600"/>
                  </a:lnTo>
                  <a:lnTo>
                    <a:pt x="339598" y="248920"/>
                  </a:lnTo>
                  <a:lnTo>
                    <a:pt x="351499" y="248920"/>
                  </a:lnTo>
                  <a:lnTo>
                    <a:pt x="360933" y="229870"/>
                  </a:lnTo>
                  <a:lnTo>
                    <a:pt x="376510" y="210820"/>
                  </a:lnTo>
                  <a:close/>
                </a:path>
                <a:path w="644525" h="496570">
                  <a:moveTo>
                    <a:pt x="226610" y="182880"/>
                  </a:moveTo>
                  <a:lnTo>
                    <a:pt x="207263" y="182880"/>
                  </a:lnTo>
                  <a:lnTo>
                    <a:pt x="210947" y="186690"/>
                  </a:lnTo>
                  <a:lnTo>
                    <a:pt x="252856" y="204470"/>
                  </a:lnTo>
                  <a:lnTo>
                    <a:pt x="299847" y="212090"/>
                  </a:lnTo>
                  <a:lnTo>
                    <a:pt x="327151" y="213360"/>
                  </a:lnTo>
                  <a:lnTo>
                    <a:pt x="360933" y="210820"/>
                  </a:lnTo>
                  <a:lnTo>
                    <a:pt x="376510" y="210820"/>
                  </a:lnTo>
                  <a:lnTo>
                    <a:pt x="378586" y="208280"/>
                  </a:lnTo>
                  <a:lnTo>
                    <a:pt x="379983" y="205740"/>
                  </a:lnTo>
                  <a:lnTo>
                    <a:pt x="379983" y="201930"/>
                  </a:lnTo>
                  <a:lnTo>
                    <a:pt x="327151" y="201930"/>
                  </a:lnTo>
                  <a:lnTo>
                    <a:pt x="302132" y="200660"/>
                  </a:lnTo>
                  <a:lnTo>
                    <a:pt x="277113" y="198120"/>
                  </a:lnTo>
                  <a:lnTo>
                    <a:pt x="255777" y="193040"/>
                  </a:lnTo>
                  <a:lnTo>
                    <a:pt x="237362" y="187960"/>
                  </a:lnTo>
                  <a:lnTo>
                    <a:pt x="226610" y="182880"/>
                  </a:lnTo>
                  <a:close/>
                </a:path>
                <a:path w="644525" h="496570">
                  <a:moveTo>
                    <a:pt x="375665" y="198120"/>
                  </a:moveTo>
                  <a:lnTo>
                    <a:pt x="373379" y="198120"/>
                  </a:lnTo>
                  <a:lnTo>
                    <a:pt x="350647" y="201930"/>
                  </a:lnTo>
                  <a:lnTo>
                    <a:pt x="379983" y="201930"/>
                  </a:lnTo>
                  <a:lnTo>
                    <a:pt x="375665" y="198120"/>
                  </a:lnTo>
                  <a:close/>
                </a:path>
                <a:path w="644525" h="496570">
                  <a:moveTo>
                    <a:pt x="202183" y="76200"/>
                  </a:moveTo>
                  <a:lnTo>
                    <a:pt x="199898" y="77470"/>
                  </a:lnTo>
                  <a:lnTo>
                    <a:pt x="197738" y="80010"/>
                  </a:lnTo>
                  <a:lnTo>
                    <a:pt x="196976" y="82550"/>
                  </a:lnTo>
                  <a:lnTo>
                    <a:pt x="196976" y="128270"/>
                  </a:lnTo>
                  <a:lnTo>
                    <a:pt x="224916" y="160020"/>
                  </a:lnTo>
                  <a:lnTo>
                    <a:pt x="268985" y="175260"/>
                  </a:lnTo>
                  <a:lnTo>
                    <a:pt x="327151" y="179070"/>
                  </a:lnTo>
                  <a:lnTo>
                    <a:pt x="358012" y="177800"/>
                  </a:lnTo>
                  <a:lnTo>
                    <a:pt x="385952" y="175260"/>
                  </a:lnTo>
                  <a:lnTo>
                    <a:pt x="410209" y="168910"/>
                  </a:lnTo>
                  <a:lnTo>
                    <a:pt x="327151" y="168910"/>
                  </a:lnTo>
                  <a:lnTo>
                    <a:pt x="298450" y="167640"/>
                  </a:lnTo>
                  <a:lnTo>
                    <a:pt x="250698" y="160020"/>
                  </a:lnTo>
                  <a:lnTo>
                    <a:pt x="210184" y="137160"/>
                  </a:lnTo>
                  <a:lnTo>
                    <a:pt x="207263" y="128270"/>
                  </a:lnTo>
                  <a:lnTo>
                    <a:pt x="207263" y="104140"/>
                  </a:lnTo>
                  <a:lnTo>
                    <a:pt x="228146" y="104140"/>
                  </a:lnTo>
                  <a:lnTo>
                    <a:pt x="221233" y="100330"/>
                  </a:lnTo>
                  <a:lnTo>
                    <a:pt x="215391" y="96520"/>
                  </a:lnTo>
                  <a:lnTo>
                    <a:pt x="210184" y="90170"/>
                  </a:lnTo>
                  <a:lnTo>
                    <a:pt x="207263" y="82550"/>
                  </a:lnTo>
                  <a:lnTo>
                    <a:pt x="207263" y="80010"/>
                  </a:lnTo>
                  <a:lnTo>
                    <a:pt x="205104" y="77470"/>
                  </a:lnTo>
                  <a:lnTo>
                    <a:pt x="202183" y="76200"/>
                  </a:lnTo>
                  <a:close/>
                </a:path>
                <a:path w="644525" h="496570">
                  <a:moveTo>
                    <a:pt x="458724" y="104140"/>
                  </a:moveTo>
                  <a:lnTo>
                    <a:pt x="446912" y="104140"/>
                  </a:lnTo>
                  <a:lnTo>
                    <a:pt x="446912" y="128270"/>
                  </a:lnTo>
                  <a:lnTo>
                    <a:pt x="443991" y="137160"/>
                  </a:lnTo>
                  <a:lnTo>
                    <a:pt x="405002" y="160020"/>
                  </a:lnTo>
                  <a:lnTo>
                    <a:pt x="355726" y="167640"/>
                  </a:lnTo>
                  <a:lnTo>
                    <a:pt x="327151" y="168910"/>
                  </a:lnTo>
                  <a:lnTo>
                    <a:pt x="410209" y="168910"/>
                  </a:lnTo>
                  <a:lnTo>
                    <a:pt x="430783" y="160020"/>
                  </a:lnTo>
                  <a:lnTo>
                    <a:pt x="444753" y="151130"/>
                  </a:lnTo>
                  <a:lnTo>
                    <a:pt x="454278" y="140970"/>
                  </a:lnTo>
                  <a:lnTo>
                    <a:pt x="458724" y="128270"/>
                  </a:lnTo>
                  <a:lnTo>
                    <a:pt x="458724" y="104140"/>
                  </a:lnTo>
                  <a:close/>
                </a:path>
                <a:path w="644525" h="496570">
                  <a:moveTo>
                    <a:pt x="228146" y="104140"/>
                  </a:moveTo>
                  <a:lnTo>
                    <a:pt x="207263" y="104140"/>
                  </a:lnTo>
                  <a:lnTo>
                    <a:pt x="210947" y="106680"/>
                  </a:lnTo>
                  <a:lnTo>
                    <a:pt x="216153" y="109220"/>
                  </a:lnTo>
                  <a:lnTo>
                    <a:pt x="231521" y="118110"/>
                  </a:lnTo>
                  <a:lnTo>
                    <a:pt x="252856" y="124460"/>
                  </a:lnTo>
                  <a:lnTo>
                    <a:pt x="275589" y="129540"/>
                  </a:lnTo>
                  <a:lnTo>
                    <a:pt x="299847" y="132080"/>
                  </a:lnTo>
                  <a:lnTo>
                    <a:pt x="327151" y="133350"/>
                  </a:lnTo>
                  <a:lnTo>
                    <a:pt x="354329" y="132080"/>
                  </a:lnTo>
                  <a:lnTo>
                    <a:pt x="379983" y="129540"/>
                  </a:lnTo>
                  <a:lnTo>
                    <a:pt x="402844" y="124460"/>
                  </a:lnTo>
                  <a:lnTo>
                    <a:pt x="406653" y="123190"/>
                  </a:lnTo>
                  <a:lnTo>
                    <a:pt x="327151" y="123190"/>
                  </a:lnTo>
                  <a:lnTo>
                    <a:pt x="302132" y="121920"/>
                  </a:lnTo>
                  <a:lnTo>
                    <a:pt x="277113" y="119380"/>
                  </a:lnTo>
                  <a:lnTo>
                    <a:pt x="255777" y="115570"/>
                  </a:lnTo>
                  <a:lnTo>
                    <a:pt x="237362" y="109220"/>
                  </a:lnTo>
                  <a:lnTo>
                    <a:pt x="228146" y="104140"/>
                  </a:lnTo>
                  <a:close/>
                </a:path>
                <a:path w="644525" h="496570">
                  <a:moveTo>
                    <a:pt x="452120" y="76200"/>
                  </a:moveTo>
                  <a:lnTo>
                    <a:pt x="449833" y="77470"/>
                  </a:lnTo>
                  <a:lnTo>
                    <a:pt x="448436" y="80010"/>
                  </a:lnTo>
                  <a:lnTo>
                    <a:pt x="446912" y="82550"/>
                  </a:lnTo>
                  <a:lnTo>
                    <a:pt x="444753" y="90170"/>
                  </a:lnTo>
                  <a:lnTo>
                    <a:pt x="439547" y="96520"/>
                  </a:lnTo>
                  <a:lnTo>
                    <a:pt x="432180" y="100330"/>
                  </a:lnTo>
                  <a:lnTo>
                    <a:pt x="418210" y="109220"/>
                  </a:lnTo>
                  <a:lnTo>
                    <a:pt x="399160" y="115570"/>
                  </a:lnTo>
                  <a:lnTo>
                    <a:pt x="377062" y="119380"/>
                  </a:lnTo>
                  <a:lnTo>
                    <a:pt x="352805" y="121920"/>
                  </a:lnTo>
                  <a:lnTo>
                    <a:pt x="327151" y="123190"/>
                  </a:lnTo>
                  <a:lnTo>
                    <a:pt x="406653" y="123190"/>
                  </a:lnTo>
                  <a:lnTo>
                    <a:pt x="421894" y="118110"/>
                  </a:lnTo>
                  <a:lnTo>
                    <a:pt x="438784" y="109220"/>
                  </a:lnTo>
                  <a:lnTo>
                    <a:pt x="443991" y="106680"/>
                  </a:lnTo>
                  <a:lnTo>
                    <a:pt x="446912" y="104140"/>
                  </a:lnTo>
                  <a:lnTo>
                    <a:pt x="458724" y="104140"/>
                  </a:lnTo>
                  <a:lnTo>
                    <a:pt x="458724" y="82550"/>
                  </a:lnTo>
                  <a:lnTo>
                    <a:pt x="457200" y="80010"/>
                  </a:lnTo>
                  <a:lnTo>
                    <a:pt x="455040" y="77470"/>
                  </a:lnTo>
                  <a:lnTo>
                    <a:pt x="452120" y="76200"/>
                  </a:lnTo>
                  <a:close/>
                </a:path>
                <a:path w="644525" h="496570">
                  <a:moveTo>
                    <a:pt x="327151" y="0"/>
                  </a:moveTo>
                  <a:lnTo>
                    <a:pt x="268985" y="5080"/>
                  </a:lnTo>
                  <a:lnTo>
                    <a:pt x="224916" y="20320"/>
                  </a:lnTo>
                  <a:lnTo>
                    <a:pt x="196976" y="52070"/>
                  </a:lnTo>
                  <a:lnTo>
                    <a:pt x="199898" y="63500"/>
                  </a:lnTo>
                  <a:lnTo>
                    <a:pt x="244094" y="92710"/>
                  </a:lnTo>
                  <a:lnTo>
                    <a:pt x="296925" y="101600"/>
                  </a:lnTo>
                  <a:lnTo>
                    <a:pt x="327151" y="102870"/>
                  </a:lnTo>
                  <a:lnTo>
                    <a:pt x="358012" y="101600"/>
                  </a:lnTo>
                  <a:lnTo>
                    <a:pt x="385952" y="97790"/>
                  </a:lnTo>
                  <a:lnTo>
                    <a:pt x="410209" y="92710"/>
                  </a:lnTo>
                  <a:lnTo>
                    <a:pt x="327151" y="92710"/>
                  </a:lnTo>
                  <a:lnTo>
                    <a:pt x="298450" y="91440"/>
                  </a:lnTo>
                  <a:lnTo>
                    <a:pt x="250698" y="82550"/>
                  </a:lnTo>
                  <a:lnTo>
                    <a:pt x="210184" y="59690"/>
                  </a:lnTo>
                  <a:lnTo>
                    <a:pt x="207263" y="52070"/>
                  </a:lnTo>
                  <a:lnTo>
                    <a:pt x="210184" y="43180"/>
                  </a:lnTo>
                  <a:lnTo>
                    <a:pt x="250698" y="20320"/>
                  </a:lnTo>
                  <a:lnTo>
                    <a:pt x="298450" y="12700"/>
                  </a:lnTo>
                  <a:lnTo>
                    <a:pt x="327151" y="11430"/>
                  </a:lnTo>
                  <a:lnTo>
                    <a:pt x="410209" y="11430"/>
                  </a:lnTo>
                  <a:lnTo>
                    <a:pt x="385952" y="5080"/>
                  </a:lnTo>
                  <a:lnTo>
                    <a:pt x="327151" y="0"/>
                  </a:lnTo>
                  <a:close/>
                </a:path>
                <a:path w="644525" h="496570">
                  <a:moveTo>
                    <a:pt x="410209" y="11430"/>
                  </a:moveTo>
                  <a:lnTo>
                    <a:pt x="327151" y="11430"/>
                  </a:lnTo>
                  <a:lnTo>
                    <a:pt x="355726" y="12700"/>
                  </a:lnTo>
                  <a:lnTo>
                    <a:pt x="382270" y="15240"/>
                  </a:lnTo>
                  <a:lnTo>
                    <a:pt x="421894" y="27940"/>
                  </a:lnTo>
                  <a:lnTo>
                    <a:pt x="446912" y="52070"/>
                  </a:lnTo>
                  <a:lnTo>
                    <a:pt x="443991" y="59690"/>
                  </a:lnTo>
                  <a:lnTo>
                    <a:pt x="405002" y="82550"/>
                  </a:lnTo>
                  <a:lnTo>
                    <a:pt x="355726" y="91440"/>
                  </a:lnTo>
                  <a:lnTo>
                    <a:pt x="327151" y="92710"/>
                  </a:lnTo>
                  <a:lnTo>
                    <a:pt x="410209" y="92710"/>
                  </a:lnTo>
                  <a:lnTo>
                    <a:pt x="430783" y="83820"/>
                  </a:lnTo>
                  <a:lnTo>
                    <a:pt x="444753" y="74930"/>
                  </a:lnTo>
                  <a:lnTo>
                    <a:pt x="454278" y="63500"/>
                  </a:lnTo>
                  <a:lnTo>
                    <a:pt x="458724" y="52070"/>
                  </a:lnTo>
                  <a:lnTo>
                    <a:pt x="454278" y="39370"/>
                  </a:lnTo>
                  <a:lnTo>
                    <a:pt x="444753" y="29210"/>
                  </a:lnTo>
                  <a:lnTo>
                    <a:pt x="430783" y="20320"/>
                  </a:lnTo>
                  <a:lnTo>
                    <a:pt x="410209" y="11430"/>
                  </a:lnTo>
                  <a:close/>
                </a:path>
                <a:path w="644525" h="496570">
                  <a:moveTo>
                    <a:pt x="5206" y="339344"/>
                  </a:moveTo>
                  <a:lnTo>
                    <a:pt x="2920" y="339979"/>
                  </a:lnTo>
                  <a:lnTo>
                    <a:pt x="1523" y="342264"/>
                  </a:lnTo>
                  <a:lnTo>
                    <a:pt x="0" y="345186"/>
                  </a:lnTo>
                  <a:lnTo>
                    <a:pt x="0" y="390779"/>
                  </a:lnTo>
                  <a:lnTo>
                    <a:pt x="27939" y="423037"/>
                  </a:lnTo>
                  <a:lnTo>
                    <a:pt x="72771" y="437006"/>
                  </a:lnTo>
                  <a:lnTo>
                    <a:pt x="130809" y="441452"/>
                  </a:lnTo>
                  <a:lnTo>
                    <a:pt x="157352" y="440690"/>
                  </a:lnTo>
                  <a:lnTo>
                    <a:pt x="183006" y="437006"/>
                  </a:lnTo>
                  <a:lnTo>
                    <a:pt x="185292" y="436245"/>
                  </a:lnTo>
                  <a:lnTo>
                    <a:pt x="186689" y="435609"/>
                  </a:lnTo>
                  <a:lnTo>
                    <a:pt x="187451" y="431927"/>
                  </a:lnTo>
                  <a:lnTo>
                    <a:pt x="187451" y="431165"/>
                  </a:lnTo>
                  <a:lnTo>
                    <a:pt x="130809" y="431165"/>
                  </a:lnTo>
                  <a:lnTo>
                    <a:pt x="101473" y="430403"/>
                  </a:lnTo>
                  <a:lnTo>
                    <a:pt x="53720" y="421640"/>
                  </a:lnTo>
                  <a:lnTo>
                    <a:pt x="13969" y="398780"/>
                  </a:lnTo>
                  <a:lnTo>
                    <a:pt x="10286" y="390779"/>
                  </a:lnTo>
                  <a:lnTo>
                    <a:pt x="10286" y="365760"/>
                  </a:lnTo>
                  <a:lnTo>
                    <a:pt x="30629" y="365760"/>
                  </a:lnTo>
                  <a:lnTo>
                    <a:pt x="25018" y="362838"/>
                  </a:lnTo>
                  <a:lnTo>
                    <a:pt x="19050" y="358394"/>
                  </a:lnTo>
                  <a:lnTo>
                    <a:pt x="12445" y="352551"/>
                  </a:lnTo>
                  <a:lnTo>
                    <a:pt x="10286" y="345186"/>
                  </a:lnTo>
                  <a:lnTo>
                    <a:pt x="10286" y="342264"/>
                  </a:lnTo>
                  <a:lnTo>
                    <a:pt x="8762" y="339979"/>
                  </a:lnTo>
                  <a:lnTo>
                    <a:pt x="5206" y="339344"/>
                  </a:lnTo>
                  <a:close/>
                </a:path>
                <a:path w="644525" h="496570">
                  <a:moveTo>
                    <a:pt x="187451" y="392938"/>
                  </a:moveTo>
                  <a:lnTo>
                    <a:pt x="177164" y="392938"/>
                  </a:lnTo>
                  <a:lnTo>
                    <a:pt x="177164" y="428244"/>
                  </a:lnTo>
                  <a:lnTo>
                    <a:pt x="154304" y="430403"/>
                  </a:lnTo>
                  <a:lnTo>
                    <a:pt x="130809" y="431165"/>
                  </a:lnTo>
                  <a:lnTo>
                    <a:pt x="187451" y="431165"/>
                  </a:lnTo>
                  <a:lnTo>
                    <a:pt x="187451" y="392938"/>
                  </a:lnTo>
                  <a:close/>
                </a:path>
                <a:path w="644525" h="496570">
                  <a:moveTo>
                    <a:pt x="30629" y="365760"/>
                  </a:moveTo>
                  <a:lnTo>
                    <a:pt x="10286" y="365760"/>
                  </a:lnTo>
                  <a:lnTo>
                    <a:pt x="14731" y="369443"/>
                  </a:lnTo>
                  <a:lnTo>
                    <a:pt x="55117" y="386334"/>
                  </a:lnTo>
                  <a:lnTo>
                    <a:pt x="103631" y="395097"/>
                  </a:lnTo>
                  <a:lnTo>
                    <a:pt x="130809" y="395859"/>
                  </a:lnTo>
                  <a:lnTo>
                    <a:pt x="154304" y="395097"/>
                  </a:lnTo>
                  <a:lnTo>
                    <a:pt x="177164" y="392938"/>
                  </a:lnTo>
                  <a:lnTo>
                    <a:pt x="187451" y="392938"/>
                  </a:lnTo>
                  <a:lnTo>
                    <a:pt x="187451" y="385572"/>
                  </a:lnTo>
                  <a:lnTo>
                    <a:pt x="130809" y="385572"/>
                  </a:lnTo>
                  <a:lnTo>
                    <a:pt x="104394" y="384810"/>
                  </a:lnTo>
                  <a:lnTo>
                    <a:pt x="58800" y="377570"/>
                  </a:lnTo>
                  <a:lnTo>
                    <a:pt x="40385" y="370839"/>
                  </a:lnTo>
                  <a:lnTo>
                    <a:pt x="30629" y="365760"/>
                  </a:lnTo>
                  <a:close/>
                </a:path>
                <a:path w="644525" h="496570">
                  <a:moveTo>
                    <a:pt x="183006" y="381126"/>
                  </a:moveTo>
                  <a:lnTo>
                    <a:pt x="181609" y="381126"/>
                  </a:lnTo>
                  <a:lnTo>
                    <a:pt x="156590" y="384810"/>
                  </a:lnTo>
                  <a:lnTo>
                    <a:pt x="130809" y="385572"/>
                  </a:lnTo>
                  <a:lnTo>
                    <a:pt x="187451" y="385572"/>
                  </a:lnTo>
                  <a:lnTo>
                    <a:pt x="187451" y="384810"/>
                  </a:lnTo>
                  <a:lnTo>
                    <a:pt x="185292" y="382650"/>
                  </a:lnTo>
                  <a:lnTo>
                    <a:pt x="183006" y="381126"/>
                  </a:lnTo>
                  <a:close/>
                </a:path>
                <a:path w="644525" h="496570">
                  <a:moveTo>
                    <a:pt x="5206" y="260604"/>
                  </a:moveTo>
                  <a:lnTo>
                    <a:pt x="2920" y="261366"/>
                  </a:lnTo>
                  <a:lnTo>
                    <a:pt x="1523" y="262128"/>
                  </a:lnTo>
                  <a:lnTo>
                    <a:pt x="0" y="265811"/>
                  </a:lnTo>
                  <a:lnTo>
                    <a:pt x="0" y="311404"/>
                  </a:lnTo>
                  <a:lnTo>
                    <a:pt x="27939" y="344424"/>
                  </a:lnTo>
                  <a:lnTo>
                    <a:pt x="72771" y="357631"/>
                  </a:lnTo>
                  <a:lnTo>
                    <a:pt x="130809" y="362838"/>
                  </a:lnTo>
                  <a:lnTo>
                    <a:pt x="157352" y="362076"/>
                  </a:lnTo>
                  <a:lnTo>
                    <a:pt x="183006" y="358394"/>
                  </a:lnTo>
                  <a:lnTo>
                    <a:pt x="185292" y="357631"/>
                  </a:lnTo>
                  <a:lnTo>
                    <a:pt x="186689" y="355473"/>
                  </a:lnTo>
                  <a:lnTo>
                    <a:pt x="187451" y="353313"/>
                  </a:lnTo>
                  <a:lnTo>
                    <a:pt x="187451" y="352551"/>
                  </a:lnTo>
                  <a:lnTo>
                    <a:pt x="130809" y="352551"/>
                  </a:lnTo>
                  <a:lnTo>
                    <a:pt x="101473" y="350266"/>
                  </a:lnTo>
                  <a:lnTo>
                    <a:pt x="53720" y="342264"/>
                  </a:lnTo>
                  <a:lnTo>
                    <a:pt x="13969" y="319405"/>
                  </a:lnTo>
                  <a:lnTo>
                    <a:pt x="10286" y="311404"/>
                  </a:lnTo>
                  <a:lnTo>
                    <a:pt x="10286" y="286385"/>
                  </a:lnTo>
                  <a:lnTo>
                    <a:pt x="29602" y="286385"/>
                  </a:lnTo>
                  <a:lnTo>
                    <a:pt x="25018" y="284225"/>
                  </a:lnTo>
                  <a:lnTo>
                    <a:pt x="19050" y="279019"/>
                  </a:lnTo>
                  <a:lnTo>
                    <a:pt x="12445" y="273176"/>
                  </a:lnTo>
                  <a:lnTo>
                    <a:pt x="10286" y="265811"/>
                  </a:lnTo>
                  <a:lnTo>
                    <a:pt x="10286" y="262128"/>
                  </a:lnTo>
                  <a:lnTo>
                    <a:pt x="8762" y="261366"/>
                  </a:lnTo>
                  <a:lnTo>
                    <a:pt x="5206" y="260604"/>
                  </a:lnTo>
                  <a:close/>
                </a:path>
                <a:path w="644525" h="496570">
                  <a:moveTo>
                    <a:pt x="187451" y="312800"/>
                  </a:moveTo>
                  <a:lnTo>
                    <a:pt x="177164" y="312800"/>
                  </a:lnTo>
                  <a:lnTo>
                    <a:pt x="177164" y="348106"/>
                  </a:lnTo>
                  <a:lnTo>
                    <a:pt x="154304" y="351789"/>
                  </a:lnTo>
                  <a:lnTo>
                    <a:pt x="130809" y="352551"/>
                  </a:lnTo>
                  <a:lnTo>
                    <a:pt x="187451" y="352551"/>
                  </a:lnTo>
                  <a:lnTo>
                    <a:pt x="187451" y="312800"/>
                  </a:lnTo>
                  <a:close/>
                </a:path>
                <a:path w="644525" h="496570">
                  <a:moveTo>
                    <a:pt x="29602" y="286385"/>
                  </a:moveTo>
                  <a:lnTo>
                    <a:pt x="10286" y="286385"/>
                  </a:lnTo>
                  <a:lnTo>
                    <a:pt x="14731" y="289306"/>
                  </a:lnTo>
                  <a:lnTo>
                    <a:pt x="55117" y="307720"/>
                  </a:lnTo>
                  <a:lnTo>
                    <a:pt x="103631" y="315087"/>
                  </a:lnTo>
                  <a:lnTo>
                    <a:pt x="130809" y="316484"/>
                  </a:lnTo>
                  <a:lnTo>
                    <a:pt x="154304" y="316484"/>
                  </a:lnTo>
                  <a:lnTo>
                    <a:pt x="177164" y="312800"/>
                  </a:lnTo>
                  <a:lnTo>
                    <a:pt x="187451" y="312800"/>
                  </a:lnTo>
                  <a:lnTo>
                    <a:pt x="187451" y="306197"/>
                  </a:lnTo>
                  <a:lnTo>
                    <a:pt x="130809" y="306197"/>
                  </a:lnTo>
                  <a:lnTo>
                    <a:pt x="104394" y="304800"/>
                  </a:lnTo>
                  <a:lnTo>
                    <a:pt x="80899" y="301751"/>
                  </a:lnTo>
                  <a:lnTo>
                    <a:pt x="58800" y="297434"/>
                  </a:lnTo>
                  <a:lnTo>
                    <a:pt x="40385" y="291464"/>
                  </a:lnTo>
                  <a:lnTo>
                    <a:pt x="29602" y="286385"/>
                  </a:lnTo>
                  <a:close/>
                </a:path>
                <a:path w="644525" h="496570">
                  <a:moveTo>
                    <a:pt x="183006" y="301751"/>
                  </a:moveTo>
                  <a:lnTo>
                    <a:pt x="181609" y="301751"/>
                  </a:lnTo>
                  <a:lnTo>
                    <a:pt x="156590" y="304800"/>
                  </a:lnTo>
                  <a:lnTo>
                    <a:pt x="130809" y="306197"/>
                  </a:lnTo>
                  <a:lnTo>
                    <a:pt x="187451" y="306197"/>
                  </a:lnTo>
                  <a:lnTo>
                    <a:pt x="187451" y="304800"/>
                  </a:lnTo>
                  <a:lnTo>
                    <a:pt x="185292" y="302513"/>
                  </a:lnTo>
                  <a:lnTo>
                    <a:pt x="183006" y="301751"/>
                  </a:lnTo>
                  <a:close/>
                </a:path>
                <a:path w="644525" h="496570">
                  <a:moveTo>
                    <a:pt x="5206" y="180594"/>
                  </a:moveTo>
                  <a:lnTo>
                    <a:pt x="2920" y="181991"/>
                  </a:lnTo>
                  <a:lnTo>
                    <a:pt x="1523" y="183514"/>
                  </a:lnTo>
                  <a:lnTo>
                    <a:pt x="0" y="185674"/>
                  </a:lnTo>
                  <a:lnTo>
                    <a:pt x="0" y="232663"/>
                  </a:lnTo>
                  <a:lnTo>
                    <a:pt x="27939" y="264287"/>
                  </a:lnTo>
                  <a:lnTo>
                    <a:pt x="72771" y="278256"/>
                  </a:lnTo>
                  <a:lnTo>
                    <a:pt x="130809" y="283463"/>
                  </a:lnTo>
                  <a:lnTo>
                    <a:pt x="157352" y="281939"/>
                  </a:lnTo>
                  <a:lnTo>
                    <a:pt x="183006" y="279019"/>
                  </a:lnTo>
                  <a:lnTo>
                    <a:pt x="185292" y="278256"/>
                  </a:lnTo>
                  <a:lnTo>
                    <a:pt x="186689" y="276098"/>
                  </a:lnTo>
                  <a:lnTo>
                    <a:pt x="187451" y="273938"/>
                  </a:lnTo>
                  <a:lnTo>
                    <a:pt x="187451" y="273176"/>
                  </a:lnTo>
                  <a:lnTo>
                    <a:pt x="130809" y="273176"/>
                  </a:lnTo>
                  <a:lnTo>
                    <a:pt x="101473" y="271653"/>
                  </a:lnTo>
                  <a:lnTo>
                    <a:pt x="53720" y="262128"/>
                  </a:lnTo>
                  <a:lnTo>
                    <a:pt x="13969" y="240792"/>
                  </a:lnTo>
                  <a:lnTo>
                    <a:pt x="10286" y="232663"/>
                  </a:lnTo>
                  <a:lnTo>
                    <a:pt x="10286" y="206248"/>
                  </a:lnTo>
                  <a:lnTo>
                    <a:pt x="28269" y="206248"/>
                  </a:lnTo>
                  <a:lnTo>
                    <a:pt x="25018" y="204850"/>
                  </a:lnTo>
                  <a:lnTo>
                    <a:pt x="19050" y="199644"/>
                  </a:lnTo>
                  <a:lnTo>
                    <a:pt x="12445" y="193039"/>
                  </a:lnTo>
                  <a:lnTo>
                    <a:pt x="10286" y="185674"/>
                  </a:lnTo>
                  <a:lnTo>
                    <a:pt x="10286" y="183514"/>
                  </a:lnTo>
                  <a:lnTo>
                    <a:pt x="8762" y="181991"/>
                  </a:lnTo>
                  <a:lnTo>
                    <a:pt x="5206" y="180594"/>
                  </a:lnTo>
                  <a:close/>
                </a:path>
                <a:path w="644525" h="496570">
                  <a:moveTo>
                    <a:pt x="187451" y="234187"/>
                  </a:moveTo>
                  <a:lnTo>
                    <a:pt x="177164" y="234187"/>
                  </a:lnTo>
                  <a:lnTo>
                    <a:pt x="177164" y="269494"/>
                  </a:lnTo>
                  <a:lnTo>
                    <a:pt x="154304" y="271653"/>
                  </a:lnTo>
                  <a:lnTo>
                    <a:pt x="130809" y="273176"/>
                  </a:lnTo>
                  <a:lnTo>
                    <a:pt x="187451" y="273176"/>
                  </a:lnTo>
                  <a:lnTo>
                    <a:pt x="187451" y="234187"/>
                  </a:lnTo>
                  <a:close/>
                </a:path>
                <a:path w="644525" h="496570">
                  <a:moveTo>
                    <a:pt x="28269" y="206248"/>
                  </a:moveTo>
                  <a:lnTo>
                    <a:pt x="10286" y="206248"/>
                  </a:lnTo>
                  <a:lnTo>
                    <a:pt x="14731" y="210693"/>
                  </a:lnTo>
                  <a:lnTo>
                    <a:pt x="55117" y="228345"/>
                  </a:lnTo>
                  <a:lnTo>
                    <a:pt x="103631" y="236347"/>
                  </a:lnTo>
                  <a:lnTo>
                    <a:pt x="130809" y="237870"/>
                  </a:lnTo>
                  <a:lnTo>
                    <a:pt x="154304" y="236347"/>
                  </a:lnTo>
                  <a:lnTo>
                    <a:pt x="177164" y="234187"/>
                  </a:lnTo>
                  <a:lnTo>
                    <a:pt x="187451" y="234187"/>
                  </a:lnTo>
                  <a:lnTo>
                    <a:pt x="187451" y="227584"/>
                  </a:lnTo>
                  <a:lnTo>
                    <a:pt x="130809" y="227584"/>
                  </a:lnTo>
                  <a:lnTo>
                    <a:pt x="104394" y="226060"/>
                  </a:lnTo>
                  <a:lnTo>
                    <a:pt x="80899" y="223138"/>
                  </a:lnTo>
                  <a:lnTo>
                    <a:pt x="58800" y="218059"/>
                  </a:lnTo>
                  <a:lnTo>
                    <a:pt x="40385" y="211455"/>
                  </a:lnTo>
                  <a:lnTo>
                    <a:pt x="28269" y="206248"/>
                  </a:lnTo>
                  <a:close/>
                </a:path>
                <a:path w="644525" h="496570">
                  <a:moveTo>
                    <a:pt x="183006" y="223138"/>
                  </a:moveTo>
                  <a:lnTo>
                    <a:pt x="181609" y="223138"/>
                  </a:lnTo>
                  <a:lnTo>
                    <a:pt x="156590" y="226060"/>
                  </a:lnTo>
                  <a:lnTo>
                    <a:pt x="130809" y="227584"/>
                  </a:lnTo>
                  <a:lnTo>
                    <a:pt x="187451" y="227584"/>
                  </a:lnTo>
                  <a:lnTo>
                    <a:pt x="187451" y="226060"/>
                  </a:lnTo>
                  <a:lnTo>
                    <a:pt x="185292" y="223900"/>
                  </a:lnTo>
                  <a:lnTo>
                    <a:pt x="183006" y="223138"/>
                  </a:lnTo>
                  <a:close/>
                </a:path>
                <a:path w="644525" h="496570">
                  <a:moveTo>
                    <a:pt x="130809" y="104139"/>
                  </a:moveTo>
                  <a:lnTo>
                    <a:pt x="72771" y="109219"/>
                  </a:lnTo>
                  <a:lnTo>
                    <a:pt x="27939" y="122428"/>
                  </a:lnTo>
                  <a:lnTo>
                    <a:pt x="0" y="155575"/>
                  </a:lnTo>
                  <a:lnTo>
                    <a:pt x="2920" y="167259"/>
                  </a:lnTo>
                  <a:lnTo>
                    <a:pt x="47751" y="195199"/>
                  </a:lnTo>
                  <a:lnTo>
                    <a:pt x="100710" y="205486"/>
                  </a:lnTo>
                  <a:lnTo>
                    <a:pt x="130809" y="206248"/>
                  </a:lnTo>
                  <a:lnTo>
                    <a:pt x="157352" y="205486"/>
                  </a:lnTo>
                  <a:lnTo>
                    <a:pt x="183006" y="202564"/>
                  </a:lnTo>
                  <a:lnTo>
                    <a:pt x="185292" y="201168"/>
                  </a:lnTo>
                  <a:lnTo>
                    <a:pt x="186689" y="199644"/>
                  </a:lnTo>
                  <a:lnTo>
                    <a:pt x="187451" y="197485"/>
                  </a:lnTo>
                  <a:lnTo>
                    <a:pt x="187451" y="195961"/>
                  </a:lnTo>
                  <a:lnTo>
                    <a:pt x="130809" y="195961"/>
                  </a:lnTo>
                  <a:lnTo>
                    <a:pt x="101473" y="195199"/>
                  </a:lnTo>
                  <a:lnTo>
                    <a:pt x="53720" y="185674"/>
                  </a:lnTo>
                  <a:lnTo>
                    <a:pt x="13969" y="164337"/>
                  </a:lnTo>
                  <a:lnTo>
                    <a:pt x="10286" y="155575"/>
                  </a:lnTo>
                  <a:lnTo>
                    <a:pt x="13969" y="147447"/>
                  </a:lnTo>
                  <a:lnTo>
                    <a:pt x="53720" y="124713"/>
                  </a:lnTo>
                  <a:lnTo>
                    <a:pt x="101473" y="116586"/>
                  </a:lnTo>
                  <a:lnTo>
                    <a:pt x="130809" y="114426"/>
                  </a:lnTo>
                  <a:lnTo>
                    <a:pt x="187451" y="114426"/>
                  </a:lnTo>
                  <a:lnTo>
                    <a:pt x="187451" y="113664"/>
                  </a:lnTo>
                  <a:lnTo>
                    <a:pt x="186689" y="111506"/>
                  </a:lnTo>
                  <a:lnTo>
                    <a:pt x="185292" y="109219"/>
                  </a:lnTo>
                  <a:lnTo>
                    <a:pt x="183006" y="108457"/>
                  </a:lnTo>
                  <a:lnTo>
                    <a:pt x="157352" y="104901"/>
                  </a:lnTo>
                  <a:lnTo>
                    <a:pt x="130809" y="104139"/>
                  </a:lnTo>
                  <a:close/>
                </a:path>
                <a:path w="644525" h="496570">
                  <a:moveTo>
                    <a:pt x="187451" y="114426"/>
                  </a:moveTo>
                  <a:lnTo>
                    <a:pt x="130809" y="114426"/>
                  </a:lnTo>
                  <a:lnTo>
                    <a:pt x="177164" y="117348"/>
                  </a:lnTo>
                  <a:lnTo>
                    <a:pt x="177164" y="193039"/>
                  </a:lnTo>
                  <a:lnTo>
                    <a:pt x="154304" y="195199"/>
                  </a:lnTo>
                  <a:lnTo>
                    <a:pt x="130809" y="195961"/>
                  </a:lnTo>
                  <a:lnTo>
                    <a:pt x="187451" y="195961"/>
                  </a:lnTo>
                  <a:lnTo>
                    <a:pt x="187451" y="114426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508242" y="4776469"/>
              <a:ext cx="120650" cy="116839"/>
            </a:xfrm>
            <a:custGeom>
              <a:avLst/>
              <a:gdLst/>
              <a:ahLst/>
              <a:cxnLst/>
              <a:rect l="l" t="t" r="r" b="b"/>
              <a:pathLst>
                <a:path w="120650" h="116839">
                  <a:moveTo>
                    <a:pt x="120396" y="36830"/>
                  </a:moveTo>
                  <a:lnTo>
                    <a:pt x="82029" y="36830"/>
                  </a:lnTo>
                  <a:lnTo>
                    <a:pt x="82029" y="0"/>
                  </a:lnTo>
                  <a:lnTo>
                    <a:pt x="37706" y="0"/>
                  </a:lnTo>
                  <a:lnTo>
                    <a:pt x="37706" y="36830"/>
                  </a:lnTo>
                  <a:lnTo>
                    <a:pt x="0" y="36830"/>
                  </a:lnTo>
                  <a:lnTo>
                    <a:pt x="0" y="78740"/>
                  </a:lnTo>
                  <a:lnTo>
                    <a:pt x="37706" y="78740"/>
                  </a:lnTo>
                  <a:lnTo>
                    <a:pt x="37706" y="116840"/>
                  </a:lnTo>
                  <a:lnTo>
                    <a:pt x="82029" y="116840"/>
                  </a:lnTo>
                  <a:lnTo>
                    <a:pt x="82029" y="78740"/>
                  </a:lnTo>
                  <a:lnTo>
                    <a:pt x="120396" y="78740"/>
                  </a:lnTo>
                  <a:lnTo>
                    <a:pt x="120396" y="3683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6508242" y="4776978"/>
              <a:ext cx="120650" cy="116205"/>
            </a:xfrm>
            <a:custGeom>
              <a:avLst/>
              <a:gdLst/>
              <a:ahLst/>
              <a:cxnLst/>
              <a:rect l="l" t="t" r="r" b="b"/>
              <a:pathLst>
                <a:path w="120650" h="116204">
                  <a:moveTo>
                    <a:pt x="37718" y="0"/>
                  </a:moveTo>
                  <a:lnTo>
                    <a:pt x="82041" y="0"/>
                  </a:lnTo>
                  <a:lnTo>
                    <a:pt x="82041" y="36449"/>
                  </a:lnTo>
                  <a:lnTo>
                    <a:pt x="120396" y="36449"/>
                  </a:lnTo>
                  <a:lnTo>
                    <a:pt x="120396" y="78613"/>
                  </a:lnTo>
                  <a:lnTo>
                    <a:pt x="82041" y="78613"/>
                  </a:lnTo>
                  <a:lnTo>
                    <a:pt x="82041" y="115824"/>
                  </a:lnTo>
                  <a:lnTo>
                    <a:pt x="37718" y="115824"/>
                  </a:lnTo>
                  <a:lnTo>
                    <a:pt x="37718" y="78613"/>
                  </a:lnTo>
                  <a:lnTo>
                    <a:pt x="0" y="78613"/>
                  </a:lnTo>
                  <a:lnTo>
                    <a:pt x="0" y="36449"/>
                  </a:lnTo>
                  <a:lnTo>
                    <a:pt x="37718" y="36449"/>
                  </a:lnTo>
                  <a:lnTo>
                    <a:pt x="37718" y="0"/>
                  </a:lnTo>
                  <a:close/>
                </a:path>
              </a:pathLst>
            </a:custGeom>
            <a:ln w="3175">
              <a:solidFill>
                <a:srgbClr val="D6134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191" y="5605145"/>
            <a:ext cx="641604" cy="541146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391712" y="4046220"/>
            <a:ext cx="645160" cy="612775"/>
            <a:chOff x="391712" y="4046220"/>
            <a:chExt cx="645160" cy="612775"/>
          </a:xfrm>
        </p:grpSpPr>
        <p:sp>
          <p:nvSpPr>
            <p:cNvPr id="20" name="object 20"/>
            <p:cNvSpPr/>
            <p:nvPr/>
          </p:nvSpPr>
          <p:spPr>
            <a:xfrm>
              <a:off x="391712" y="4163568"/>
              <a:ext cx="645160" cy="495300"/>
            </a:xfrm>
            <a:custGeom>
              <a:avLst/>
              <a:gdLst/>
              <a:ahLst/>
              <a:cxnLst/>
              <a:rect l="l" t="t" r="r" b="b"/>
              <a:pathLst>
                <a:path w="645160" h="495300">
                  <a:moveTo>
                    <a:pt x="99421" y="0"/>
                  </a:moveTo>
                  <a:lnTo>
                    <a:pt x="95726" y="0"/>
                  </a:lnTo>
                  <a:lnTo>
                    <a:pt x="94252" y="2539"/>
                  </a:lnTo>
                  <a:lnTo>
                    <a:pt x="66262" y="33019"/>
                  </a:lnTo>
                  <a:lnTo>
                    <a:pt x="41954" y="67309"/>
                  </a:lnTo>
                  <a:lnTo>
                    <a:pt x="23526" y="104139"/>
                  </a:lnTo>
                  <a:lnTo>
                    <a:pt x="10267" y="142239"/>
                  </a:lnTo>
                  <a:lnTo>
                    <a:pt x="1428" y="182879"/>
                  </a:lnTo>
                  <a:lnTo>
                    <a:pt x="89" y="220979"/>
                  </a:lnTo>
                  <a:lnTo>
                    <a:pt x="0" y="226059"/>
                  </a:lnTo>
                  <a:lnTo>
                    <a:pt x="1428" y="266699"/>
                  </a:lnTo>
                  <a:lnTo>
                    <a:pt x="10267" y="307339"/>
                  </a:lnTo>
                  <a:lnTo>
                    <a:pt x="23526" y="345439"/>
                  </a:lnTo>
                  <a:lnTo>
                    <a:pt x="41954" y="382269"/>
                  </a:lnTo>
                  <a:lnTo>
                    <a:pt x="66262" y="416559"/>
                  </a:lnTo>
                  <a:lnTo>
                    <a:pt x="94252" y="448309"/>
                  </a:lnTo>
                  <a:lnTo>
                    <a:pt x="94989" y="448309"/>
                  </a:lnTo>
                  <a:lnTo>
                    <a:pt x="90569" y="452119"/>
                  </a:lnTo>
                  <a:lnTo>
                    <a:pt x="84677" y="458469"/>
                  </a:lnTo>
                  <a:lnTo>
                    <a:pt x="77311" y="466089"/>
                  </a:lnTo>
                  <a:lnTo>
                    <a:pt x="69945" y="472439"/>
                  </a:lnTo>
                  <a:lnTo>
                    <a:pt x="64052" y="478789"/>
                  </a:lnTo>
                  <a:lnTo>
                    <a:pt x="61105" y="482599"/>
                  </a:lnTo>
                  <a:lnTo>
                    <a:pt x="59632" y="486409"/>
                  </a:lnTo>
                  <a:lnTo>
                    <a:pt x="59632" y="490219"/>
                  </a:lnTo>
                  <a:lnTo>
                    <a:pt x="61842" y="492759"/>
                  </a:lnTo>
                  <a:lnTo>
                    <a:pt x="66262" y="495299"/>
                  </a:lnTo>
                  <a:lnTo>
                    <a:pt x="75101" y="495299"/>
                  </a:lnTo>
                  <a:lnTo>
                    <a:pt x="218027" y="494029"/>
                  </a:lnTo>
                  <a:lnTo>
                    <a:pt x="221710" y="492759"/>
                  </a:lnTo>
                  <a:lnTo>
                    <a:pt x="224656" y="490219"/>
                  </a:lnTo>
                  <a:lnTo>
                    <a:pt x="226878" y="488949"/>
                  </a:lnTo>
                  <a:lnTo>
                    <a:pt x="227615" y="486409"/>
                  </a:lnTo>
                  <a:lnTo>
                    <a:pt x="228352" y="485139"/>
                  </a:lnTo>
                  <a:lnTo>
                    <a:pt x="71418" y="485139"/>
                  </a:lnTo>
                  <a:lnTo>
                    <a:pt x="76574" y="480059"/>
                  </a:lnTo>
                  <a:lnTo>
                    <a:pt x="83940" y="472439"/>
                  </a:lnTo>
                  <a:lnTo>
                    <a:pt x="90569" y="467359"/>
                  </a:lnTo>
                  <a:lnTo>
                    <a:pt x="100894" y="457199"/>
                  </a:lnTo>
                  <a:lnTo>
                    <a:pt x="103104" y="454659"/>
                  </a:lnTo>
                  <a:lnTo>
                    <a:pt x="106051" y="452119"/>
                  </a:lnTo>
                  <a:lnTo>
                    <a:pt x="107524" y="449579"/>
                  </a:lnTo>
                  <a:lnTo>
                    <a:pt x="107524" y="447039"/>
                  </a:lnTo>
                  <a:lnTo>
                    <a:pt x="106051" y="447039"/>
                  </a:lnTo>
                  <a:lnTo>
                    <a:pt x="105314" y="444499"/>
                  </a:lnTo>
                  <a:lnTo>
                    <a:pt x="104577" y="443229"/>
                  </a:lnTo>
                  <a:lnTo>
                    <a:pt x="100894" y="441959"/>
                  </a:lnTo>
                  <a:lnTo>
                    <a:pt x="74364" y="410209"/>
                  </a:lnTo>
                  <a:lnTo>
                    <a:pt x="51530" y="377189"/>
                  </a:lnTo>
                  <a:lnTo>
                    <a:pt x="33115" y="341629"/>
                  </a:lnTo>
                  <a:lnTo>
                    <a:pt x="20580" y="304799"/>
                  </a:lnTo>
                  <a:lnTo>
                    <a:pt x="11740" y="264159"/>
                  </a:lnTo>
                  <a:lnTo>
                    <a:pt x="8889" y="226059"/>
                  </a:lnTo>
                  <a:lnTo>
                    <a:pt x="8889" y="223519"/>
                  </a:lnTo>
                  <a:lnTo>
                    <a:pt x="11740" y="185419"/>
                  </a:lnTo>
                  <a:lnTo>
                    <a:pt x="19106" y="147319"/>
                  </a:lnTo>
                  <a:lnTo>
                    <a:pt x="31629" y="110489"/>
                  </a:lnTo>
                  <a:lnTo>
                    <a:pt x="49320" y="76199"/>
                  </a:lnTo>
                  <a:lnTo>
                    <a:pt x="71418" y="41909"/>
                  </a:lnTo>
                  <a:lnTo>
                    <a:pt x="97948" y="12699"/>
                  </a:lnTo>
                  <a:lnTo>
                    <a:pt x="111405" y="12699"/>
                  </a:lnTo>
                  <a:lnTo>
                    <a:pt x="100894" y="2539"/>
                  </a:lnTo>
                  <a:lnTo>
                    <a:pt x="99421" y="0"/>
                  </a:lnTo>
                  <a:close/>
                </a:path>
                <a:path w="645160" h="495300">
                  <a:moveTo>
                    <a:pt x="477255" y="133349"/>
                  </a:moveTo>
                  <a:lnTo>
                    <a:pt x="464102" y="133349"/>
                  </a:lnTo>
                  <a:lnTo>
                    <a:pt x="484739" y="157479"/>
                  </a:lnTo>
                  <a:lnTo>
                    <a:pt x="500208" y="182879"/>
                  </a:lnTo>
                  <a:lnTo>
                    <a:pt x="512730" y="210819"/>
                  </a:lnTo>
                  <a:lnTo>
                    <a:pt x="520096" y="241299"/>
                  </a:lnTo>
                  <a:lnTo>
                    <a:pt x="522306" y="271779"/>
                  </a:lnTo>
                  <a:lnTo>
                    <a:pt x="520096" y="302259"/>
                  </a:lnTo>
                  <a:lnTo>
                    <a:pt x="511993" y="332739"/>
                  </a:lnTo>
                  <a:lnTo>
                    <a:pt x="500208" y="360679"/>
                  </a:lnTo>
                  <a:lnTo>
                    <a:pt x="484003" y="387349"/>
                  </a:lnTo>
                  <a:lnTo>
                    <a:pt x="463365" y="411479"/>
                  </a:lnTo>
                  <a:lnTo>
                    <a:pt x="461892" y="411479"/>
                  </a:lnTo>
                  <a:lnTo>
                    <a:pt x="461155" y="414019"/>
                  </a:lnTo>
                  <a:lnTo>
                    <a:pt x="461892" y="416559"/>
                  </a:lnTo>
                  <a:lnTo>
                    <a:pt x="463365" y="416559"/>
                  </a:lnTo>
                  <a:lnTo>
                    <a:pt x="542194" y="495299"/>
                  </a:lnTo>
                  <a:lnTo>
                    <a:pt x="548836" y="495299"/>
                  </a:lnTo>
                  <a:lnTo>
                    <a:pt x="558525" y="483869"/>
                  </a:lnTo>
                  <a:lnTo>
                    <a:pt x="545877" y="483869"/>
                  </a:lnTo>
                  <a:lnTo>
                    <a:pt x="473678" y="414019"/>
                  </a:lnTo>
                  <a:lnTo>
                    <a:pt x="510520" y="363219"/>
                  </a:lnTo>
                  <a:lnTo>
                    <a:pt x="529672" y="303529"/>
                  </a:lnTo>
                  <a:lnTo>
                    <a:pt x="532618" y="271779"/>
                  </a:lnTo>
                  <a:lnTo>
                    <a:pt x="529672" y="238759"/>
                  </a:lnTo>
                  <a:lnTo>
                    <a:pt x="522306" y="208279"/>
                  </a:lnTo>
                  <a:lnTo>
                    <a:pt x="509047" y="177799"/>
                  </a:lnTo>
                  <a:lnTo>
                    <a:pt x="492105" y="149859"/>
                  </a:lnTo>
                  <a:lnTo>
                    <a:pt x="477255" y="133349"/>
                  </a:lnTo>
                  <a:close/>
                </a:path>
                <a:path w="645160" h="495300">
                  <a:moveTo>
                    <a:pt x="226878" y="341629"/>
                  </a:moveTo>
                  <a:lnTo>
                    <a:pt x="216553" y="341629"/>
                  </a:lnTo>
                  <a:lnTo>
                    <a:pt x="216553" y="342899"/>
                  </a:lnTo>
                  <a:lnTo>
                    <a:pt x="217290" y="345439"/>
                  </a:lnTo>
                  <a:lnTo>
                    <a:pt x="217290" y="388619"/>
                  </a:lnTo>
                  <a:lnTo>
                    <a:pt x="218027" y="407669"/>
                  </a:lnTo>
                  <a:lnTo>
                    <a:pt x="218027" y="472439"/>
                  </a:lnTo>
                  <a:lnTo>
                    <a:pt x="219500" y="480059"/>
                  </a:lnTo>
                  <a:lnTo>
                    <a:pt x="218027" y="481329"/>
                  </a:lnTo>
                  <a:lnTo>
                    <a:pt x="218027" y="482599"/>
                  </a:lnTo>
                  <a:lnTo>
                    <a:pt x="217290" y="483869"/>
                  </a:lnTo>
                  <a:lnTo>
                    <a:pt x="74364" y="485139"/>
                  </a:lnTo>
                  <a:lnTo>
                    <a:pt x="228352" y="485139"/>
                  </a:lnTo>
                  <a:lnTo>
                    <a:pt x="229088" y="483869"/>
                  </a:lnTo>
                  <a:lnTo>
                    <a:pt x="229088" y="427989"/>
                  </a:lnTo>
                  <a:lnTo>
                    <a:pt x="227615" y="407669"/>
                  </a:lnTo>
                  <a:lnTo>
                    <a:pt x="227554" y="372109"/>
                  </a:lnTo>
                  <a:lnTo>
                    <a:pt x="227001" y="360679"/>
                  </a:lnTo>
                  <a:lnTo>
                    <a:pt x="226878" y="341629"/>
                  </a:lnTo>
                  <a:close/>
                </a:path>
                <a:path w="645160" h="495300">
                  <a:moveTo>
                    <a:pt x="584193" y="10159"/>
                  </a:moveTo>
                  <a:lnTo>
                    <a:pt x="568724" y="10159"/>
                  </a:lnTo>
                  <a:lnTo>
                    <a:pt x="571671" y="11429"/>
                  </a:lnTo>
                  <a:lnTo>
                    <a:pt x="566515" y="16509"/>
                  </a:lnTo>
                  <a:lnTo>
                    <a:pt x="559149" y="22859"/>
                  </a:lnTo>
                  <a:lnTo>
                    <a:pt x="553256" y="30479"/>
                  </a:lnTo>
                  <a:lnTo>
                    <a:pt x="547350" y="35559"/>
                  </a:lnTo>
                  <a:lnTo>
                    <a:pt x="542194" y="40639"/>
                  </a:lnTo>
                  <a:lnTo>
                    <a:pt x="540721" y="40639"/>
                  </a:lnTo>
                  <a:lnTo>
                    <a:pt x="537774" y="44449"/>
                  </a:lnTo>
                  <a:lnTo>
                    <a:pt x="535565" y="48259"/>
                  </a:lnTo>
                  <a:lnTo>
                    <a:pt x="537038" y="50799"/>
                  </a:lnTo>
                  <a:lnTo>
                    <a:pt x="537774" y="53339"/>
                  </a:lnTo>
                  <a:lnTo>
                    <a:pt x="538511" y="53339"/>
                  </a:lnTo>
                  <a:lnTo>
                    <a:pt x="542194" y="55879"/>
                  </a:lnTo>
                  <a:lnTo>
                    <a:pt x="570198" y="86359"/>
                  </a:lnTo>
                  <a:lnTo>
                    <a:pt x="593032" y="119379"/>
                  </a:lnTo>
                  <a:lnTo>
                    <a:pt x="609974" y="154939"/>
                  </a:lnTo>
                  <a:lnTo>
                    <a:pt x="623982" y="193039"/>
                  </a:lnTo>
                  <a:lnTo>
                    <a:pt x="631348" y="231139"/>
                  </a:lnTo>
                  <a:lnTo>
                    <a:pt x="634294" y="271779"/>
                  </a:lnTo>
                  <a:lnTo>
                    <a:pt x="631348" y="312419"/>
                  </a:lnTo>
                  <a:lnTo>
                    <a:pt x="623982" y="350519"/>
                  </a:lnTo>
                  <a:lnTo>
                    <a:pt x="593769" y="421639"/>
                  </a:lnTo>
                  <a:lnTo>
                    <a:pt x="571671" y="453389"/>
                  </a:lnTo>
                  <a:lnTo>
                    <a:pt x="545877" y="483869"/>
                  </a:lnTo>
                  <a:lnTo>
                    <a:pt x="558525" y="483869"/>
                  </a:lnTo>
                  <a:lnTo>
                    <a:pt x="601135" y="429259"/>
                  </a:lnTo>
                  <a:lnTo>
                    <a:pt x="619562" y="392429"/>
                  </a:lnTo>
                  <a:lnTo>
                    <a:pt x="632821" y="354329"/>
                  </a:lnTo>
                  <a:lnTo>
                    <a:pt x="641660" y="313689"/>
                  </a:lnTo>
                  <a:lnTo>
                    <a:pt x="644607" y="271779"/>
                  </a:lnTo>
                  <a:lnTo>
                    <a:pt x="641660" y="229869"/>
                  </a:lnTo>
                  <a:lnTo>
                    <a:pt x="632821" y="189229"/>
                  </a:lnTo>
                  <a:lnTo>
                    <a:pt x="619562" y="151129"/>
                  </a:lnTo>
                  <a:lnTo>
                    <a:pt x="601135" y="114299"/>
                  </a:lnTo>
                  <a:lnTo>
                    <a:pt x="576827" y="78739"/>
                  </a:lnTo>
                  <a:lnTo>
                    <a:pt x="548836" y="48259"/>
                  </a:lnTo>
                  <a:lnTo>
                    <a:pt x="548087" y="48259"/>
                  </a:lnTo>
                  <a:lnTo>
                    <a:pt x="552519" y="44449"/>
                  </a:lnTo>
                  <a:lnTo>
                    <a:pt x="558412" y="38099"/>
                  </a:lnTo>
                  <a:lnTo>
                    <a:pt x="573144" y="22859"/>
                  </a:lnTo>
                  <a:lnTo>
                    <a:pt x="579037" y="17779"/>
                  </a:lnTo>
                  <a:lnTo>
                    <a:pt x="581983" y="13969"/>
                  </a:lnTo>
                  <a:lnTo>
                    <a:pt x="584193" y="10159"/>
                  </a:lnTo>
                  <a:close/>
                </a:path>
                <a:path w="645160" h="495300">
                  <a:moveTo>
                    <a:pt x="111405" y="12699"/>
                  </a:moveTo>
                  <a:lnTo>
                    <a:pt x="97948" y="12699"/>
                  </a:lnTo>
                  <a:lnTo>
                    <a:pt x="169411" y="82549"/>
                  </a:lnTo>
                  <a:lnTo>
                    <a:pt x="148773" y="106679"/>
                  </a:lnTo>
                  <a:lnTo>
                    <a:pt x="120783" y="162559"/>
                  </a:lnTo>
                  <a:lnTo>
                    <a:pt x="112120" y="220979"/>
                  </a:lnTo>
                  <a:lnTo>
                    <a:pt x="112000" y="226059"/>
                  </a:lnTo>
                  <a:lnTo>
                    <a:pt x="113417" y="257809"/>
                  </a:lnTo>
                  <a:lnTo>
                    <a:pt x="122256" y="289559"/>
                  </a:lnTo>
                  <a:lnTo>
                    <a:pt x="134041" y="318769"/>
                  </a:lnTo>
                  <a:lnTo>
                    <a:pt x="151720" y="345439"/>
                  </a:lnTo>
                  <a:lnTo>
                    <a:pt x="173831" y="372109"/>
                  </a:lnTo>
                  <a:lnTo>
                    <a:pt x="174567" y="372109"/>
                  </a:lnTo>
                  <a:lnTo>
                    <a:pt x="176040" y="373379"/>
                  </a:lnTo>
                  <a:lnTo>
                    <a:pt x="176777" y="374649"/>
                  </a:lnTo>
                  <a:lnTo>
                    <a:pt x="181197" y="374649"/>
                  </a:lnTo>
                  <a:lnTo>
                    <a:pt x="183406" y="373379"/>
                  </a:lnTo>
                  <a:lnTo>
                    <a:pt x="193719" y="363219"/>
                  </a:lnTo>
                  <a:lnTo>
                    <a:pt x="178987" y="363219"/>
                  </a:lnTo>
                  <a:lnTo>
                    <a:pt x="159086" y="340359"/>
                  </a:lnTo>
                  <a:lnTo>
                    <a:pt x="131095" y="284479"/>
                  </a:lnTo>
                  <a:lnTo>
                    <a:pt x="120901" y="226059"/>
                  </a:lnTo>
                  <a:lnTo>
                    <a:pt x="120901" y="223519"/>
                  </a:lnTo>
                  <a:lnTo>
                    <a:pt x="123729" y="193039"/>
                  </a:lnTo>
                  <a:lnTo>
                    <a:pt x="142881" y="134619"/>
                  </a:lnTo>
                  <a:lnTo>
                    <a:pt x="179723" y="86359"/>
                  </a:lnTo>
                  <a:lnTo>
                    <a:pt x="181933" y="85089"/>
                  </a:lnTo>
                  <a:lnTo>
                    <a:pt x="181933" y="81279"/>
                  </a:lnTo>
                  <a:lnTo>
                    <a:pt x="179723" y="78739"/>
                  </a:lnTo>
                  <a:lnTo>
                    <a:pt x="111405" y="12699"/>
                  </a:lnTo>
                  <a:close/>
                </a:path>
                <a:path w="645160" h="495300">
                  <a:moveTo>
                    <a:pt x="217290" y="330199"/>
                  </a:moveTo>
                  <a:lnTo>
                    <a:pt x="211397" y="332739"/>
                  </a:lnTo>
                  <a:lnTo>
                    <a:pt x="206978" y="335279"/>
                  </a:lnTo>
                  <a:lnTo>
                    <a:pt x="178987" y="363219"/>
                  </a:lnTo>
                  <a:lnTo>
                    <a:pt x="193719" y="363219"/>
                  </a:lnTo>
                  <a:lnTo>
                    <a:pt x="214344" y="342899"/>
                  </a:lnTo>
                  <a:lnTo>
                    <a:pt x="215080" y="341629"/>
                  </a:lnTo>
                  <a:lnTo>
                    <a:pt x="226878" y="341629"/>
                  </a:lnTo>
                  <a:lnTo>
                    <a:pt x="226878" y="340359"/>
                  </a:lnTo>
                  <a:lnTo>
                    <a:pt x="225393" y="337819"/>
                  </a:lnTo>
                  <a:lnTo>
                    <a:pt x="224656" y="335279"/>
                  </a:lnTo>
                  <a:lnTo>
                    <a:pt x="222446" y="332739"/>
                  </a:lnTo>
                  <a:lnTo>
                    <a:pt x="220236" y="331469"/>
                  </a:lnTo>
                  <a:lnTo>
                    <a:pt x="217290" y="330199"/>
                  </a:lnTo>
                  <a:close/>
                </a:path>
                <a:path w="645160" h="495300">
                  <a:moveTo>
                    <a:pt x="321913" y="146049"/>
                  </a:moveTo>
                  <a:lnTo>
                    <a:pt x="275494" y="156209"/>
                  </a:lnTo>
                  <a:lnTo>
                    <a:pt x="239401" y="184149"/>
                  </a:lnTo>
                  <a:lnTo>
                    <a:pt x="218027" y="224789"/>
                  </a:lnTo>
                  <a:lnTo>
                    <a:pt x="216553" y="248919"/>
                  </a:lnTo>
                  <a:lnTo>
                    <a:pt x="218027" y="271779"/>
                  </a:lnTo>
                  <a:lnTo>
                    <a:pt x="239401" y="312419"/>
                  </a:lnTo>
                  <a:lnTo>
                    <a:pt x="275494" y="340359"/>
                  </a:lnTo>
                  <a:lnTo>
                    <a:pt x="321913" y="350519"/>
                  </a:lnTo>
                  <a:lnTo>
                    <a:pt x="346220" y="347979"/>
                  </a:lnTo>
                  <a:lnTo>
                    <a:pt x="367594" y="340359"/>
                  </a:lnTo>
                  <a:lnTo>
                    <a:pt x="321913" y="340359"/>
                  </a:lnTo>
                  <a:lnTo>
                    <a:pt x="300551" y="337819"/>
                  </a:lnTo>
                  <a:lnTo>
                    <a:pt x="262235" y="321309"/>
                  </a:lnTo>
                  <a:lnTo>
                    <a:pt x="235718" y="289559"/>
                  </a:lnTo>
                  <a:lnTo>
                    <a:pt x="225393" y="248919"/>
                  </a:lnTo>
                  <a:lnTo>
                    <a:pt x="229088" y="226059"/>
                  </a:lnTo>
                  <a:lnTo>
                    <a:pt x="247503" y="190499"/>
                  </a:lnTo>
                  <a:lnTo>
                    <a:pt x="279914" y="165099"/>
                  </a:lnTo>
                  <a:lnTo>
                    <a:pt x="321913" y="154939"/>
                  </a:lnTo>
                  <a:lnTo>
                    <a:pt x="364541" y="154939"/>
                  </a:lnTo>
                  <a:lnTo>
                    <a:pt x="346220" y="147319"/>
                  </a:lnTo>
                  <a:lnTo>
                    <a:pt x="321913" y="146049"/>
                  </a:lnTo>
                  <a:close/>
                </a:path>
                <a:path w="645160" h="495300">
                  <a:moveTo>
                    <a:pt x="364541" y="154939"/>
                  </a:moveTo>
                  <a:lnTo>
                    <a:pt x="321913" y="154939"/>
                  </a:lnTo>
                  <a:lnTo>
                    <a:pt x="344011" y="158749"/>
                  </a:lnTo>
                  <a:lnTo>
                    <a:pt x="363175" y="165099"/>
                  </a:lnTo>
                  <a:lnTo>
                    <a:pt x="397058" y="190499"/>
                  </a:lnTo>
                  <a:lnTo>
                    <a:pt x="414000" y="226059"/>
                  </a:lnTo>
                  <a:lnTo>
                    <a:pt x="417683" y="248919"/>
                  </a:lnTo>
                  <a:lnTo>
                    <a:pt x="414000" y="269239"/>
                  </a:lnTo>
                  <a:lnTo>
                    <a:pt x="397058" y="307339"/>
                  </a:lnTo>
                  <a:lnTo>
                    <a:pt x="363175" y="331469"/>
                  </a:lnTo>
                  <a:lnTo>
                    <a:pt x="321913" y="340359"/>
                  </a:lnTo>
                  <a:lnTo>
                    <a:pt x="367594" y="340359"/>
                  </a:lnTo>
                  <a:lnTo>
                    <a:pt x="403688" y="312419"/>
                  </a:lnTo>
                  <a:lnTo>
                    <a:pt x="425062" y="271779"/>
                  </a:lnTo>
                  <a:lnTo>
                    <a:pt x="428008" y="248919"/>
                  </a:lnTo>
                  <a:lnTo>
                    <a:pt x="425062" y="224789"/>
                  </a:lnTo>
                  <a:lnTo>
                    <a:pt x="416210" y="203199"/>
                  </a:lnTo>
                  <a:lnTo>
                    <a:pt x="403688" y="184149"/>
                  </a:lnTo>
                  <a:lnTo>
                    <a:pt x="387483" y="168909"/>
                  </a:lnTo>
                  <a:lnTo>
                    <a:pt x="367594" y="156209"/>
                  </a:lnTo>
                  <a:lnTo>
                    <a:pt x="364541" y="154939"/>
                  </a:lnTo>
                  <a:close/>
                </a:path>
                <a:path w="645160" h="495300">
                  <a:moveTo>
                    <a:pt x="306444" y="285749"/>
                  </a:moveTo>
                  <a:lnTo>
                    <a:pt x="296868" y="285749"/>
                  </a:lnTo>
                  <a:lnTo>
                    <a:pt x="296868" y="303529"/>
                  </a:lnTo>
                  <a:lnTo>
                    <a:pt x="299078" y="304799"/>
                  </a:lnTo>
                  <a:lnTo>
                    <a:pt x="302024" y="307339"/>
                  </a:lnTo>
                  <a:lnTo>
                    <a:pt x="304234" y="304799"/>
                  </a:lnTo>
                  <a:lnTo>
                    <a:pt x="306444" y="303529"/>
                  </a:lnTo>
                  <a:lnTo>
                    <a:pt x="306444" y="285749"/>
                  </a:lnTo>
                  <a:close/>
                </a:path>
                <a:path w="645160" h="495300">
                  <a:moveTo>
                    <a:pt x="330015" y="276859"/>
                  </a:moveTo>
                  <a:lnTo>
                    <a:pt x="282860" y="276859"/>
                  </a:lnTo>
                  <a:lnTo>
                    <a:pt x="281387" y="280669"/>
                  </a:lnTo>
                  <a:lnTo>
                    <a:pt x="282860" y="281939"/>
                  </a:lnTo>
                  <a:lnTo>
                    <a:pt x="283597" y="284479"/>
                  </a:lnTo>
                  <a:lnTo>
                    <a:pt x="286543" y="285749"/>
                  </a:lnTo>
                  <a:lnTo>
                    <a:pt x="326332" y="285749"/>
                  </a:lnTo>
                  <a:lnTo>
                    <a:pt x="329279" y="284479"/>
                  </a:lnTo>
                  <a:lnTo>
                    <a:pt x="330015" y="281939"/>
                  </a:lnTo>
                  <a:lnTo>
                    <a:pt x="331488" y="280669"/>
                  </a:lnTo>
                  <a:lnTo>
                    <a:pt x="330015" y="276859"/>
                  </a:lnTo>
                  <a:close/>
                </a:path>
                <a:path w="645160" h="495300">
                  <a:moveTo>
                    <a:pt x="326332" y="275589"/>
                  </a:moveTo>
                  <a:lnTo>
                    <a:pt x="286543" y="275589"/>
                  </a:lnTo>
                  <a:lnTo>
                    <a:pt x="283597" y="276859"/>
                  </a:lnTo>
                  <a:lnTo>
                    <a:pt x="329279" y="276859"/>
                  </a:lnTo>
                  <a:lnTo>
                    <a:pt x="326332" y="275589"/>
                  </a:lnTo>
                  <a:close/>
                </a:path>
                <a:path w="645160" h="495300">
                  <a:moveTo>
                    <a:pt x="306444" y="267969"/>
                  </a:moveTo>
                  <a:lnTo>
                    <a:pt x="296868" y="267969"/>
                  </a:lnTo>
                  <a:lnTo>
                    <a:pt x="296868" y="275589"/>
                  </a:lnTo>
                  <a:lnTo>
                    <a:pt x="306444" y="275589"/>
                  </a:lnTo>
                  <a:lnTo>
                    <a:pt x="306444" y="267969"/>
                  </a:lnTo>
                  <a:close/>
                </a:path>
                <a:path w="645160" h="495300">
                  <a:moveTo>
                    <a:pt x="353680" y="214629"/>
                  </a:moveTo>
                  <a:lnTo>
                    <a:pt x="326332" y="214629"/>
                  </a:lnTo>
                  <a:lnTo>
                    <a:pt x="331488" y="215899"/>
                  </a:lnTo>
                  <a:lnTo>
                    <a:pt x="338854" y="215899"/>
                  </a:lnTo>
                  <a:lnTo>
                    <a:pt x="346220" y="220979"/>
                  </a:lnTo>
                  <a:lnTo>
                    <a:pt x="349903" y="228599"/>
                  </a:lnTo>
                  <a:lnTo>
                    <a:pt x="351377" y="231139"/>
                  </a:lnTo>
                  <a:lnTo>
                    <a:pt x="352113" y="236219"/>
                  </a:lnTo>
                  <a:lnTo>
                    <a:pt x="331488" y="257809"/>
                  </a:lnTo>
                  <a:lnTo>
                    <a:pt x="286543" y="257809"/>
                  </a:lnTo>
                  <a:lnTo>
                    <a:pt x="283597" y="259079"/>
                  </a:lnTo>
                  <a:lnTo>
                    <a:pt x="281387" y="262889"/>
                  </a:lnTo>
                  <a:lnTo>
                    <a:pt x="282860" y="264159"/>
                  </a:lnTo>
                  <a:lnTo>
                    <a:pt x="283597" y="266699"/>
                  </a:lnTo>
                  <a:lnTo>
                    <a:pt x="286543" y="267969"/>
                  </a:lnTo>
                  <a:lnTo>
                    <a:pt x="327069" y="267969"/>
                  </a:lnTo>
                  <a:lnTo>
                    <a:pt x="361702" y="236219"/>
                  </a:lnTo>
                  <a:lnTo>
                    <a:pt x="359492" y="223519"/>
                  </a:lnTo>
                  <a:lnTo>
                    <a:pt x="353680" y="214629"/>
                  </a:lnTo>
                  <a:close/>
                </a:path>
                <a:path w="645160" h="495300">
                  <a:moveTo>
                    <a:pt x="327069" y="203199"/>
                  </a:moveTo>
                  <a:lnTo>
                    <a:pt x="302024" y="203199"/>
                  </a:lnTo>
                  <a:lnTo>
                    <a:pt x="299078" y="205739"/>
                  </a:lnTo>
                  <a:lnTo>
                    <a:pt x="296868" y="207009"/>
                  </a:lnTo>
                  <a:lnTo>
                    <a:pt x="296868" y="257809"/>
                  </a:lnTo>
                  <a:lnTo>
                    <a:pt x="306444" y="257809"/>
                  </a:lnTo>
                  <a:lnTo>
                    <a:pt x="306444" y="214629"/>
                  </a:lnTo>
                  <a:lnTo>
                    <a:pt x="353680" y="214629"/>
                  </a:lnTo>
                  <a:lnTo>
                    <a:pt x="352850" y="213359"/>
                  </a:lnTo>
                  <a:lnTo>
                    <a:pt x="344011" y="208279"/>
                  </a:lnTo>
                  <a:lnTo>
                    <a:pt x="334435" y="205739"/>
                  </a:lnTo>
                  <a:lnTo>
                    <a:pt x="327069" y="203199"/>
                  </a:lnTo>
                  <a:close/>
                </a:path>
                <a:path w="645160" h="495300">
                  <a:moveTo>
                    <a:pt x="576090" y="0"/>
                  </a:moveTo>
                  <a:lnTo>
                    <a:pt x="568724" y="0"/>
                  </a:lnTo>
                  <a:lnTo>
                    <a:pt x="430218" y="2539"/>
                  </a:lnTo>
                  <a:lnTo>
                    <a:pt x="425062" y="2539"/>
                  </a:lnTo>
                  <a:lnTo>
                    <a:pt x="421379" y="3809"/>
                  </a:lnTo>
                  <a:lnTo>
                    <a:pt x="418420" y="6349"/>
                  </a:lnTo>
                  <a:lnTo>
                    <a:pt x="417683" y="7619"/>
                  </a:lnTo>
                  <a:lnTo>
                    <a:pt x="415473" y="10159"/>
                  </a:lnTo>
                  <a:lnTo>
                    <a:pt x="414000" y="12699"/>
                  </a:lnTo>
                  <a:lnTo>
                    <a:pt x="414000" y="35559"/>
                  </a:lnTo>
                  <a:lnTo>
                    <a:pt x="415473" y="50799"/>
                  </a:lnTo>
                  <a:lnTo>
                    <a:pt x="415579" y="109219"/>
                  </a:lnTo>
                  <a:lnTo>
                    <a:pt x="416105" y="121919"/>
                  </a:lnTo>
                  <a:lnTo>
                    <a:pt x="416210" y="154939"/>
                  </a:lnTo>
                  <a:lnTo>
                    <a:pt x="417683" y="158749"/>
                  </a:lnTo>
                  <a:lnTo>
                    <a:pt x="418420" y="161289"/>
                  </a:lnTo>
                  <a:lnTo>
                    <a:pt x="420642" y="163829"/>
                  </a:lnTo>
                  <a:lnTo>
                    <a:pt x="422852" y="165099"/>
                  </a:lnTo>
                  <a:lnTo>
                    <a:pt x="430218" y="165099"/>
                  </a:lnTo>
                  <a:lnTo>
                    <a:pt x="433165" y="163829"/>
                  </a:lnTo>
                  <a:lnTo>
                    <a:pt x="436111" y="160019"/>
                  </a:lnTo>
                  <a:lnTo>
                    <a:pt x="441022" y="154939"/>
                  </a:lnTo>
                  <a:lnTo>
                    <a:pt x="426535" y="154939"/>
                  </a:lnTo>
                  <a:lnTo>
                    <a:pt x="426535" y="137159"/>
                  </a:lnTo>
                  <a:lnTo>
                    <a:pt x="425799" y="124459"/>
                  </a:lnTo>
                  <a:lnTo>
                    <a:pt x="425746" y="67309"/>
                  </a:lnTo>
                  <a:lnTo>
                    <a:pt x="425167" y="53339"/>
                  </a:lnTo>
                  <a:lnTo>
                    <a:pt x="425062" y="13969"/>
                  </a:lnTo>
                  <a:lnTo>
                    <a:pt x="425799" y="12699"/>
                  </a:lnTo>
                  <a:lnTo>
                    <a:pt x="430218" y="12699"/>
                  </a:lnTo>
                  <a:lnTo>
                    <a:pt x="568724" y="10159"/>
                  </a:lnTo>
                  <a:lnTo>
                    <a:pt x="584193" y="10159"/>
                  </a:lnTo>
                  <a:lnTo>
                    <a:pt x="583456" y="7619"/>
                  </a:lnTo>
                  <a:lnTo>
                    <a:pt x="581247" y="3809"/>
                  </a:lnTo>
                  <a:lnTo>
                    <a:pt x="579037" y="2539"/>
                  </a:lnTo>
                  <a:lnTo>
                    <a:pt x="576090" y="0"/>
                  </a:lnTo>
                  <a:close/>
                </a:path>
                <a:path w="645160" h="495300">
                  <a:moveTo>
                    <a:pt x="464102" y="120649"/>
                  </a:moveTo>
                  <a:lnTo>
                    <a:pt x="461892" y="121919"/>
                  </a:lnTo>
                  <a:lnTo>
                    <a:pt x="461155" y="123189"/>
                  </a:lnTo>
                  <a:lnTo>
                    <a:pt x="458946" y="124459"/>
                  </a:lnTo>
                  <a:lnTo>
                    <a:pt x="458209" y="126999"/>
                  </a:lnTo>
                  <a:lnTo>
                    <a:pt x="453789" y="129539"/>
                  </a:lnTo>
                  <a:lnTo>
                    <a:pt x="448633" y="134619"/>
                  </a:lnTo>
                  <a:lnTo>
                    <a:pt x="435374" y="147319"/>
                  </a:lnTo>
                  <a:lnTo>
                    <a:pt x="428745" y="152399"/>
                  </a:lnTo>
                  <a:lnTo>
                    <a:pt x="428008" y="154939"/>
                  </a:lnTo>
                  <a:lnTo>
                    <a:pt x="441022" y="154939"/>
                  </a:lnTo>
                  <a:lnTo>
                    <a:pt x="443477" y="152399"/>
                  </a:lnTo>
                  <a:lnTo>
                    <a:pt x="451580" y="146049"/>
                  </a:lnTo>
                  <a:lnTo>
                    <a:pt x="458946" y="138429"/>
                  </a:lnTo>
                  <a:lnTo>
                    <a:pt x="464102" y="133349"/>
                  </a:lnTo>
                  <a:lnTo>
                    <a:pt x="477255" y="133349"/>
                  </a:lnTo>
                  <a:lnTo>
                    <a:pt x="469258" y="124459"/>
                  </a:lnTo>
                  <a:lnTo>
                    <a:pt x="468521" y="123189"/>
                  </a:lnTo>
                  <a:lnTo>
                    <a:pt x="464102" y="120649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95300" y="4046219"/>
              <a:ext cx="120650" cy="116839"/>
            </a:xfrm>
            <a:custGeom>
              <a:avLst/>
              <a:gdLst/>
              <a:ahLst/>
              <a:cxnLst/>
              <a:rect l="l" t="t" r="r" b="b"/>
              <a:pathLst>
                <a:path w="120650" h="116839">
                  <a:moveTo>
                    <a:pt x="120396" y="36830"/>
                  </a:moveTo>
                  <a:lnTo>
                    <a:pt x="81483" y="36830"/>
                  </a:lnTo>
                  <a:lnTo>
                    <a:pt x="81483" y="0"/>
                  </a:lnTo>
                  <a:lnTo>
                    <a:pt x="38176" y="0"/>
                  </a:lnTo>
                  <a:lnTo>
                    <a:pt x="38176" y="36830"/>
                  </a:lnTo>
                  <a:lnTo>
                    <a:pt x="0" y="36830"/>
                  </a:lnTo>
                  <a:lnTo>
                    <a:pt x="0" y="80010"/>
                  </a:lnTo>
                  <a:lnTo>
                    <a:pt x="38176" y="80010"/>
                  </a:lnTo>
                  <a:lnTo>
                    <a:pt x="38176" y="116840"/>
                  </a:lnTo>
                  <a:lnTo>
                    <a:pt x="81483" y="116840"/>
                  </a:lnTo>
                  <a:lnTo>
                    <a:pt x="81483" y="80010"/>
                  </a:lnTo>
                  <a:lnTo>
                    <a:pt x="120396" y="80010"/>
                  </a:lnTo>
                  <a:lnTo>
                    <a:pt x="120396" y="3683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448155" y="3899915"/>
            <a:ext cx="645160" cy="655320"/>
            <a:chOff x="6448155" y="3899915"/>
            <a:chExt cx="645160" cy="655320"/>
          </a:xfrm>
        </p:grpSpPr>
        <p:sp>
          <p:nvSpPr>
            <p:cNvPr id="23" name="object 23"/>
            <p:cNvSpPr/>
            <p:nvPr/>
          </p:nvSpPr>
          <p:spPr>
            <a:xfrm>
              <a:off x="6448155" y="4059935"/>
              <a:ext cx="645160" cy="495300"/>
            </a:xfrm>
            <a:custGeom>
              <a:avLst/>
              <a:gdLst/>
              <a:ahLst/>
              <a:cxnLst/>
              <a:rect l="l" t="t" r="r" b="b"/>
              <a:pathLst>
                <a:path w="645159" h="495300">
                  <a:moveTo>
                    <a:pt x="99964" y="0"/>
                  </a:moveTo>
                  <a:lnTo>
                    <a:pt x="97805" y="0"/>
                  </a:lnTo>
                  <a:lnTo>
                    <a:pt x="95519" y="2539"/>
                  </a:lnTo>
                  <a:lnTo>
                    <a:pt x="67579" y="33019"/>
                  </a:lnTo>
                  <a:lnTo>
                    <a:pt x="44084" y="67310"/>
                  </a:lnTo>
                  <a:lnTo>
                    <a:pt x="24907" y="104139"/>
                  </a:lnTo>
                  <a:lnTo>
                    <a:pt x="11699" y="142239"/>
                  </a:lnTo>
                  <a:lnTo>
                    <a:pt x="3571" y="182880"/>
                  </a:lnTo>
                  <a:lnTo>
                    <a:pt x="0" y="223519"/>
                  </a:lnTo>
                  <a:lnTo>
                    <a:pt x="0" y="226060"/>
                  </a:lnTo>
                  <a:lnTo>
                    <a:pt x="3571" y="266700"/>
                  </a:lnTo>
                  <a:lnTo>
                    <a:pt x="11699" y="307339"/>
                  </a:lnTo>
                  <a:lnTo>
                    <a:pt x="24907" y="345439"/>
                  </a:lnTo>
                  <a:lnTo>
                    <a:pt x="44084" y="382269"/>
                  </a:lnTo>
                  <a:lnTo>
                    <a:pt x="66817" y="416560"/>
                  </a:lnTo>
                  <a:lnTo>
                    <a:pt x="95519" y="447039"/>
                  </a:lnTo>
                  <a:lnTo>
                    <a:pt x="96281" y="448310"/>
                  </a:lnTo>
                  <a:lnTo>
                    <a:pt x="92598" y="452119"/>
                  </a:lnTo>
                  <a:lnTo>
                    <a:pt x="85232" y="458469"/>
                  </a:lnTo>
                  <a:lnTo>
                    <a:pt x="77866" y="466089"/>
                  </a:lnTo>
                  <a:lnTo>
                    <a:pt x="70500" y="472439"/>
                  </a:lnTo>
                  <a:lnTo>
                    <a:pt x="65420" y="478789"/>
                  </a:lnTo>
                  <a:lnTo>
                    <a:pt x="62499" y="482600"/>
                  </a:lnTo>
                  <a:lnTo>
                    <a:pt x="60213" y="486410"/>
                  </a:lnTo>
                  <a:lnTo>
                    <a:pt x="61737" y="490219"/>
                  </a:lnTo>
                  <a:lnTo>
                    <a:pt x="62499" y="492760"/>
                  </a:lnTo>
                  <a:lnTo>
                    <a:pt x="64658" y="494030"/>
                  </a:lnTo>
                  <a:lnTo>
                    <a:pt x="70500" y="495300"/>
                  </a:lnTo>
                  <a:lnTo>
                    <a:pt x="75707" y="495300"/>
                  </a:lnTo>
                  <a:lnTo>
                    <a:pt x="219979" y="494030"/>
                  </a:lnTo>
                  <a:lnTo>
                    <a:pt x="222900" y="492760"/>
                  </a:lnTo>
                  <a:lnTo>
                    <a:pt x="225821" y="490219"/>
                  </a:lnTo>
                  <a:lnTo>
                    <a:pt x="227345" y="488950"/>
                  </a:lnTo>
                  <a:lnTo>
                    <a:pt x="227980" y="486410"/>
                  </a:lnTo>
                  <a:lnTo>
                    <a:pt x="228742" y="485139"/>
                  </a:lnTo>
                  <a:lnTo>
                    <a:pt x="72786" y="485139"/>
                  </a:lnTo>
                  <a:lnTo>
                    <a:pt x="77866" y="480060"/>
                  </a:lnTo>
                  <a:lnTo>
                    <a:pt x="85232" y="472439"/>
                  </a:lnTo>
                  <a:lnTo>
                    <a:pt x="91201" y="467360"/>
                  </a:lnTo>
                  <a:lnTo>
                    <a:pt x="97805" y="461010"/>
                  </a:lnTo>
                  <a:lnTo>
                    <a:pt x="102885" y="457200"/>
                  </a:lnTo>
                  <a:lnTo>
                    <a:pt x="103647" y="454660"/>
                  </a:lnTo>
                  <a:lnTo>
                    <a:pt x="106568" y="452119"/>
                  </a:lnTo>
                  <a:lnTo>
                    <a:pt x="108092" y="449580"/>
                  </a:lnTo>
                  <a:lnTo>
                    <a:pt x="108854" y="447039"/>
                  </a:lnTo>
                  <a:lnTo>
                    <a:pt x="108092" y="444500"/>
                  </a:lnTo>
                  <a:lnTo>
                    <a:pt x="106568" y="444500"/>
                  </a:lnTo>
                  <a:lnTo>
                    <a:pt x="105171" y="443230"/>
                  </a:lnTo>
                  <a:lnTo>
                    <a:pt x="74945" y="410210"/>
                  </a:lnTo>
                  <a:lnTo>
                    <a:pt x="52085" y="377189"/>
                  </a:lnTo>
                  <a:lnTo>
                    <a:pt x="34432" y="341630"/>
                  </a:lnTo>
                  <a:lnTo>
                    <a:pt x="21224" y="304800"/>
                  </a:lnTo>
                  <a:lnTo>
                    <a:pt x="12461" y="264160"/>
                  </a:lnTo>
                  <a:lnTo>
                    <a:pt x="10986" y="226060"/>
                  </a:lnTo>
                  <a:lnTo>
                    <a:pt x="11084" y="220980"/>
                  </a:lnTo>
                  <a:lnTo>
                    <a:pt x="21224" y="147319"/>
                  </a:lnTo>
                  <a:lnTo>
                    <a:pt x="33797" y="109219"/>
                  </a:lnTo>
                  <a:lnTo>
                    <a:pt x="72786" y="41910"/>
                  </a:lnTo>
                  <a:lnTo>
                    <a:pt x="98440" y="12700"/>
                  </a:lnTo>
                  <a:lnTo>
                    <a:pt x="113384" y="12700"/>
                  </a:lnTo>
                  <a:lnTo>
                    <a:pt x="102885" y="2539"/>
                  </a:lnTo>
                  <a:lnTo>
                    <a:pt x="99964" y="0"/>
                  </a:lnTo>
                  <a:close/>
                </a:path>
                <a:path w="645159" h="495300">
                  <a:moveTo>
                    <a:pt x="477903" y="133350"/>
                  </a:moveTo>
                  <a:lnTo>
                    <a:pt x="464200" y="133350"/>
                  </a:lnTo>
                  <a:lnTo>
                    <a:pt x="484901" y="157480"/>
                  </a:lnTo>
                  <a:lnTo>
                    <a:pt x="501792" y="182880"/>
                  </a:lnTo>
                  <a:lnTo>
                    <a:pt x="512841" y="210819"/>
                  </a:lnTo>
                  <a:lnTo>
                    <a:pt x="520207" y="241300"/>
                  </a:lnTo>
                  <a:lnTo>
                    <a:pt x="523128" y="271780"/>
                  </a:lnTo>
                  <a:lnTo>
                    <a:pt x="520207" y="302260"/>
                  </a:lnTo>
                  <a:lnTo>
                    <a:pt x="500268" y="360680"/>
                  </a:lnTo>
                  <a:lnTo>
                    <a:pt x="463565" y="410210"/>
                  </a:lnTo>
                  <a:lnTo>
                    <a:pt x="462041" y="411480"/>
                  </a:lnTo>
                  <a:lnTo>
                    <a:pt x="462041" y="416560"/>
                  </a:lnTo>
                  <a:lnTo>
                    <a:pt x="463565" y="416560"/>
                  </a:lnTo>
                  <a:lnTo>
                    <a:pt x="543702" y="495300"/>
                  </a:lnTo>
                  <a:lnTo>
                    <a:pt x="550306" y="495300"/>
                  </a:lnTo>
                  <a:lnTo>
                    <a:pt x="559977" y="483869"/>
                  </a:lnTo>
                  <a:lnTo>
                    <a:pt x="545988" y="483869"/>
                  </a:lnTo>
                  <a:lnTo>
                    <a:pt x="474487" y="414019"/>
                  </a:lnTo>
                  <a:lnTo>
                    <a:pt x="510555" y="363219"/>
                  </a:lnTo>
                  <a:lnTo>
                    <a:pt x="530494" y="303530"/>
                  </a:lnTo>
                  <a:lnTo>
                    <a:pt x="532653" y="271780"/>
                  </a:lnTo>
                  <a:lnTo>
                    <a:pt x="530494" y="238760"/>
                  </a:lnTo>
                  <a:lnTo>
                    <a:pt x="522366" y="207010"/>
                  </a:lnTo>
                  <a:lnTo>
                    <a:pt x="509920" y="177800"/>
                  </a:lnTo>
                  <a:lnTo>
                    <a:pt x="492267" y="149860"/>
                  </a:lnTo>
                  <a:lnTo>
                    <a:pt x="477903" y="133350"/>
                  </a:lnTo>
                  <a:close/>
                </a:path>
                <a:path w="645159" h="495300">
                  <a:moveTo>
                    <a:pt x="227345" y="340360"/>
                  </a:moveTo>
                  <a:lnTo>
                    <a:pt x="217693" y="340360"/>
                  </a:lnTo>
                  <a:lnTo>
                    <a:pt x="217820" y="360680"/>
                  </a:lnTo>
                  <a:lnTo>
                    <a:pt x="218455" y="373380"/>
                  </a:lnTo>
                  <a:lnTo>
                    <a:pt x="218572" y="429260"/>
                  </a:lnTo>
                  <a:lnTo>
                    <a:pt x="219862" y="443230"/>
                  </a:lnTo>
                  <a:lnTo>
                    <a:pt x="219979" y="482600"/>
                  </a:lnTo>
                  <a:lnTo>
                    <a:pt x="218455" y="482600"/>
                  </a:lnTo>
                  <a:lnTo>
                    <a:pt x="217693" y="483869"/>
                  </a:lnTo>
                  <a:lnTo>
                    <a:pt x="75707" y="485139"/>
                  </a:lnTo>
                  <a:lnTo>
                    <a:pt x="228742" y="485139"/>
                  </a:lnTo>
                  <a:lnTo>
                    <a:pt x="229504" y="483869"/>
                  </a:lnTo>
                  <a:lnTo>
                    <a:pt x="230266" y="480060"/>
                  </a:lnTo>
                  <a:lnTo>
                    <a:pt x="230211" y="461010"/>
                  </a:lnTo>
                  <a:lnTo>
                    <a:pt x="229613" y="447039"/>
                  </a:lnTo>
                  <a:lnTo>
                    <a:pt x="229504" y="388619"/>
                  </a:lnTo>
                  <a:lnTo>
                    <a:pt x="228107" y="374650"/>
                  </a:lnTo>
                  <a:lnTo>
                    <a:pt x="227980" y="342900"/>
                  </a:lnTo>
                  <a:lnTo>
                    <a:pt x="227345" y="340360"/>
                  </a:lnTo>
                  <a:close/>
                </a:path>
                <a:path w="645159" h="495300">
                  <a:moveTo>
                    <a:pt x="584215" y="10160"/>
                  </a:moveTo>
                  <a:lnTo>
                    <a:pt x="569483" y="10160"/>
                  </a:lnTo>
                  <a:lnTo>
                    <a:pt x="573166" y="11430"/>
                  </a:lnTo>
                  <a:lnTo>
                    <a:pt x="566562" y="16510"/>
                  </a:lnTo>
                  <a:lnTo>
                    <a:pt x="560593" y="22860"/>
                  </a:lnTo>
                  <a:lnTo>
                    <a:pt x="553227" y="30480"/>
                  </a:lnTo>
                  <a:lnTo>
                    <a:pt x="547385" y="35560"/>
                  </a:lnTo>
                  <a:lnTo>
                    <a:pt x="542940" y="40639"/>
                  </a:lnTo>
                  <a:lnTo>
                    <a:pt x="540781" y="40639"/>
                  </a:lnTo>
                  <a:lnTo>
                    <a:pt x="537860" y="44450"/>
                  </a:lnTo>
                  <a:lnTo>
                    <a:pt x="536336" y="45719"/>
                  </a:lnTo>
                  <a:lnTo>
                    <a:pt x="536336" y="50800"/>
                  </a:lnTo>
                  <a:lnTo>
                    <a:pt x="538622" y="53339"/>
                  </a:lnTo>
                  <a:lnTo>
                    <a:pt x="540019" y="53339"/>
                  </a:lnTo>
                  <a:lnTo>
                    <a:pt x="542940" y="55880"/>
                  </a:lnTo>
                  <a:lnTo>
                    <a:pt x="569483" y="86360"/>
                  </a:lnTo>
                  <a:lnTo>
                    <a:pt x="592343" y="119380"/>
                  </a:lnTo>
                  <a:lnTo>
                    <a:pt x="611393" y="154939"/>
                  </a:lnTo>
                  <a:lnTo>
                    <a:pt x="623966" y="193039"/>
                  </a:lnTo>
                  <a:lnTo>
                    <a:pt x="631967" y="231139"/>
                  </a:lnTo>
                  <a:lnTo>
                    <a:pt x="635015" y="271780"/>
                  </a:lnTo>
                  <a:lnTo>
                    <a:pt x="631967" y="311150"/>
                  </a:lnTo>
                  <a:lnTo>
                    <a:pt x="624728" y="349250"/>
                  </a:lnTo>
                  <a:lnTo>
                    <a:pt x="611393" y="386080"/>
                  </a:lnTo>
                  <a:lnTo>
                    <a:pt x="594502" y="421639"/>
                  </a:lnTo>
                  <a:lnTo>
                    <a:pt x="573166" y="453389"/>
                  </a:lnTo>
                  <a:lnTo>
                    <a:pt x="545988" y="483869"/>
                  </a:lnTo>
                  <a:lnTo>
                    <a:pt x="559977" y="483869"/>
                  </a:lnTo>
                  <a:lnTo>
                    <a:pt x="601868" y="429260"/>
                  </a:lnTo>
                  <a:lnTo>
                    <a:pt x="620283" y="392430"/>
                  </a:lnTo>
                  <a:lnTo>
                    <a:pt x="634253" y="354330"/>
                  </a:lnTo>
                  <a:lnTo>
                    <a:pt x="642381" y="313689"/>
                  </a:lnTo>
                  <a:lnTo>
                    <a:pt x="644540" y="271780"/>
                  </a:lnTo>
                  <a:lnTo>
                    <a:pt x="642381" y="229869"/>
                  </a:lnTo>
                  <a:lnTo>
                    <a:pt x="634253" y="189230"/>
                  </a:lnTo>
                  <a:lnTo>
                    <a:pt x="620283" y="151130"/>
                  </a:lnTo>
                  <a:lnTo>
                    <a:pt x="601868" y="114300"/>
                  </a:lnTo>
                  <a:lnTo>
                    <a:pt x="578246" y="78739"/>
                  </a:lnTo>
                  <a:lnTo>
                    <a:pt x="550306" y="48260"/>
                  </a:lnTo>
                  <a:lnTo>
                    <a:pt x="548909" y="48260"/>
                  </a:lnTo>
                  <a:lnTo>
                    <a:pt x="553227" y="44450"/>
                  </a:lnTo>
                  <a:lnTo>
                    <a:pt x="559196" y="38100"/>
                  </a:lnTo>
                  <a:lnTo>
                    <a:pt x="573928" y="22860"/>
                  </a:lnTo>
                  <a:lnTo>
                    <a:pt x="580532" y="17780"/>
                  </a:lnTo>
                  <a:lnTo>
                    <a:pt x="583453" y="13969"/>
                  </a:lnTo>
                  <a:lnTo>
                    <a:pt x="584215" y="10160"/>
                  </a:lnTo>
                  <a:close/>
                </a:path>
                <a:path w="645159" h="495300">
                  <a:moveTo>
                    <a:pt x="113384" y="12700"/>
                  </a:moveTo>
                  <a:lnTo>
                    <a:pt x="98440" y="12700"/>
                  </a:lnTo>
                  <a:lnTo>
                    <a:pt x="171338" y="82550"/>
                  </a:lnTo>
                  <a:lnTo>
                    <a:pt x="150764" y="106680"/>
                  </a:lnTo>
                  <a:lnTo>
                    <a:pt x="133873" y="133350"/>
                  </a:lnTo>
                  <a:lnTo>
                    <a:pt x="122824" y="162560"/>
                  </a:lnTo>
                  <a:lnTo>
                    <a:pt x="115458" y="193039"/>
                  </a:lnTo>
                  <a:lnTo>
                    <a:pt x="111775" y="224789"/>
                  </a:lnTo>
                  <a:lnTo>
                    <a:pt x="115458" y="257810"/>
                  </a:lnTo>
                  <a:lnTo>
                    <a:pt x="122824" y="289560"/>
                  </a:lnTo>
                  <a:lnTo>
                    <a:pt x="134508" y="318769"/>
                  </a:lnTo>
                  <a:lnTo>
                    <a:pt x="152161" y="345439"/>
                  </a:lnTo>
                  <a:lnTo>
                    <a:pt x="174259" y="370839"/>
                  </a:lnTo>
                  <a:lnTo>
                    <a:pt x="175021" y="372110"/>
                  </a:lnTo>
                  <a:lnTo>
                    <a:pt x="176545" y="373380"/>
                  </a:lnTo>
                  <a:lnTo>
                    <a:pt x="178704" y="374650"/>
                  </a:lnTo>
                  <a:lnTo>
                    <a:pt x="182387" y="374650"/>
                  </a:lnTo>
                  <a:lnTo>
                    <a:pt x="194045" y="363219"/>
                  </a:lnTo>
                  <a:lnTo>
                    <a:pt x="180228" y="363219"/>
                  </a:lnTo>
                  <a:lnTo>
                    <a:pt x="159527" y="340360"/>
                  </a:lnTo>
                  <a:lnTo>
                    <a:pt x="144160" y="312419"/>
                  </a:lnTo>
                  <a:lnTo>
                    <a:pt x="131587" y="284480"/>
                  </a:lnTo>
                  <a:lnTo>
                    <a:pt x="124221" y="256539"/>
                  </a:lnTo>
                  <a:lnTo>
                    <a:pt x="122880" y="226060"/>
                  </a:lnTo>
                  <a:lnTo>
                    <a:pt x="122992" y="220980"/>
                  </a:lnTo>
                  <a:lnTo>
                    <a:pt x="131587" y="163830"/>
                  </a:lnTo>
                  <a:lnTo>
                    <a:pt x="161051" y="109219"/>
                  </a:lnTo>
                  <a:lnTo>
                    <a:pt x="181625" y="86360"/>
                  </a:lnTo>
                  <a:lnTo>
                    <a:pt x="182387" y="83819"/>
                  </a:lnTo>
                  <a:lnTo>
                    <a:pt x="182387" y="81280"/>
                  </a:lnTo>
                  <a:lnTo>
                    <a:pt x="181625" y="78739"/>
                  </a:lnTo>
                  <a:lnTo>
                    <a:pt x="113384" y="12700"/>
                  </a:lnTo>
                  <a:close/>
                </a:path>
                <a:path w="645159" h="495300">
                  <a:moveTo>
                    <a:pt x="217693" y="330200"/>
                  </a:moveTo>
                  <a:lnTo>
                    <a:pt x="211851" y="332739"/>
                  </a:lnTo>
                  <a:lnTo>
                    <a:pt x="208168" y="335280"/>
                  </a:lnTo>
                  <a:lnTo>
                    <a:pt x="180228" y="363219"/>
                  </a:lnTo>
                  <a:lnTo>
                    <a:pt x="194045" y="363219"/>
                  </a:lnTo>
                  <a:lnTo>
                    <a:pt x="214772" y="342900"/>
                  </a:lnTo>
                  <a:lnTo>
                    <a:pt x="216931" y="341630"/>
                  </a:lnTo>
                  <a:lnTo>
                    <a:pt x="217693" y="340360"/>
                  </a:lnTo>
                  <a:lnTo>
                    <a:pt x="227345" y="340360"/>
                  </a:lnTo>
                  <a:lnTo>
                    <a:pt x="227345" y="337819"/>
                  </a:lnTo>
                  <a:lnTo>
                    <a:pt x="225821" y="335280"/>
                  </a:lnTo>
                  <a:lnTo>
                    <a:pt x="223662" y="332739"/>
                  </a:lnTo>
                  <a:lnTo>
                    <a:pt x="220614" y="331469"/>
                  </a:lnTo>
                  <a:lnTo>
                    <a:pt x="217693" y="330200"/>
                  </a:lnTo>
                  <a:close/>
                </a:path>
                <a:path w="645159" h="495300">
                  <a:moveTo>
                    <a:pt x="322214" y="146050"/>
                  </a:moveTo>
                  <a:lnTo>
                    <a:pt x="275859" y="156210"/>
                  </a:lnTo>
                  <a:lnTo>
                    <a:pt x="240553" y="184150"/>
                  </a:lnTo>
                  <a:lnTo>
                    <a:pt x="219979" y="224789"/>
                  </a:lnTo>
                  <a:lnTo>
                    <a:pt x="216931" y="248919"/>
                  </a:lnTo>
                  <a:lnTo>
                    <a:pt x="219979" y="271780"/>
                  </a:lnTo>
                  <a:lnTo>
                    <a:pt x="240553" y="312419"/>
                  </a:lnTo>
                  <a:lnTo>
                    <a:pt x="275859" y="340360"/>
                  </a:lnTo>
                  <a:lnTo>
                    <a:pt x="322214" y="350519"/>
                  </a:lnTo>
                  <a:lnTo>
                    <a:pt x="347233" y="347980"/>
                  </a:lnTo>
                  <a:lnTo>
                    <a:pt x="368569" y="340360"/>
                  </a:lnTo>
                  <a:lnTo>
                    <a:pt x="322214" y="340360"/>
                  </a:lnTo>
                  <a:lnTo>
                    <a:pt x="300878" y="337819"/>
                  </a:lnTo>
                  <a:lnTo>
                    <a:pt x="263286" y="320039"/>
                  </a:lnTo>
                  <a:lnTo>
                    <a:pt x="236108" y="289560"/>
                  </a:lnTo>
                  <a:lnTo>
                    <a:pt x="227345" y="248919"/>
                  </a:lnTo>
                  <a:lnTo>
                    <a:pt x="229504" y="226060"/>
                  </a:lnTo>
                  <a:lnTo>
                    <a:pt x="247919" y="190500"/>
                  </a:lnTo>
                  <a:lnTo>
                    <a:pt x="281066" y="165100"/>
                  </a:lnTo>
                  <a:lnTo>
                    <a:pt x="322214" y="154939"/>
                  </a:lnTo>
                  <a:lnTo>
                    <a:pt x="365521" y="154939"/>
                  </a:lnTo>
                  <a:lnTo>
                    <a:pt x="347233" y="147319"/>
                  </a:lnTo>
                  <a:lnTo>
                    <a:pt x="322214" y="146050"/>
                  </a:lnTo>
                  <a:close/>
                </a:path>
                <a:path w="645159" h="495300">
                  <a:moveTo>
                    <a:pt x="365521" y="154939"/>
                  </a:moveTo>
                  <a:lnTo>
                    <a:pt x="322214" y="154939"/>
                  </a:lnTo>
                  <a:lnTo>
                    <a:pt x="344312" y="158750"/>
                  </a:lnTo>
                  <a:lnTo>
                    <a:pt x="364886" y="165100"/>
                  </a:lnTo>
                  <a:lnTo>
                    <a:pt x="396509" y="190500"/>
                  </a:lnTo>
                  <a:lnTo>
                    <a:pt x="415686" y="226060"/>
                  </a:lnTo>
                  <a:lnTo>
                    <a:pt x="417845" y="248919"/>
                  </a:lnTo>
                  <a:lnTo>
                    <a:pt x="415686" y="269239"/>
                  </a:lnTo>
                  <a:lnTo>
                    <a:pt x="396509" y="307339"/>
                  </a:lnTo>
                  <a:lnTo>
                    <a:pt x="364886" y="331469"/>
                  </a:lnTo>
                  <a:lnTo>
                    <a:pt x="322214" y="340360"/>
                  </a:lnTo>
                  <a:lnTo>
                    <a:pt x="368569" y="340360"/>
                  </a:lnTo>
                  <a:lnTo>
                    <a:pt x="405399" y="312419"/>
                  </a:lnTo>
                  <a:lnTo>
                    <a:pt x="424449" y="271780"/>
                  </a:lnTo>
                  <a:lnTo>
                    <a:pt x="428132" y="248919"/>
                  </a:lnTo>
                  <a:lnTo>
                    <a:pt x="424449" y="224789"/>
                  </a:lnTo>
                  <a:lnTo>
                    <a:pt x="417845" y="203200"/>
                  </a:lnTo>
                  <a:lnTo>
                    <a:pt x="405399" y="184150"/>
                  </a:lnTo>
                  <a:lnTo>
                    <a:pt x="388508" y="167639"/>
                  </a:lnTo>
                  <a:lnTo>
                    <a:pt x="368569" y="156210"/>
                  </a:lnTo>
                  <a:lnTo>
                    <a:pt x="365521" y="154939"/>
                  </a:lnTo>
                  <a:close/>
                </a:path>
                <a:path w="645159" h="495300">
                  <a:moveTo>
                    <a:pt x="307482" y="285750"/>
                  </a:moveTo>
                  <a:lnTo>
                    <a:pt x="297195" y="285750"/>
                  </a:lnTo>
                  <a:lnTo>
                    <a:pt x="297195" y="300989"/>
                  </a:lnTo>
                  <a:lnTo>
                    <a:pt x="302402" y="307339"/>
                  </a:lnTo>
                  <a:lnTo>
                    <a:pt x="306085" y="304800"/>
                  </a:lnTo>
                  <a:lnTo>
                    <a:pt x="306720" y="303530"/>
                  </a:lnTo>
                  <a:lnTo>
                    <a:pt x="307482" y="300989"/>
                  </a:lnTo>
                  <a:lnTo>
                    <a:pt x="307482" y="285750"/>
                  </a:lnTo>
                  <a:close/>
                </a:path>
                <a:path w="645159" h="495300">
                  <a:moveTo>
                    <a:pt x="331739" y="276860"/>
                  </a:moveTo>
                  <a:lnTo>
                    <a:pt x="283225" y="276860"/>
                  </a:lnTo>
                  <a:lnTo>
                    <a:pt x="281701" y="280669"/>
                  </a:lnTo>
                  <a:lnTo>
                    <a:pt x="283225" y="281939"/>
                  </a:lnTo>
                  <a:lnTo>
                    <a:pt x="284622" y="284480"/>
                  </a:lnTo>
                  <a:lnTo>
                    <a:pt x="286908" y="285750"/>
                  </a:lnTo>
                  <a:lnTo>
                    <a:pt x="327421" y="285750"/>
                  </a:lnTo>
                  <a:lnTo>
                    <a:pt x="329580" y="284480"/>
                  </a:lnTo>
                  <a:lnTo>
                    <a:pt x="331739" y="281939"/>
                  </a:lnTo>
                  <a:lnTo>
                    <a:pt x="331739" y="276860"/>
                  </a:lnTo>
                  <a:close/>
                </a:path>
                <a:path w="645159" h="495300">
                  <a:moveTo>
                    <a:pt x="327421" y="275589"/>
                  </a:moveTo>
                  <a:lnTo>
                    <a:pt x="286908" y="275589"/>
                  </a:lnTo>
                  <a:lnTo>
                    <a:pt x="284622" y="276860"/>
                  </a:lnTo>
                  <a:lnTo>
                    <a:pt x="329580" y="276860"/>
                  </a:lnTo>
                  <a:lnTo>
                    <a:pt x="327421" y="275589"/>
                  </a:lnTo>
                  <a:close/>
                </a:path>
                <a:path w="645159" h="495300">
                  <a:moveTo>
                    <a:pt x="307482" y="267969"/>
                  </a:moveTo>
                  <a:lnTo>
                    <a:pt x="297195" y="267969"/>
                  </a:lnTo>
                  <a:lnTo>
                    <a:pt x="297195" y="275589"/>
                  </a:lnTo>
                  <a:lnTo>
                    <a:pt x="307482" y="275589"/>
                  </a:lnTo>
                  <a:lnTo>
                    <a:pt x="307482" y="267969"/>
                  </a:lnTo>
                  <a:close/>
                </a:path>
                <a:path w="645159" h="495300">
                  <a:moveTo>
                    <a:pt x="353996" y="214630"/>
                  </a:moveTo>
                  <a:lnTo>
                    <a:pt x="332501" y="214630"/>
                  </a:lnTo>
                  <a:lnTo>
                    <a:pt x="339867" y="215900"/>
                  </a:lnTo>
                  <a:lnTo>
                    <a:pt x="347233" y="220980"/>
                  </a:lnTo>
                  <a:lnTo>
                    <a:pt x="349392" y="223519"/>
                  </a:lnTo>
                  <a:lnTo>
                    <a:pt x="351678" y="226060"/>
                  </a:lnTo>
                  <a:lnTo>
                    <a:pt x="352440" y="231139"/>
                  </a:lnTo>
                  <a:lnTo>
                    <a:pt x="352440" y="241300"/>
                  </a:lnTo>
                  <a:lnTo>
                    <a:pt x="351678" y="243839"/>
                  </a:lnTo>
                  <a:lnTo>
                    <a:pt x="349392" y="248919"/>
                  </a:lnTo>
                  <a:lnTo>
                    <a:pt x="347233" y="251460"/>
                  </a:lnTo>
                  <a:lnTo>
                    <a:pt x="339867" y="256539"/>
                  </a:lnTo>
                  <a:lnTo>
                    <a:pt x="332501" y="257810"/>
                  </a:lnTo>
                  <a:lnTo>
                    <a:pt x="286908" y="257810"/>
                  </a:lnTo>
                  <a:lnTo>
                    <a:pt x="284622" y="259080"/>
                  </a:lnTo>
                  <a:lnTo>
                    <a:pt x="283225" y="260350"/>
                  </a:lnTo>
                  <a:lnTo>
                    <a:pt x="281701" y="262889"/>
                  </a:lnTo>
                  <a:lnTo>
                    <a:pt x="283225" y="264160"/>
                  </a:lnTo>
                  <a:lnTo>
                    <a:pt x="284622" y="266700"/>
                  </a:lnTo>
                  <a:lnTo>
                    <a:pt x="286908" y="267969"/>
                  </a:lnTo>
                  <a:lnTo>
                    <a:pt x="327421" y="267969"/>
                  </a:lnTo>
                  <a:lnTo>
                    <a:pt x="360441" y="248919"/>
                  </a:lnTo>
                  <a:lnTo>
                    <a:pt x="362727" y="236219"/>
                  </a:lnTo>
                  <a:lnTo>
                    <a:pt x="360441" y="223519"/>
                  </a:lnTo>
                  <a:lnTo>
                    <a:pt x="353996" y="214630"/>
                  </a:lnTo>
                  <a:close/>
                </a:path>
                <a:path w="645159" h="495300">
                  <a:moveTo>
                    <a:pt x="327421" y="203200"/>
                  </a:moveTo>
                  <a:lnTo>
                    <a:pt x="302402" y="203200"/>
                  </a:lnTo>
                  <a:lnTo>
                    <a:pt x="297195" y="209550"/>
                  </a:lnTo>
                  <a:lnTo>
                    <a:pt x="297195" y="257810"/>
                  </a:lnTo>
                  <a:lnTo>
                    <a:pt x="307482" y="257810"/>
                  </a:lnTo>
                  <a:lnTo>
                    <a:pt x="307482" y="214630"/>
                  </a:lnTo>
                  <a:lnTo>
                    <a:pt x="353996" y="214630"/>
                  </a:lnTo>
                  <a:lnTo>
                    <a:pt x="353075" y="213360"/>
                  </a:lnTo>
                  <a:lnTo>
                    <a:pt x="345074" y="208280"/>
                  </a:lnTo>
                  <a:lnTo>
                    <a:pt x="335422" y="205739"/>
                  </a:lnTo>
                  <a:lnTo>
                    <a:pt x="327421" y="203200"/>
                  </a:lnTo>
                  <a:close/>
                </a:path>
                <a:path w="645159" h="495300">
                  <a:moveTo>
                    <a:pt x="576849" y="0"/>
                  </a:moveTo>
                  <a:lnTo>
                    <a:pt x="568721" y="0"/>
                  </a:lnTo>
                  <a:lnTo>
                    <a:pt x="430418" y="2539"/>
                  </a:lnTo>
                  <a:lnTo>
                    <a:pt x="425973" y="2539"/>
                  </a:lnTo>
                  <a:lnTo>
                    <a:pt x="415686" y="12700"/>
                  </a:lnTo>
                  <a:lnTo>
                    <a:pt x="415686" y="68580"/>
                  </a:lnTo>
                  <a:lnTo>
                    <a:pt x="416353" y="86360"/>
                  </a:lnTo>
                  <a:lnTo>
                    <a:pt x="416448" y="137160"/>
                  </a:lnTo>
                  <a:lnTo>
                    <a:pt x="417845" y="147319"/>
                  </a:lnTo>
                  <a:lnTo>
                    <a:pt x="417845" y="154939"/>
                  </a:lnTo>
                  <a:lnTo>
                    <a:pt x="418607" y="158750"/>
                  </a:lnTo>
                  <a:lnTo>
                    <a:pt x="419369" y="161289"/>
                  </a:lnTo>
                  <a:lnTo>
                    <a:pt x="420766" y="163830"/>
                  </a:lnTo>
                  <a:lnTo>
                    <a:pt x="423814" y="165100"/>
                  </a:lnTo>
                  <a:lnTo>
                    <a:pt x="430418" y="165100"/>
                  </a:lnTo>
                  <a:lnTo>
                    <a:pt x="433339" y="163830"/>
                  </a:lnTo>
                  <a:lnTo>
                    <a:pt x="441933" y="154939"/>
                  </a:lnTo>
                  <a:lnTo>
                    <a:pt x="428132" y="154939"/>
                  </a:lnTo>
                  <a:lnTo>
                    <a:pt x="426735" y="152400"/>
                  </a:lnTo>
                  <a:lnTo>
                    <a:pt x="426626" y="104139"/>
                  </a:lnTo>
                  <a:lnTo>
                    <a:pt x="425973" y="88900"/>
                  </a:lnTo>
                  <a:lnTo>
                    <a:pt x="425973" y="35560"/>
                  </a:lnTo>
                  <a:lnTo>
                    <a:pt x="424449" y="22860"/>
                  </a:lnTo>
                  <a:lnTo>
                    <a:pt x="424449" y="16510"/>
                  </a:lnTo>
                  <a:lnTo>
                    <a:pt x="425973" y="13969"/>
                  </a:lnTo>
                  <a:lnTo>
                    <a:pt x="425973" y="12700"/>
                  </a:lnTo>
                  <a:lnTo>
                    <a:pt x="430418" y="12700"/>
                  </a:lnTo>
                  <a:lnTo>
                    <a:pt x="569483" y="10160"/>
                  </a:lnTo>
                  <a:lnTo>
                    <a:pt x="584215" y="10160"/>
                  </a:lnTo>
                  <a:lnTo>
                    <a:pt x="584215" y="7619"/>
                  </a:lnTo>
                  <a:lnTo>
                    <a:pt x="581929" y="3810"/>
                  </a:lnTo>
                  <a:lnTo>
                    <a:pt x="580532" y="2539"/>
                  </a:lnTo>
                  <a:lnTo>
                    <a:pt x="576849" y="0"/>
                  </a:lnTo>
                  <a:close/>
                </a:path>
                <a:path w="645159" h="495300">
                  <a:moveTo>
                    <a:pt x="464962" y="120650"/>
                  </a:moveTo>
                  <a:lnTo>
                    <a:pt x="463565" y="121919"/>
                  </a:lnTo>
                  <a:lnTo>
                    <a:pt x="461279" y="123189"/>
                  </a:lnTo>
                  <a:lnTo>
                    <a:pt x="459882" y="124460"/>
                  </a:lnTo>
                  <a:lnTo>
                    <a:pt x="458358" y="127000"/>
                  </a:lnTo>
                  <a:lnTo>
                    <a:pt x="454675" y="129539"/>
                  </a:lnTo>
                  <a:lnTo>
                    <a:pt x="448833" y="134619"/>
                  </a:lnTo>
                  <a:lnTo>
                    <a:pt x="442229" y="140969"/>
                  </a:lnTo>
                  <a:lnTo>
                    <a:pt x="436260" y="147319"/>
                  </a:lnTo>
                  <a:lnTo>
                    <a:pt x="430418" y="152400"/>
                  </a:lnTo>
                  <a:lnTo>
                    <a:pt x="428894" y="154939"/>
                  </a:lnTo>
                  <a:lnTo>
                    <a:pt x="441933" y="154939"/>
                  </a:lnTo>
                  <a:lnTo>
                    <a:pt x="444388" y="152400"/>
                  </a:lnTo>
                  <a:lnTo>
                    <a:pt x="452516" y="146050"/>
                  </a:lnTo>
                  <a:lnTo>
                    <a:pt x="459120" y="138430"/>
                  </a:lnTo>
                  <a:lnTo>
                    <a:pt x="464200" y="133350"/>
                  </a:lnTo>
                  <a:lnTo>
                    <a:pt x="477903" y="133350"/>
                  </a:lnTo>
                  <a:lnTo>
                    <a:pt x="470169" y="124460"/>
                  </a:lnTo>
                  <a:lnTo>
                    <a:pt x="468645" y="123189"/>
                  </a:lnTo>
                  <a:lnTo>
                    <a:pt x="466486" y="121919"/>
                  </a:lnTo>
                  <a:lnTo>
                    <a:pt x="464962" y="12065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56248" y="3899915"/>
              <a:ext cx="158496" cy="155447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6449567" y="2435351"/>
            <a:ext cx="641985" cy="509270"/>
            <a:chOff x="6449567" y="2435351"/>
            <a:chExt cx="641985" cy="509270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65975" y="2584703"/>
              <a:ext cx="208788" cy="21031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449567" y="2435351"/>
              <a:ext cx="641985" cy="509270"/>
            </a:xfrm>
            <a:custGeom>
              <a:avLst/>
              <a:gdLst/>
              <a:ahLst/>
              <a:cxnLst/>
              <a:rect l="l" t="t" r="r" b="b"/>
              <a:pathLst>
                <a:path w="641984" h="509269">
                  <a:moveTo>
                    <a:pt x="96520" y="0"/>
                  </a:moveTo>
                  <a:lnTo>
                    <a:pt x="95758" y="1524"/>
                  </a:lnTo>
                  <a:lnTo>
                    <a:pt x="94234" y="2159"/>
                  </a:lnTo>
                  <a:lnTo>
                    <a:pt x="67817" y="32385"/>
                  </a:lnTo>
                  <a:lnTo>
                    <a:pt x="44958" y="65405"/>
                  </a:lnTo>
                  <a:lnTo>
                    <a:pt x="27305" y="99313"/>
                  </a:lnTo>
                  <a:lnTo>
                    <a:pt x="13208" y="136144"/>
                  </a:lnTo>
                  <a:lnTo>
                    <a:pt x="0" y="211074"/>
                  </a:lnTo>
                  <a:lnTo>
                    <a:pt x="0" y="250062"/>
                  </a:lnTo>
                  <a:lnTo>
                    <a:pt x="4445" y="288289"/>
                  </a:lnTo>
                  <a:lnTo>
                    <a:pt x="27305" y="361950"/>
                  </a:lnTo>
                  <a:lnTo>
                    <a:pt x="44958" y="395732"/>
                  </a:lnTo>
                  <a:lnTo>
                    <a:pt x="67817" y="428878"/>
                  </a:lnTo>
                  <a:lnTo>
                    <a:pt x="93599" y="458977"/>
                  </a:lnTo>
                  <a:lnTo>
                    <a:pt x="95758" y="461263"/>
                  </a:lnTo>
                  <a:lnTo>
                    <a:pt x="93599" y="463423"/>
                  </a:lnTo>
                  <a:lnTo>
                    <a:pt x="89154" y="467106"/>
                  </a:lnTo>
                  <a:lnTo>
                    <a:pt x="83185" y="473710"/>
                  </a:lnTo>
                  <a:lnTo>
                    <a:pt x="75818" y="481075"/>
                  </a:lnTo>
                  <a:lnTo>
                    <a:pt x="69214" y="486918"/>
                  </a:lnTo>
                  <a:lnTo>
                    <a:pt x="63373" y="492887"/>
                  </a:lnTo>
                  <a:lnTo>
                    <a:pt x="60452" y="496570"/>
                  </a:lnTo>
                  <a:lnTo>
                    <a:pt x="58928" y="500125"/>
                  </a:lnTo>
                  <a:lnTo>
                    <a:pt x="61087" y="505333"/>
                  </a:lnTo>
                  <a:lnTo>
                    <a:pt x="63373" y="506857"/>
                  </a:lnTo>
                  <a:lnTo>
                    <a:pt x="66293" y="507492"/>
                  </a:lnTo>
                  <a:lnTo>
                    <a:pt x="68453" y="509015"/>
                  </a:lnTo>
                  <a:lnTo>
                    <a:pt x="73660" y="509015"/>
                  </a:lnTo>
                  <a:lnTo>
                    <a:pt x="212852" y="506857"/>
                  </a:lnTo>
                  <a:lnTo>
                    <a:pt x="216535" y="506857"/>
                  </a:lnTo>
                  <a:lnTo>
                    <a:pt x="219456" y="505333"/>
                  </a:lnTo>
                  <a:lnTo>
                    <a:pt x="223138" y="503809"/>
                  </a:lnTo>
                  <a:lnTo>
                    <a:pt x="225738" y="500125"/>
                  </a:lnTo>
                  <a:lnTo>
                    <a:pt x="68453" y="500125"/>
                  </a:lnTo>
                  <a:lnTo>
                    <a:pt x="69214" y="498728"/>
                  </a:lnTo>
                  <a:lnTo>
                    <a:pt x="74422" y="492887"/>
                  </a:lnTo>
                  <a:lnTo>
                    <a:pt x="81787" y="486156"/>
                  </a:lnTo>
                  <a:lnTo>
                    <a:pt x="89154" y="479551"/>
                  </a:lnTo>
                  <a:lnTo>
                    <a:pt x="95758" y="472186"/>
                  </a:lnTo>
                  <a:lnTo>
                    <a:pt x="101600" y="466344"/>
                  </a:lnTo>
                  <a:lnTo>
                    <a:pt x="104648" y="463423"/>
                  </a:lnTo>
                  <a:lnTo>
                    <a:pt x="106045" y="461899"/>
                  </a:lnTo>
                  <a:lnTo>
                    <a:pt x="106045" y="459739"/>
                  </a:lnTo>
                  <a:lnTo>
                    <a:pt x="104648" y="458977"/>
                  </a:lnTo>
                  <a:lnTo>
                    <a:pt x="103886" y="456819"/>
                  </a:lnTo>
                  <a:lnTo>
                    <a:pt x="71501" y="421513"/>
                  </a:lnTo>
                  <a:lnTo>
                    <a:pt x="48641" y="387603"/>
                  </a:lnTo>
                  <a:lnTo>
                    <a:pt x="30987" y="350138"/>
                  </a:lnTo>
                  <a:lnTo>
                    <a:pt x="17653" y="311912"/>
                  </a:lnTo>
                  <a:lnTo>
                    <a:pt x="10287" y="272923"/>
                  </a:lnTo>
                  <a:lnTo>
                    <a:pt x="7366" y="232410"/>
                  </a:lnTo>
                  <a:lnTo>
                    <a:pt x="9525" y="192659"/>
                  </a:lnTo>
                  <a:lnTo>
                    <a:pt x="16891" y="153797"/>
                  </a:lnTo>
                  <a:lnTo>
                    <a:pt x="28702" y="114046"/>
                  </a:lnTo>
                  <a:lnTo>
                    <a:pt x="46355" y="77977"/>
                  </a:lnTo>
                  <a:lnTo>
                    <a:pt x="69214" y="42672"/>
                  </a:lnTo>
                  <a:lnTo>
                    <a:pt x="96520" y="10287"/>
                  </a:lnTo>
                  <a:lnTo>
                    <a:pt x="107726" y="10287"/>
                  </a:lnTo>
                  <a:lnTo>
                    <a:pt x="99440" y="2159"/>
                  </a:lnTo>
                  <a:lnTo>
                    <a:pt x="98679" y="1524"/>
                  </a:lnTo>
                  <a:lnTo>
                    <a:pt x="96520" y="0"/>
                  </a:lnTo>
                  <a:close/>
                </a:path>
                <a:path w="641984" h="509269">
                  <a:moveTo>
                    <a:pt x="224394" y="349376"/>
                  </a:moveTo>
                  <a:lnTo>
                    <a:pt x="215773" y="349376"/>
                  </a:lnTo>
                  <a:lnTo>
                    <a:pt x="216535" y="350138"/>
                  </a:lnTo>
                  <a:lnTo>
                    <a:pt x="216535" y="367792"/>
                  </a:lnTo>
                  <a:lnTo>
                    <a:pt x="218059" y="382524"/>
                  </a:lnTo>
                  <a:lnTo>
                    <a:pt x="218059" y="439165"/>
                  </a:lnTo>
                  <a:lnTo>
                    <a:pt x="218734" y="456057"/>
                  </a:lnTo>
                  <a:lnTo>
                    <a:pt x="218821" y="495046"/>
                  </a:lnTo>
                  <a:lnTo>
                    <a:pt x="218059" y="497205"/>
                  </a:lnTo>
                  <a:lnTo>
                    <a:pt x="215773" y="498728"/>
                  </a:lnTo>
                  <a:lnTo>
                    <a:pt x="212852" y="498728"/>
                  </a:lnTo>
                  <a:lnTo>
                    <a:pt x="73660" y="500125"/>
                  </a:lnTo>
                  <a:lnTo>
                    <a:pt x="225738" y="500125"/>
                  </a:lnTo>
                  <a:lnTo>
                    <a:pt x="226187" y="499490"/>
                  </a:lnTo>
                  <a:lnTo>
                    <a:pt x="226822" y="497205"/>
                  </a:lnTo>
                  <a:lnTo>
                    <a:pt x="226750" y="456057"/>
                  </a:lnTo>
                  <a:lnTo>
                    <a:pt x="226187" y="439165"/>
                  </a:lnTo>
                  <a:lnTo>
                    <a:pt x="226187" y="400176"/>
                  </a:lnTo>
                  <a:lnTo>
                    <a:pt x="224728" y="383286"/>
                  </a:lnTo>
                  <a:lnTo>
                    <a:pt x="224662" y="350138"/>
                  </a:lnTo>
                  <a:lnTo>
                    <a:pt x="224394" y="349376"/>
                  </a:lnTo>
                  <a:close/>
                </a:path>
                <a:path w="641984" h="509269">
                  <a:moveTo>
                    <a:pt x="107726" y="10287"/>
                  </a:moveTo>
                  <a:lnTo>
                    <a:pt x="96520" y="10287"/>
                  </a:lnTo>
                  <a:lnTo>
                    <a:pt x="170180" y="83820"/>
                  </a:lnTo>
                  <a:lnTo>
                    <a:pt x="148082" y="109600"/>
                  </a:lnTo>
                  <a:lnTo>
                    <a:pt x="131826" y="139064"/>
                  </a:lnTo>
                  <a:lnTo>
                    <a:pt x="120014" y="169163"/>
                  </a:lnTo>
                  <a:lnTo>
                    <a:pt x="112649" y="200025"/>
                  </a:lnTo>
                  <a:lnTo>
                    <a:pt x="111252" y="232410"/>
                  </a:lnTo>
                  <a:lnTo>
                    <a:pt x="114173" y="264033"/>
                  </a:lnTo>
                  <a:lnTo>
                    <a:pt x="134112" y="326644"/>
                  </a:lnTo>
                  <a:lnTo>
                    <a:pt x="173101" y="380238"/>
                  </a:lnTo>
                  <a:lnTo>
                    <a:pt x="173862" y="381000"/>
                  </a:lnTo>
                  <a:lnTo>
                    <a:pt x="175260" y="382524"/>
                  </a:lnTo>
                  <a:lnTo>
                    <a:pt x="176022" y="383286"/>
                  </a:lnTo>
                  <a:lnTo>
                    <a:pt x="178308" y="384683"/>
                  </a:lnTo>
                  <a:lnTo>
                    <a:pt x="180466" y="384683"/>
                  </a:lnTo>
                  <a:lnTo>
                    <a:pt x="181229" y="382524"/>
                  </a:lnTo>
                  <a:lnTo>
                    <a:pt x="189557" y="374396"/>
                  </a:lnTo>
                  <a:lnTo>
                    <a:pt x="178308" y="374396"/>
                  </a:lnTo>
                  <a:lnTo>
                    <a:pt x="157607" y="349376"/>
                  </a:lnTo>
                  <a:lnTo>
                    <a:pt x="140715" y="321437"/>
                  </a:lnTo>
                  <a:lnTo>
                    <a:pt x="128905" y="291973"/>
                  </a:lnTo>
                  <a:lnTo>
                    <a:pt x="121538" y="261112"/>
                  </a:lnTo>
                  <a:lnTo>
                    <a:pt x="119380" y="230250"/>
                  </a:lnTo>
                  <a:lnTo>
                    <a:pt x="121538" y="199389"/>
                  </a:lnTo>
                  <a:lnTo>
                    <a:pt x="128905" y="169163"/>
                  </a:lnTo>
                  <a:lnTo>
                    <a:pt x="140715" y="139064"/>
                  </a:lnTo>
                  <a:lnTo>
                    <a:pt x="157607" y="111760"/>
                  </a:lnTo>
                  <a:lnTo>
                    <a:pt x="179705" y="86740"/>
                  </a:lnTo>
                  <a:lnTo>
                    <a:pt x="180466" y="85344"/>
                  </a:lnTo>
                  <a:lnTo>
                    <a:pt x="180466" y="83058"/>
                  </a:lnTo>
                  <a:lnTo>
                    <a:pt x="179705" y="80899"/>
                  </a:lnTo>
                  <a:lnTo>
                    <a:pt x="107726" y="10287"/>
                  </a:lnTo>
                  <a:close/>
                </a:path>
                <a:path w="641984" h="509269">
                  <a:moveTo>
                    <a:pt x="218821" y="340613"/>
                  </a:moveTo>
                  <a:lnTo>
                    <a:pt x="213613" y="340613"/>
                  </a:lnTo>
                  <a:lnTo>
                    <a:pt x="210692" y="342773"/>
                  </a:lnTo>
                  <a:lnTo>
                    <a:pt x="206248" y="346456"/>
                  </a:lnTo>
                  <a:lnTo>
                    <a:pt x="178308" y="374396"/>
                  </a:lnTo>
                  <a:lnTo>
                    <a:pt x="189557" y="374396"/>
                  </a:lnTo>
                  <a:lnTo>
                    <a:pt x="212852" y="351663"/>
                  </a:lnTo>
                  <a:lnTo>
                    <a:pt x="213613" y="350138"/>
                  </a:lnTo>
                  <a:lnTo>
                    <a:pt x="214376" y="349376"/>
                  </a:lnTo>
                  <a:lnTo>
                    <a:pt x="224394" y="349376"/>
                  </a:lnTo>
                  <a:lnTo>
                    <a:pt x="223901" y="347980"/>
                  </a:lnTo>
                  <a:lnTo>
                    <a:pt x="223138" y="344932"/>
                  </a:lnTo>
                  <a:lnTo>
                    <a:pt x="218821" y="340613"/>
                  </a:lnTo>
                  <a:close/>
                </a:path>
                <a:path w="641984" h="509269">
                  <a:moveTo>
                    <a:pt x="474847" y="136144"/>
                  </a:moveTo>
                  <a:lnTo>
                    <a:pt x="463296" y="136144"/>
                  </a:lnTo>
                  <a:lnTo>
                    <a:pt x="483997" y="160400"/>
                  </a:lnTo>
                  <a:lnTo>
                    <a:pt x="500888" y="187578"/>
                  </a:lnTo>
                  <a:lnTo>
                    <a:pt x="511937" y="217677"/>
                  </a:lnTo>
                  <a:lnTo>
                    <a:pt x="519303" y="247903"/>
                  </a:lnTo>
                  <a:lnTo>
                    <a:pt x="522224" y="278764"/>
                  </a:lnTo>
                  <a:lnTo>
                    <a:pt x="519303" y="309625"/>
                  </a:lnTo>
                  <a:lnTo>
                    <a:pt x="511937" y="340613"/>
                  </a:lnTo>
                  <a:lnTo>
                    <a:pt x="500888" y="369950"/>
                  </a:lnTo>
                  <a:lnTo>
                    <a:pt x="483997" y="397890"/>
                  </a:lnTo>
                  <a:lnTo>
                    <a:pt x="462661" y="422910"/>
                  </a:lnTo>
                  <a:lnTo>
                    <a:pt x="461137" y="425196"/>
                  </a:lnTo>
                  <a:lnTo>
                    <a:pt x="461137" y="426593"/>
                  </a:lnTo>
                  <a:lnTo>
                    <a:pt x="462661" y="428878"/>
                  </a:lnTo>
                  <a:lnTo>
                    <a:pt x="542925" y="509015"/>
                  </a:lnTo>
                  <a:lnTo>
                    <a:pt x="546608" y="509015"/>
                  </a:lnTo>
                  <a:lnTo>
                    <a:pt x="547370" y="507492"/>
                  </a:lnTo>
                  <a:lnTo>
                    <a:pt x="555112" y="498728"/>
                  </a:lnTo>
                  <a:lnTo>
                    <a:pt x="544322" y="498728"/>
                  </a:lnTo>
                  <a:lnTo>
                    <a:pt x="470662" y="425958"/>
                  </a:lnTo>
                  <a:lnTo>
                    <a:pt x="492760" y="398652"/>
                  </a:lnTo>
                  <a:lnTo>
                    <a:pt x="509015" y="370713"/>
                  </a:lnTo>
                  <a:lnTo>
                    <a:pt x="521588" y="339851"/>
                  </a:lnTo>
                  <a:lnTo>
                    <a:pt x="527431" y="308990"/>
                  </a:lnTo>
                  <a:lnTo>
                    <a:pt x="529589" y="276606"/>
                  </a:lnTo>
                  <a:lnTo>
                    <a:pt x="527431" y="244983"/>
                  </a:lnTo>
                  <a:lnTo>
                    <a:pt x="520827" y="213360"/>
                  </a:lnTo>
                  <a:lnTo>
                    <a:pt x="508254" y="183134"/>
                  </a:lnTo>
                  <a:lnTo>
                    <a:pt x="490601" y="154432"/>
                  </a:lnTo>
                  <a:lnTo>
                    <a:pt x="474847" y="136144"/>
                  </a:lnTo>
                  <a:close/>
                </a:path>
                <a:path w="641984" h="509269">
                  <a:moveTo>
                    <a:pt x="581913" y="8127"/>
                  </a:moveTo>
                  <a:lnTo>
                    <a:pt x="570103" y="8127"/>
                  </a:lnTo>
                  <a:lnTo>
                    <a:pt x="573151" y="9525"/>
                  </a:lnTo>
                  <a:lnTo>
                    <a:pt x="572388" y="10287"/>
                  </a:lnTo>
                  <a:lnTo>
                    <a:pt x="565785" y="15494"/>
                  </a:lnTo>
                  <a:lnTo>
                    <a:pt x="559815" y="22860"/>
                  </a:lnTo>
                  <a:lnTo>
                    <a:pt x="552450" y="30099"/>
                  </a:lnTo>
                  <a:lnTo>
                    <a:pt x="546608" y="36068"/>
                  </a:lnTo>
                  <a:lnTo>
                    <a:pt x="540004" y="42672"/>
                  </a:lnTo>
                  <a:lnTo>
                    <a:pt x="536956" y="45593"/>
                  </a:lnTo>
                  <a:lnTo>
                    <a:pt x="536321" y="47751"/>
                  </a:lnTo>
                  <a:lnTo>
                    <a:pt x="536321" y="50800"/>
                  </a:lnTo>
                  <a:lnTo>
                    <a:pt x="536956" y="52197"/>
                  </a:lnTo>
                  <a:lnTo>
                    <a:pt x="537717" y="52959"/>
                  </a:lnTo>
                  <a:lnTo>
                    <a:pt x="541401" y="55118"/>
                  </a:lnTo>
                  <a:lnTo>
                    <a:pt x="569467" y="86740"/>
                  </a:lnTo>
                  <a:lnTo>
                    <a:pt x="592201" y="121412"/>
                  </a:lnTo>
                  <a:lnTo>
                    <a:pt x="610615" y="157352"/>
                  </a:lnTo>
                  <a:lnTo>
                    <a:pt x="623188" y="197103"/>
                  </a:lnTo>
                  <a:lnTo>
                    <a:pt x="631316" y="237617"/>
                  </a:lnTo>
                  <a:lnTo>
                    <a:pt x="634238" y="278764"/>
                  </a:lnTo>
                  <a:lnTo>
                    <a:pt x="631316" y="319913"/>
                  </a:lnTo>
                  <a:lnTo>
                    <a:pt x="623951" y="359663"/>
                  </a:lnTo>
                  <a:lnTo>
                    <a:pt x="610615" y="397890"/>
                  </a:lnTo>
                  <a:lnTo>
                    <a:pt x="592963" y="433959"/>
                  </a:lnTo>
                  <a:lnTo>
                    <a:pt x="570864" y="467106"/>
                  </a:lnTo>
                  <a:lnTo>
                    <a:pt x="544322" y="498728"/>
                  </a:lnTo>
                  <a:lnTo>
                    <a:pt x="555112" y="498728"/>
                  </a:lnTo>
                  <a:lnTo>
                    <a:pt x="598932" y="440563"/>
                  </a:lnTo>
                  <a:lnTo>
                    <a:pt x="617982" y="403098"/>
                  </a:lnTo>
                  <a:lnTo>
                    <a:pt x="631316" y="362585"/>
                  </a:lnTo>
                  <a:lnTo>
                    <a:pt x="639445" y="321437"/>
                  </a:lnTo>
                  <a:lnTo>
                    <a:pt x="641604" y="278764"/>
                  </a:lnTo>
                  <a:lnTo>
                    <a:pt x="639445" y="236093"/>
                  </a:lnTo>
                  <a:lnTo>
                    <a:pt x="631316" y="194945"/>
                  </a:lnTo>
                  <a:lnTo>
                    <a:pt x="617982" y="154432"/>
                  </a:lnTo>
                  <a:lnTo>
                    <a:pt x="598932" y="116967"/>
                  </a:lnTo>
                  <a:lnTo>
                    <a:pt x="575310" y="81661"/>
                  </a:lnTo>
                  <a:lnTo>
                    <a:pt x="547370" y="50037"/>
                  </a:lnTo>
                  <a:lnTo>
                    <a:pt x="546608" y="48513"/>
                  </a:lnTo>
                  <a:lnTo>
                    <a:pt x="547370" y="47117"/>
                  </a:lnTo>
                  <a:lnTo>
                    <a:pt x="552450" y="42672"/>
                  </a:lnTo>
                  <a:lnTo>
                    <a:pt x="559054" y="35306"/>
                  </a:lnTo>
                  <a:lnTo>
                    <a:pt x="581913" y="9525"/>
                  </a:lnTo>
                  <a:lnTo>
                    <a:pt x="581913" y="8127"/>
                  </a:lnTo>
                  <a:close/>
                </a:path>
                <a:path w="641984" h="509269">
                  <a:moveTo>
                    <a:pt x="569467" y="0"/>
                  </a:moveTo>
                  <a:lnTo>
                    <a:pt x="567182" y="0"/>
                  </a:lnTo>
                  <a:lnTo>
                    <a:pt x="427228" y="2159"/>
                  </a:lnTo>
                  <a:lnTo>
                    <a:pt x="414782" y="12446"/>
                  </a:lnTo>
                  <a:lnTo>
                    <a:pt x="414782" y="69850"/>
                  </a:lnTo>
                  <a:lnTo>
                    <a:pt x="415341" y="86740"/>
                  </a:lnTo>
                  <a:lnTo>
                    <a:pt x="415416" y="141224"/>
                  </a:lnTo>
                  <a:lnTo>
                    <a:pt x="416940" y="151511"/>
                  </a:lnTo>
                  <a:lnTo>
                    <a:pt x="416940" y="158876"/>
                  </a:lnTo>
                  <a:lnTo>
                    <a:pt x="417703" y="161798"/>
                  </a:lnTo>
                  <a:lnTo>
                    <a:pt x="419100" y="164084"/>
                  </a:lnTo>
                  <a:lnTo>
                    <a:pt x="419862" y="167005"/>
                  </a:lnTo>
                  <a:lnTo>
                    <a:pt x="422783" y="167767"/>
                  </a:lnTo>
                  <a:lnTo>
                    <a:pt x="425068" y="169163"/>
                  </a:lnTo>
                  <a:lnTo>
                    <a:pt x="427989" y="167767"/>
                  </a:lnTo>
                  <a:lnTo>
                    <a:pt x="430911" y="166243"/>
                  </a:lnTo>
                  <a:lnTo>
                    <a:pt x="434593" y="164084"/>
                  </a:lnTo>
                  <a:lnTo>
                    <a:pt x="437961" y="160400"/>
                  </a:lnTo>
                  <a:lnTo>
                    <a:pt x="425831" y="160400"/>
                  </a:lnTo>
                  <a:lnTo>
                    <a:pt x="425068" y="158876"/>
                  </a:lnTo>
                  <a:lnTo>
                    <a:pt x="425068" y="154432"/>
                  </a:lnTo>
                  <a:lnTo>
                    <a:pt x="424307" y="151511"/>
                  </a:lnTo>
                  <a:lnTo>
                    <a:pt x="424307" y="89026"/>
                  </a:lnTo>
                  <a:lnTo>
                    <a:pt x="422783" y="69850"/>
                  </a:lnTo>
                  <a:lnTo>
                    <a:pt x="422783" y="12446"/>
                  </a:lnTo>
                  <a:lnTo>
                    <a:pt x="424307" y="11811"/>
                  </a:lnTo>
                  <a:lnTo>
                    <a:pt x="425068" y="11811"/>
                  </a:lnTo>
                  <a:lnTo>
                    <a:pt x="427228" y="10287"/>
                  </a:lnTo>
                  <a:lnTo>
                    <a:pt x="567943" y="8127"/>
                  </a:lnTo>
                  <a:lnTo>
                    <a:pt x="581913" y="8127"/>
                  </a:lnTo>
                  <a:lnTo>
                    <a:pt x="581913" y="6603"/>
                  </a:lnTo>
                  <a:lnTo>
                    <a:pt x="577468" y="2159"/>
                  </a:lnTo>
                  <a:lnTo>
                    <a:pt x="575310" y="1524"/>
                  </a:lnTo>
                  <a:lnTo>
                    <a:pt x="572388" y="1524"/>
                  </a:lnTo>
                  <a:lnTo>
                    <a:pt x="569467" y="0"/>
                  </a:lnTo>
                  <a:close/>
                </a:path>
                <a:path w="641984" h="509269">
                  <a:moveTo>
                    <a:pt x="464820" y="125730"/>
                  </a:moveTo>
                  <a:lnTo>
                    <a:pt x="461137" y="125730"/>
                  </a:lnTo>
                  <a:lnTo>
                    <a:pt x="460375" y="126492"/>
                  </a:lnTo>
                  <a:lnTo>
                    <a:pt x="458215" y="128777"/>
                  </a:lnTo>
                  <a:lnTo>
                    <a:pt x="457454" y="129412"/>
                  </a:lnTo>
                  <a:lnTo>
                    <a:pt x="453009" y="133858"/>
                  </a:lnTo>
                  <a:lnTo>
                    <a:pt x="447929" y="139064"/>
                  </a:lnTo>
                  <a:lnTo>
                    <a:pt x="441960" y="144907"/>
                  </a:lnTo>
                  <a:lnTo>
                    <a:pt x="429513" y="157352"/>
                  </a:lnTo>
                  <a:lnTo>
                    <a:pt x="427228" y="158876"/>
                  </a:lnTo>
                  <a:lnTo>
                    <a:pt x="425831" y="159638"/>
                  </a:lnTo>
                  <a:lnTo>
                    <a:pt x="425831" y="160400"/>
                  </a:lnTo>
                  <a:lnTo>
                    <a:pt x="437961" y="160400"/>
                  </a:lnTo>
                  <a:lnTo>
                    <a:pt x="442722" y="155194"/>
                  </a:lnTo>
                  <a:lnTo>
                    <a:pt x="458215" y="139700"/>
                  </a:lnTo>
                  <a:lnTo>
                    <a:pt x="463296" y="136144"/>
                  </a:lnTo>
                  <a:lnTo>
                    <a:pt x="474847" y="136144"/>
                  </a:lnTo>
                  <a:lnTo>
                    <a:pt x="468503" y="128777"/>
                  </a:lnTo>
                  <a:lnTo>
                    <a:pt x="467740" y="127253"/>
                  </a:lnTo>
                  <a:lnTo>
                    <a:pt x="466343" y="126492"/>
                  </a:lnTo>
                  <a:lnTo>
                    <a:pt x="464820" y="125730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1524" y="0"/>
                  </a:moveTo>
                  <a:lnTo>
                    <a:pt x="0" y="0"/>
                  </a:lnTo>
                  <a:lnTo>
                    <a:pt x="0" y="4572"/>
                  </a:lnTo>
                  <a:lnTo>
                    <a:pt x="1524" y="4572"/>
                  </a:lnTo>
                  <a:lnTo>
                    <a:pt x="1524" y="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692645" y="2626613"/>
              <a:ext cx="1905" cy="5080"/>
            </a:xfrm>
            <a:custGeom>
              <a:avLst/>
              <a:gdLst/>
              <a:ahLst/>
              <a:cxnLst/>
              <a:rect l="l" t="t" r="r" b="b"/>
              <a:pathLst>
                <a:path w="1904" h="5080">
                  <a:moveTo>
                    <a:pt x="0" y="4572"/>
                  </a:moveTo>
                  <a:lnTo>
                    <a:pt x="1524" y="4572"/>
                  </a:lnTo>
                  <a:lnTo>
                    <a:pt x="1524" y="0"/>
                  </a:lnTo>
                  <a:lnTo>
                    <a:pt x="0" y="0"/>
                  </a:lnTo>
                  <a:lnTo>
                    <a:pt x="0" y="4572"/>
                  </a:lnTo>
                  <a:close/>
                </a:path>
              </a:pathLst>
            </a:custGeom>
            <a:ln w="3175">
              <a:solidFill>
                <a:srgbClr val="D6134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7095" y="2054860"/>
            <a:ext cx="653795" cy="53898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7180" y="3005327"/>
            <a:ext cx="638471" cy="553212"/>
          </a:xfrm>
          <a:prstGeom prst="rect">
            <a:avLst/>
          </a:prstGeom>
        </p:spPr>
      </p:pic>
      <p:pic>
        <p:nvPicPr>
          <p:cNvPr id="32" name="object 6">
            <a:extLst>
              <a:ext uri="{FF2B5EF4-FFF2-40B4-BE49-F238E27FC236}">
                <a16:creationId xmlns:a16="http://schemas.microsoft.com/office/drawing/2014/main" id="{B0AB02F9-2502-4319-9F64-4BDA18AA8A0D}"/>
              </a:ext>
            </a:extLst>
          </p:cNvPr>
          <p:cNvPicPr/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331" y="406400"/>
            <a:ext cx="1025652" cy="78993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747D6E-98B3-4383-8D06-FD9389187D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93</a:t>
            </a:fld>
            <a:endParaRPr lang="ru-RU" dirty="0"/>
          </a:p>
        </p:txBody>
      </p:sp>
    </p:spTree>
  </p:cSld>
  <p:clrMapOvr>
    <a:masterClrMapping/>
  </p:clrMapOvr>
  <p:transition spd="slow">
    <p:randomBar dir="vert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3AA34B8-B933-4620-B664-9AEF5F914073}"/>
              </a:ext>
            </a:extLst>
          </p:cNvPr>
          <p:cNvSpPr/>
          <p:nvPr/>
        </p:nvSpPr>
        <p:spPr>
          <a:xfrm flipH="1">
            <a:off x="0" y="408558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24600" y="607677"/>
            <a:ext cx="56388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800" spc="105" dirty="0"/>
              <a:t>ЦЕЛИ СОЗДАНИЯ БЮДЖЕТА ДЛЯ ГРАЖДАН:</a:t>
            </a: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1761" y="4805335"/>
            <a:ext cx="638471" cy="623316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348528" y="1473963"/>
            <a:ext cx="645160" cy="612775"/>
            <a:chOff x="391712" y="4046220"/>
            <a:chExt cx="645160" cy="612775"/>
          </a:xfrm>
        </p:grpSpPr>
        <p:sp>
          <p:nvSpPr>
            <p:cNvPr id="20" name="object 20"/>
            <p:cNvSpPr/>
            <p:nvPr/>
          </p:nvSpPr>
          <p:spPr>
            <a:xfrm>
              <a:off x="391712" y="4163568"/>
              <a:ext cx="645160" cy="495300"/>
            </a:xfrm>
            <a:custGeom>
              <a:avLst/>
              <a:gdLst/>
              <a:ahLst/>
              <a:cxnLst/>
              <a:rect l="l" t="t" r="r" b="b"/>
              <a:pathLst>
                <a:path w="645160" h="495300">
                  <a:moveTo>
                    <a:pt x="99421" y="0"/>
                  </a:moveTo>
                  <a:lnTo>
                    <a:pt x="95726" y="0"/>
                  </a:lnTo>
                  <a:lnTo>
                    <a:pt x="94252" y="2539"/>
                  </a:lnTo>
                  <a:lnTo>
                    <a:pt x="66262" y="33019"/>
                  </a:lnTo>
                  <a:lnTo>
                    <a:pt x="41954" y="67309"/>
                  </a:lnTo>
                  <a:lnTo>
                    <a:pt x="23526" y="104139"/>
                  </a:lnTo>
                  <a:lnTo>
                    <a:pt x="10267" y="142239"/>
                  </a:lnTo>
                  <a:lnTo>
                    <a:pt x="1428" y="182879"/>
                  </a:lnTo>
                  <a:lnTo>
                    <a:pt x="89" y="220979"/>
                  </a:lnTo>
                  <a:lnTo>
                    <a:pt x="0" y="226059"/>
                  </a:lnTo>
                  <a:lnTo>
                    <a:pt x="1428" y="266699"/>
                  </a:lnTo>
                  <a:lnTo>
                    <a:pt x="10267" y="307339"/>
                  </a:lnTo>
                  <a:lnTo>
                    <a:pt x="23526" y="345439"/>
                  </a:lnTo>
                  <a:lnTo>
                    <a:pt x="41954" y="382269"/>
                  </a:lnTo>
                  <a:lnTo>
                    <a:pt x="66262" y="416559"/>
                  </a:lnTo>
                  <a:lnTo>
                    <a:pt x="94252" y="448309"/>
                  </a:lnTo>
                  <a:lnTo>
                    <a:pt x="94989" y="448309"/>
                  </a:lnTo>
                  <a:lnTo>
                    <a:pt x="90569" y="452119"/>
                  </a:lnTo>
                  <a:lnTo>
                    <a:pt x="84677" y="458469"/>
                  </a:lnTo>
                  <a:lnTo>
                    <a:pt x="77311" y="466089"/>
                  </a:lnTo>
                  <a:lnTo>
                    <a:pt x="69945" y="472439"/>
                  </a:lnTo>
                  <a:lnTo>
                    <a:pt x="64052" y="478789"/>
                  </a:lnTo>
                  <a:lnTo>
                    <a:pt x="61105" y="482599"/>
                  </a:lnTo>
                  <a:lnTo>
                    <a:pt x="59632" y="486409"/>
                  </a:lnTo>
                  <a:lnTo>
                    <a:pt x="59632" y="490219"/>
                  </a:lnTo>
                  <a:lnTo>
                    <a:pt x="61842" y="492759"/>
                  </a:lnTo>
                  <a:lnTo>
                    <a:pt x="66262" y="495299"/>
                  </a:lnTo>
                  <a:lnTo>
                    <a:pt x="75101" y="495299"/>
                  </a:lnTo>
                  <a:lnTo>
                    <a:pt x="218027" y="494029"/>
                  </a:lnTo>
                  <a:lnTo>
                    <a:pt x="221710" y="492759"/>
                  </a:lnTo>
                  <a:lnTo>
                    <a:pt x="224656" y="490219"/>
                  </a:lnTo>
                  <a:lnTo>
                    <a:pt x="226878" y="488949"/>
                  </a:lnTo>
                  <a:lnTo>
                    <a:pt x="227615" y="486409"/>
                  </a:lnTo>
                  <a:lnTo>
                    <a:pt x="228352" y="485139"/>
                  </a:lnTo>
                  <a:lnTo>
                    <a:pt x="71418" y="485139"/>
                  </a:lnTo>
                  <a:lnTo>
                    <a:pt x="76574" y="480059"/>
                  </a:lnTo>
                  <a:lnTo>
                    <a:pt x="83940" y="472439"/>
                  </a:lnTo>
                  <a:lnTo>
                    <a:pt x="90569" y="467359"/>
                  </a:lnTo>
                  <a:lnTo>
                    <a:pt x="100894" y="457199"/>
                  </a:lnTo>
                  <a:lnTo>
                    <a:pt x="103104" y="454659"/>
                  </a:lnTo>
                  <a:lnTo>
                    <a:pt x="106051" y="452119"/>
                  </a:lnTo>
                  <a:lnTo>
                    <a:pt x="107524" y="449579"/>
                  </a:lnTo>
                  <a:lnTo>
                    <a:pt x="107524" y="447039"/>
                  </a:lnTo>
                  <a:lnTo>
                    <a:pt x="106051" y="447039"/>
                  </a:lnTo>
                  <a:lnTo>
                    <a:pt x="105314" y="444499"/>
                  </a:lnTo>
                  <a:lnTo>
                    <a:pt x="104577" y="443229"/>
                  </a:lnTo>
                  <a:lnTo>
                    <a:pt x="100894" y="441959"/>
                  </a:lnTo>
                  <a:lnTo>
                    <a:pt x="74364" y="410209"/>
                  </a:lnTo>
                  <a:lnTo>
                    <a:pt x="51530" y="377189"/>
                  </a:lnTo>
                  <a:lnTo>
                    <a:pt x="33115" y="341629"/>
                  </a:lnTo>
                  <a:lnTo>
                    <a:pt x="20580" y="304799"/>
                  </a:lnTo>
                  <a:lnTo>
                    <a:pt x="11740" y="264159"/>
                  </a:lnTo>
                  <a:lnTo>
                    <a:pt x="8889" y="226059"/>
                  </a:lnTo>
                  <a:lnTo>
                    <a:pt x="8889" y="223519"/>
                  </a:lnTo>
                  <a:lnTo>
                    <a:pt x="11740" y="185419"/>
                  </a:lnTo>
                  <a:lnTo>
                    <a:pt x="19106" y="147319"/>
                  </a:lnTo>
                  <a:lnTo>
                    <a:pt x="31629" y="110489"/>
                  </a:lnTo>
                  <a:lnTo>
                    <a:pt x="49320" y="76199"/>
                  </a:lnTo>
                  <a:lnTo>
                    <a:pt x="71418" y="41909"/>
                  </a:lnTo>
                  <a:lnTo>
                    <a:pt x="97948" y="12699"/>
                  </a:lnTo>
                  <a:lnTo>
                    <a:pt x="111405" y="12699"/>
                  </a:lnTo>
                  <a:lnTo>
                    <a:pt x="100894" y="2539"/>
                  </a:lnTo>
                  <a:lnTo>
                    <a:pt x="99421" y="0"/>
                  </a:lnTo>
                  <a:close/>
                </a:path>
                <a:path w="645160" h="495300">
                  <a:moveTo>
                    <a:pt x="477255" y="133349"/>
                  </a:moveTo>
                  <a:lnTo>
                    <a:pt x="464102" y="133349"/>
                  </a:lnTo>
                  <a:lnTo>
                    <a:pt x="484739" y="157479"/>
                  </a:lnTo>
                  <a:lnTo>
                    <a:pt x="500208" y="182879"/>
                  </a:lnTo>
                  <a:lnTo>
                    <a:pt x="512730" y="210819"/>
                  </a:lnTo>
                  <a:lnTo>
                    <a:pt x="520096" y="241299"/>
                  </a:lnTo>
                  <a:lnTo>
                    <a:pt x="522306" y="271779"/>
                  </a:lnTo>
                  <a:lnTo>
                    <a:pt x="520096" y="302259"/>
                  </a:lnTo>
                  <a:lnTo>
                    <a:pt x="511993" y="332739"/>
                  </a:lnTo>
                  <a:lnTo>
                    <a:pt x="500208" y="360679"/>
                  </a:lnTo>
                  <a:lnTo>
                    <a:pt x="484003" y="387349"/>
                  </a:lnTo>
                  <a:lnTo>
                    <a:pt x="463365" y="411479"/>
                  </a:lnTo>
                  <a:lnTo>
                    <a:pt x="461892" y="411479"/>
                  </a:lnTo>
                  <a:lnTo>
                    <a:pt x="461155" y="414019"/>
                  </a:lnTo>
                  <a:lnTo>
                    <a:pt x="461892" y="416559"/>
                  </a:lnTo>
                  <a:lnTo>
                    <a:pt x="463365" y="416559"/>
                  </a:lnTo>
                  <a:lnTo>
                    <a:pt x="542194" y="495299"/>
                  </a:lnTo>
                  <a:lnTo>
                    <a:pt x="548836" y="495299"/>
                  </a:lnTo>
                  <a:lnTo>
                    <a:pt x="558525" y="483869"/>
                  </a:lnTo>
                  <a:lnTo>
                    <a:pt x="545877" y="483869"/>
                  </a:lnTo>
                  <a:lnTo>
                    <a:pt x="473678" y="414019"/>
                  </a:lnTo>
                  <a:lnTo>
                    <a:pt x="510520" y="363219"/>
                  </a:lnTo>
                  <a:lnTo>
                    <a:pt x="529672" y="303529"/>
                  </a:lnTo>
                  <a:lnTo>
                    <a:pt x="532618" y="271779"/>
                  </a:lnTo>
                  <a:lnTo>
                    <a:pt x="529672" y="238759"/>
                  </a:lnTo>
                  <a:lnTo>
                    <a:pt x="522306" y="208279"/>
                  </a:lnTo>
                  <a:lnTo>
                    <a:pt x="509047" y="177799"/>
                  </a:lnTo>
                  <a:lnTo>
                    <a:pt x="492105" y="149859"/>
                  </a:lnTo>
                  <a:lnTo>
                    <a:pt x="477255" y="133349"/>
                  </a:lnTo>
                  <a:close/>
                </a:path>
                <a:path w="645160" h="495300">
                  <a:moveTo>
                    <a:pt x="226878" y="341629"/>
                  </a:moveTo>
                  <a:lnTo>
                    <a:pt x="216553" y="341629"/>
                  </a:lnTo>
                  <a:lnTo>
                    <a:pt x="216553" y="342899"/>
                  </a:lnTo>
                  <a:lnTo>
                    <a:pt x="217290" y="345439"/>
                  </a:lnTo>
                  <a:lnTo>
                    <a:pt x="217290" y="388619"/>
                  </a:lnTo>
                  <a:lnTo>
                    <a:pt x="218027" y="407669"/>
                  </a:lnTo>
                  <a:lnTo>
                    <a:pt x="218027" y="472439"/>
                  </a:lnTo>
                  <a:lnTo>
                    <a:pt x="219500" y="480059"/>
                  </a:lnTo>
                  <a:lnTo>
                    <a:pt x="218027" y="481329"/>
                  </a:lnTo>
                  <a:lnTo>
                    <a:pt x="218027" y="482599"/>
                  </a:lnTo>
                  <a:lnTo>
                    <a:pt x="217290" y="483869"/>
                  </a:lnTo>
                  <a:lnTo>
                    <a:pt x="74364" y="485139"/>
                  </a:lnTo>
                  <a:lnTo>
                    <a:pt x="228352" y="485139"/>
                  </a:lnTo>
                  <a:lnTo>
                    <a:pt x="229088" y="483869"/>
                  </a:lnTo>
                  <a:lnTo>
                    <a:pt x="229088" y="427989"/>
                  </a:lnTo>
                  <a:lnTo>
                    <a:pt x="227615" y="407669"/>
                  </a:lnTo>
                  <a:lnTo>
                    <a:pt x="227554" y="372109"/>
                  </a:lnTo>
                  <a:lnTo>
                    <a:pt x="227001" y="360679"/>
                  </a:lnTo>
                  <a:lnTo>
                    <a:pt x="226878" y="341629"/>
                  </a:lnTo>
                  <a:close/>
                </a:path>
                <a:path w="645160" h="495300">
                  <a:moveTo>
                    <a:pt x="584193" y="10159"/>
                  </a:moveTo>
                  <a:lnTo>
                    <a:pt x="568724" y="10159"/>
                  </a:lnTo>
                  <a:lnTo>
                    <a:pt x="571671" y="11429"/>
                  </a:lnTo>
                  <a:lnTo>
                    <a:pt x="566515" y="16509"/>
                  </a:lnTo>
                  <a:lnTo>
                    <a:pt x="559149" y="22859"/>
                  </a:lnTo>
                  <a:lnTo>
                    <a:pt x="553256" y="30479"/>
                  </a:lnTo>
                  <a:lnTo>
                    <a:pt x="547350" y="35559"/>
                  </a:lnTo>
                  <a:lnTo>
                    <a:pt x="542194" y="40639"/>
                  </a:lnTo>
                  <a:lnTo>
                    <a:pt x="540721" y="40639"/>
                  </a:lnTo>
                  <a:lnTo>
                    <a:pt x="537774" y="44449"/>
                  </a:lnTo>
                  <a:lnTo>
                    <a:pt x="535565" y="48259"/>
                  </a:lnTo>
                  <a:lnTo>
                    <a:pt x="537038" y="50799"/>
                  </a:lnTo>
                  <a:lnTo>
                    <a:pt x="537774" y="53339"/>
                  </a:lnTo>
                  <a:lnTo>
                    <a:pt x="538511" y="53339"/>
                  </a:lnTo>
                  <a:lnTo>
                    <a:pt x="542194" y="55879"/>
                  </a:lnTo>
                  <a:lnTo>
                    <a:pt x="570198" y="86359"/>
                  </a:lnTo>
                  <a:lnTo>
                    <a:pt x="593032" y="119379"/>
                  </a:lnTo>
                  <a:lnTo>
                    <a:pt x="609974" y="154939"/>
                  </a:lnTo>
                  <a:lnTo>
                    <a:pt x="623982" y="193039"/>
                  </a:lnTo>
                  <a:lnTo>
                    <a:pt x="631348" y="231139"/>
                  </a:lnTo>
                  <a:lnTo>
                    <a:pt x="634294" y="271779"/>
                  </a:lnTo>
                  <a:lnTo>
                    <a:pt x="631348" y="312419"/>
                  </a:lnTo>
                  <a:lnTo>
                    <a:pt x="623982" y="350519"/>
                  </a:lnTo>
                  <a:lnTo>
                    <a:pt x="593769" y="421639"/>
                  </a:lnTo>
                  <a:lnTo>
                    <a:pt x="571671" y="453389"/>
                  </a:lnTo>
                  <a:lnTo>
                    <a:pt x="545877" y="483869"/>
                  </a:lnTo>
                  <a:lnTo>
                    <a:pt x="558525" y="483869"/>
                  </a:lnTo>
                  <a:lnTo>
                    <a:pt x="601135" y="429259"/>
                  </a:lnTo>
                  <a:lnTo>
                    <a:pt x="619562" y="392429"/>
                  </a:lnTo>
                  <a:lnTo>
                    <a:pt x="632821" y="354329"/>
                  </a:lnTo>
                  <a:lnTo>
                    <a:pt x="641660" y="313689"/>
                  </a:lnTo>
                  <a:lnTo>
                    <a:pt x="644607" y="271779"/>
                  </a:lnTo>
                  <a:lnTo>
                    <a:pt x="641660" y="229869"/>
                  </a:lnTo>
                  <a:lnTo>
                    <a:pt x="632821" y="189229"/>
                  </a:lnTo>
                  <a:lnTo>
                    <a:pt x="619562" y="151129"/>
                  </a:lnTo>
                  <a:lnTo>
                    <a:pt x="601135" y="114299"/>
                  </a:lnTo>
                  <a:lnTo>
                    <a:pt x="576827" y="78739"/>
                  </a:lnTo>
                  <a:lnTo>
                    <a:pt x="548836" y="48259"/>
                  </a:lnTo>
                  <a:lnTo>
                    <a:pt x="548087" y="48259"/>
                  </a:lnTo>
                  <a:lnTo>
                    <a:pt x="552519" y="44449"/>
                  </a:lnTo>
                  <a:lnTo>
                    <a:pt x="558412" y="38099"/>
                  </a:lnTo>
                  <a:lnTo>
                    <a:pt x="573144" y="22859"/>
                  </a:lnTo>
                  <a:lnTo>
                    <a:pt x="579037" y="17779"/>
                  </a:lnTo>
                  <a:lnTo>
                    <a:pt x="581983" y="13969"/>
                  </a:lnTo>
                  <a:lnTo>
                    <a:pt x="584193" y="10159"/>
                  </a:lnTo>
                  <a:close/>
                </a:path>
                <a:path w="645160" h="495300">
                  <a:moveTo>
                    <a:pt x="111405" y="12699"/>
                  </a:moveTo>
                  <a:lnTo>
                    <a:pt x="97948" y="12699"/>
                  </a:lnTo>
                  <a:lnTo>
                    <a:pt x="169411" y="82549"/>
                  </a:lnTo>
                  <a:lnTo>
                    <a:pt x="148773" y="106679"/>
                  </a:lnTo>
                  <a:lnTo>
                    <a:pt x="120783" y="162559"/>
                  </a:lnTo>
                  <a:lnTo>
                    <a:pt x="112120" y="220979"/>
                  </a:lnTo>
                  <a:lnTo>
                    <a:pt x="112000" y="226059"/>
                  </a:lnTo>
                  <a:lnTo>
                    <a:pt x="113417" y="257809"/>
                  </a:lnTo>
                  <a:lnTo>
                    <a:pt x="122256" y="289559"/>
                  </a:lnTo>
                  <a:lnTo>
                    <a:pt x="134041" y="318769"/>
                  </a:lnTo>
                  <a:lnTo>
                    <a:pt x="151720" y="345439"/>
                  </a:lnTo>
                  <a:lnTo>
                    <a:pt x="173831" y="372109"/>
                  </a:lnTo>
                  <a:lnTo>
                    <a:pt x="174567" y="372109"/>
                  </a:lnTo>
                  <a:lnTo>
                    <a:pt x="176040" y="373379"/>
                  </a:lnTo>
                  <a:lnTo>
                    <a:pt x="176777" y="374649"/>
                  </a:lnTo>
                  <a:lnTo>
                    <a:pt x="181197" y="374649"/>
                  </a:lnTo>
                  <a:lnTo>
                    <a:pt x="183406" y="373379"/>
                  </a:lnTo>
                  <a:lnTo>
                    <a:pt x="193719" y="363219"/>
                  </a:lnTo>
                  <a:lnTo>
                    <a:pt x="178987" y="363219"/>
                  </a:lnTo>
                  <a:lnTo>
                    <a:pt x="159086" y="340359"/>
                  </a:lnTo>
                  <a:lnTo>
                    <a:pt x="131095" y="284479"/>
                  </a:lnTo>
                  <a:lnTo>
                    <a:pt x="120901" y="226059"/>
                  </a:lnTo>
                  <a:lnTo>
                    <a:pt x="120901" y="223519"/>
                  </a:lnTo>
                  <a:lnTo>
                    <a:pt x="123729" y="193039"/>
                  </a:lnTo>
                  <a:lnTo>
                    <a:pt x="142881" y="134619"/>
                  </a:lnTo>
                  <a:lnTo>
                    <a:pt x="179723" y="86359"/>
                  </a:lnTo>
                  <a:lnTo>
                    <a:pt x="181933" y="85089"/>
                  </a:lnTo>
                  <a:lnTo>
                    <a:pt x="181933" y="81279"/>
                  </a:lnTo>
                  <a:lnTo>
                    <a:pt x="179723" y="78739"/>
                  </a:lnTo>
                  <a:lnTo>
                    <a:pt x="111405" y="12699"/>
                  </a:lnTo>
                  <a:close/>
                </a:path>
                <a:path w="645160" h="495300">
                  <a:moveTo>
                    <a:pt x="217290" y="330199"/>
                  </a:moveTo>
                  <a:lnTo>
                    <a:pt x="211397" y="332739"/>
                  </a:lnTo>
                  <a:lnTo>
                    <a:pt x="206978" y="335279"/>
                  </a:lnTo>
                  <a:lnTo>
                    <a:pt x="178987" y="363219"/>
                  </a:lnTo>
                  <a:lnTo>
                    <a:pt x="193719" y="363219"/>
                  </a:lnTo>
                  <a:lnTo>
                    <a:pt x="214344" y="342899"/>
                  </a:lnTo>
                  <a:lnTo>
                    <a:pt x="215080" y="341629"/>
                  </a:lnTo>
                  <a:lnTo>
                    <a:pt x="226878" y="341629"/>
                  </a:lnTo>
                  <a:lnTo>
                    <a:pt x="226878" y="340359"/>
                  </a:lnTo>
                  <a:lnTo>
                    <a:pt x="225393" y="337819"/>
                  </a:lnTo>
                  <a:lnTo>
                    <a:pt x="224656" y="335279"/>
                  </a:lnTo>
                  <a:lnTo>
                    <a:pt x="222446" y="332739"/>
                  </a:lnTo>
                  <a:lnTo>
                    <a:pt x="220236" y="331469"/>
                  </a:lnTo>
                  <a:lnTo>
                    <a:pt x="217290" y="330199"/>
                  </a:lnTo>
                  <a:close/>
                </a:path>
                <a:path w="645160" h="495300">
                  <a:moveTo>
                    <a:pt x="321913" y="146049"/>
                  </a:moveTo>
                  <a:lnTo>
                    <a:pt x="275494" y="156209"/>
                  </a:lnTo>
                  <a:lnTo>
                    <a:pt x="239401" y="184149"/>
                  </a:lnTo>
                  <a:lnTo>
                    <a:pt x="218027" y="224789"/>
                  </a:lnTo>
                  <a:lnTo>
                    <a:pt x="216553" y="248919"/>
                  </a:lnTo>
                  <a:lnTo>
                    <a:pt x="218027" y="271779"/>
                  </a:lnTo>
                  <a:lnTo>
                    <a:pt x="239401" y="312419"/>
                  </a:lnTo>
                  <a:lnTo>
                    <a:pt x="275494" y="340359"/>
                  </a:lnTo>
                  <a:lnTo>
                    <a:pt x="321913" y="350519"/>
                  </a:lnTo>
                  <a:lnTo>
                    <a:pt x="346220" y="347979"/>
                  </a:lnTo>
                  <a:lnTo>
                    <a:pt x="367594" y="340359"/>
                  </a:lnTo>
                  <a:lnTo>
                    <a:pt x="321913" y="340359"/>
                  </a:lnTo>
                  <a:lnTo>
                    <a:pt x="300551" y="337819"/>
                  </a:lnTo>
                  <a:lnTo>
                    <a:pt x="262235" y="321309"/>
                  </a:lnTo>
                  <a:lnTo>
                    <a:pt x="235718" y="289559"/>
                  </a:lnTo>
                  <a:lnTo>
                    <a:pt x="225393" y="248919"/>
                  </a:lnTo>
                  <a:lnTo>
                    <a:pt x="229088" y="226059"/>
                  </a:lnTo>
                  <a:lnTo>
                    <a:pt x="247503" y="190499"/>
                  </a:lnTo>
                  <a:lnTo>
                    <a:pt x="279914" y="165099"/>
                  </a:lnTo>
                  <a:lnTo>
                    <a:pt x="321913" y="154939"/>
                  </a:lnTo>
                  <a:lnTo>
                    <a:pt x="364541" y="154939"/>
                  </a:lnTo>
                  <a:lnTo>
                    <a:pt x="346220" y="147319"/>
                  </a:lnTo>
                  <a:lnTo>
                    <a:pt x="321913" y="146049"/>
                  </a:lnTo>
                  <a:close/>
                </a:path>
                <a:path w="645160" h="495300">
                  <a:moveTo>
                    <a:pt x="364541" y="154939"/>
                  </a:moveTo>
                  <a:lnTo>
                    <a:pt x="321913" y="154939"/>
                  </a:lnTo>
                  <a:lnTo>
                    <a:pt x="344011" y="158749"/>
                  </a:lnTo>
                  <a:lnTo>
                    <a:pt x="363175" y="165099"/>
                  </a:lnTo>
                  <a:lnTo>
                    <a:pt x="397058" y="190499"/>
                  </a:lnTo>
                  <a:lnTo>
                    <a:pt x="414000" y="226059"/>
                  </a:lnTo>
                  <a:lnTo>
                    <a:pt x="417683" y="248919"/>
                  </a:lnTo>
                  <a:lnTo>
                    <a:pt x="414000" y="269239"/>
                  </a:lnTo>
                  <a:lnTo>
                    <a:pt x="397058" y="307339"/>
                  </a:lnTo>
                  <a:lnTo>
                    <a:pt x="363175" y="331469"/>
                  </a:lnTo>
                  <a:lnTo>
                    <a:pt x="321913" y="340359"/>
                  </a:lnTo>
                  <a:lnTo>
                    <a:pt x="367594" y="340359"/>
                  </a:lnTo>
                  <a:lnTo>
                    <a:pt x="403688" y="312419"/>
                  </a:lnTo>
                  <a:lnTo>
                    <a:pt x="425062" y="271779"/>
                  </a:lnTo>
                  <a:lnTo>
                    <a:pt x="428008" y="248919"/>
                  </a:lnTo>
                  <a:lnTo>
                    <a:pt x="425062" y="224789"/>
                  </a:lnTo>
                  <a:lnTo>
                    <a:pt x="416210" y="203199"/>
                  </a:lnTo>
                  <a:lnTo>
                    <a:pt x="403688" y="184149"/>
                  </a:lnTo>
                  <a:lnTo>
                    <a:pt x="387483" y="168909"/>
                  </a:lnTo>
                  <a:lnTo>
                    <a:pt x="367594" y="156209"/>
                  </a:lnTo>
                  <a:lnTo>
                    <a:pt x="364541" y="154939"/>
                  </a:lnTo>
                  <a:close/>
                </a:path>
                <a:path w="645160" h="495300">
                  <a:moveTo>
                    <a:pt x="306444" y="285749"/>
                  </a:moveTo>
                  <a:lnTo>
                    <a:pt x="296868" y="285749"/>
                  </a:lnTo>
                  <a:lnTo>
                    <a:pt x="296868" y="303529"/>
                  </a:lnTo>
                  <a:lnTo>
                    <a:pt x="299078" y="304799"/>
                  </a:lnTo>
                  <a:lnTo>
                    <a:pt x="302024" y="307339"/>
                  </a:lnTo>
                  <a:lnTo>
                    <a:pt x="304234" y="304799"/>
                  </a:lnTo>
                  <a:lnTo>
                    <a:pt x="306444" y="303529"/>
                  </a:lnTo>
                  <a:lnTo>
                    <a:pt x="306444" y="285749"/>
                  </a:lnTo>
                  <a:close/>
                </a:path>
                <a:path w="645160" h="495300">
                  <a:moveTo>
                    <a:pt x="330015" y="276859"/>
                  </a:moveTo>
                  <a:lnTo>
                    <a:pt x="282860" y="276859"/>
                  </a:lnTo>
                  <a:lnTo>
                    <a:pt x="281387" y="280669"/>
                  </a:lnTo>
                  <a:lnTo>
                    <a:pt x="282860" y="281939"/>
                  </a:lnTo>
                  <a:lnTo>
                    <a:pt x="283597" y="284479"/>
                  </a:lnTo>
                  <a:lnTo>
                    <a:pt x="286543" y="285749"/>
                  </a:lnTo>
                  <a:lnTo>
                    <a:pt x="326332" y="285749"/>
                  </a:lnTo>
                  <a:lnTo>
                    <a:pt x="329279" y="284479"/>
                  </a:lnTo>
                  <a:lnTo>
                    <a:pt x="330015" y="281939"/>
                  </a:lnTo>
                  <a:lnTo>
                    <a:pt x="331488" y="280669"/>
                  </a:lnTo>
                  <a:lnTo>
                    <a:pt x="330015" y="276859"/>
                  </a:lnTo>
                  <a:close/>
                </a:path>
                <a:path w="645160" h="495300">
                  <a:moveTo>
                    <a:pt x="326332" y="275589"/>
                  </a:moveTo>
                  <a:lnTo>
                    <a:pt x="286543" y="275589"/>
                  </a:lnTo>
                  <a:lnTo>
                    <a:pt x="283597" y="276859"/>
                  </a:lnTo>
                  <a:lnTo>
                    <a:pt x="329279" y="276859"/>
                  </a:lnTo>
                  <a:lnTo>
                    <a:pt x="326332" y="275589"/>
                  </a:lnTo>
                  <a:close/>
                </a:path>
                <a:path w="645160" h="495300">
                  <a:moveTo>
                    <a:pt x="306444" y="267969"/>
                  </a:moveTo>
                  <a:lnTo>
                    <a:pt x="296868" y="267969"/>
                  </a:lnTo>
                  <a:lnTo>
                    <a:pt x="296868" y="275589"/>
                  </a:lnTo>
                  <a:lnTo>
                    <a:pt x="306444" y="275589"/>
                  </a:lnTo>
                  <a:lnTo>
                    <a:pt x="306444" y="267969"/>
                  </a:lnTo>
                  <a:close/>
                </a:path>
                <a:path w="645160" h="495300">
                  <a:moveTo>
                    <a:pt x="353680" y="214629"/>
                  </a:moveTo>
                  <a:lnTo>
                    <a:pt x="326332" y="214629"/>
                  </a:lnTo>
                  <a:lnTo>
                    <a:pt x="331488" y="215899"/>
                  </a:lnTo>
                  <a:lnTo>
                    <a:pt x="338854" y="215899"/>
                  </a:lnTo>
                  <a:lnTo>
                    <a:pt x="346220" y="220979"/>
                  </a:lnTo>
                  <a:lnTo>
                    <a:pt x="349903" y="228599"/>
                  </a:lnTo>
                  <a:lnTo>
                    <a:pt x="351377" y="231139"/>
                  </a:lnTo>
                  <a:lnTo>
                    <a:pt x="352113" y="236219"/>
                  </a:lnTo>
                  <a:lnTo>
                    <a:pt x="331488" y="257809"/>
                  </a:lnTo>
                  <a:lnTo>
                    <a:pt x="286543" y="257809"/>
                  </a:lnTo>
                  <a:lnTo>
                    <a:pt x="283597" y="259079"/>
                  </a:lnTo>
                  <a:lnTo>
                    <a:pt x="281387" y="262889"/>
                  </a:lnTo>
                  <a:lnTo>
                    <a:pt x="282860" y="264159"/>
                  </a:lnTo>
                  <a:lnTo>
                    <a:pt x="283597" y="266699"/>
                  </a:lnTo>
                  <a:lnTo>
                    <a:pt x="286543" y="267969"/>
                  </a:lnTo>
                  <a:lnTo>
                    <a:pt x="327069" y="267969"/>
                  </a:lnTo>
                  <a:lnTo>
                    <a:pt x="361702" y="236219"/>
                  </a:lnTo>
                  <a:lnTo>
                    <a:pt x="359492" y="223519"/>
                  </a:lnTo>
                  <a:lnTo>
                    <a:pt x="353680" y="214629"/>
                  </a:lnTo>
                  <a:close/>
                </a:path>
                <a:path w="645160" h="495300">
                  <a:moveTo>
                    <a:pt x="327069" y="203199"/>
                  </a:moveTo>
                  <a:lnTo>
                    <a:pt x="302024" y="203199"/>
                  </a:lnTo>
                  <a:lnTo>
                    <a:pt x="299078" y="205739"/>
                  </a:lnTo>
                  <a:lnTo>
                    <a:pt x="296868" y="207009"/>
                  </a:lnTo>
                  <a:lnTo>
                    <a:pt x="296868" y="257809"/>
                  </a:lnTo>
                  <a:lnTo>
                    <a:pt x="306444" y="257809"/>
                  </a:lnTo>
                  <a:lnTo>
                    <a:pt x="306444" y="214629"/>
                  </a:lnTo>
                  <a:lnTo>
                    <a:pt x="353680" y="214629"/>
                  </a:lnTo>
                  <a:lnTo>
                    <a:pt x="352850" y="213359"/>
                  </a:lnTo>
                  <a:lnTo>
                    <a:pt x="344011" y="208279"/>
                  </a:lnTo>
                  <a:lnTo>
                    <a:pt x="334435" y="205739"/>
                  </a:lnTo>
                  <a:lnTo>
                    <a:pt x="327069" y="203199"/>
                  </a:lnTo>
                  <a:close/>
                </a:path>
                <a:path w="645160" h="495300">
                  <a:moveTo>
                    <a:pt x="576090" y="0"/>
                  </a:moveTo>
                  <a:lnTo>
                    <a:pt x="568724" y="0"/>
                  </a:lnTo>
                  <a:lnTo>
                    <a:pt x="430218" y="2539"/>
                  </a:lnTo>
                  <a:lnTo>
                    <a:pt x="425062" y="2539"/>
                  </a:lnTo>
                  <a:lnTo>
                    <a:pt x="421379" y="3809"/>
                  </a:lnTo>
                  <a:lnTo>
                    <a:pt x="418420" y="6349"/>
                  </a:lnTo>
                  <a:lnTo>
                    <a:pt x="417683" y="7619"/>
                  </a:lnTo>
                  <a:lnTo>
                    <a:pt x="415473" y="10159"/>
                  </a:lnTo>
                  <a:lnTo>
                    <a:pt x="414000" y="12699"/>
                  </a:lnTo>
                  <a:lnTo>
                    <a:pt x="414000" y="35559"/>
                  </a:lnTo>
                  <a:lnTo>
                    <a:pt x="415473" y="50799"/>
                  </a:lnTo>
                  <a:lnTo>
                    <a:pt x="415579" y="109219"/>
                  </a:lnTo>
                  <a:lnTo>
                    <a:pt x="416105" y="121919"/>
                  </a:lnTo>
                  <a:lnTo>
                    <a:pt x="416210" y="154939"/>
                  </a:lnTo>
                  <a:lnTo>
                    <a:pt x="417683" y="158749"/>
                  </a:lnTo>
                  <a:lnTo>
                    <a:pt x="418420" y="161289"/>
                  </a:lnTo>
                  <a:lnTo>
                    <a:pt x="420642" y="163829"/>
                  </a:lnTo>
                  <a:lnTo>
                    <a:pt x="422852" y="165099"/>
                  </a:lnTo>
                  <a:lnTo>
                    <a:pt x="430218" y="165099"/>
                  </a:lnTo>
                  <a:lnTo>
                    <a:pt x="433165" y="163829"/>
                  </a:lnTo>
                  <a:lnTo>
                    <a:pt x="436111" y="160019"/>
                  </a:lnTo>
                  <a:lnTo>
                    <a:pt x="441022" y="154939"/>
                  </a:lnTo>
                  <a:lnTo>
                    <a:pt x="426535" y="154939"/>
                  </a:lnTo>
                  <a:lnTo>
                    <a:pt x="426535" y="137159"/>
                  </a:lnTo>
                  <a:lnTo>
                    <a:pt x="425799" y="124459"/>
                  </a:lnTo>
                  <a:lnTo>
                    <a:pt x="425746" y="67309"/>
                  </a:lnTo>
                  <a:lnTo>
                    <a:pt x="425167" y="53339"/>
                  </a:lnTo>
                  <a:lnTo>
                    <a:pt x="425062" y="13969"/>
                  </a:lnTo>
                  <a:lnTo>
                    <a:pt x="425799" y="12699"/>
                  </a:lnTo>
                  <a:lnTo>
                    <a:pt x="430218" y="12699"/>
                  </a:lnTo>
                  <a:lnTo>
                    <a:pt x="568724" y="10159"/>
                  </a:lnTo>
                  <a:lnTo>
                    <a:pt x="584193" y="10159"/>
                  </a:lnTo>
                  <a:lnTo>
                    <a:pt x="583456" y="7619"/>
                  </a:lnTo>
                  <a:lnTo>
                    <a:pt x="581247" y="3809"/>
                  </a:lnTo>
                  <a:lnTo>
                    <a:pt x="579037" y="2539"/>
                  </a:lnTo>
                  <a:lnTo>
                    <a:pt x="576090" y="0"/>
                  </a:lnTo>
                  <a:close/>
                </a:path>
                <a:path w="645160" h="495300">
                  <a:moveTo>
                    <a:pt x="464102" y="120649"/>
                  </a:moveTo>
                  <a:lnTo>
                    <a:pt x="461892" y="121919"/>
                  </a:lnTo>
                  <a:lnTo>
                    <a:pt x="461155" y="123189"/>
                  </a:lnTo>
                  <a:lnTo>
                    <a:pt x="458946" y="124459"/>
                  </a:lnTo>
                  <a:lnTo>
                    <a:pt x="458209" y="126999"/>
                  </a:lnTo>
                  <a:lnTo>
                    <a:pt x="453789" y="129539"/>
                  </a:lnTo>
                  <a:lnTo>
                    <a:pt x="448633" y="134619"/>
                  </a:lnTo>
                  <a:lnTo>
                    <a:pt x="435374" y="147319"/>
                  </a:lnTo>
                  <a:lnTo>
                    <a:pt x="428745" y="152399"/>
                  </a:lnTo>
                  <a:lnTo>
                    <a:pt x="428008" y="154939"/>
                  </a:lnTo>
                  <a:lnTo>
                    <a:pt x="441022" y="154939"/>
                  </a:lnTo>
                  <a:lnTo>
                    <a:pt x="443477" y="152399"/>
                  </a:lnTo>
                  <a:lnTo>
                    <a:pt x="451580" y="146049"/>
                  </a:lnTo>
                  <a:lnTo>
                    <a:pt x="458946" y="138429"/>
                  </a:lnTo>
                  <a:lnTo>
                    <a:pt x="464102" y="133349"/>
                  </a:lnTo>
                  <a:lnTo>
                    <a:pt x="477255" y="133349"/>
                  </a:lnTo>
                  <a:lnTo>
                    <a:pt x="469258" y="124459"/>
                  </a:lnTo>
                  <a:lnTo>
                    <a:pt x="468521" y="123189"/>
                  </a:lnTo>
                  <a:lnTo>
                    <a:pt x="464102" y="120649"/>
                  </a:lnTo>
                  <a:close/>
                </a:path>
              </a:pathLst>
            </a:custGeom>
            <a:solidFill>
              <a:srgbClr val="044DE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95300" y="4046219"/>
              <a:ext cx="120650" cy="116839"/>
            </a:xfrm>
            <a:custGeom>
              <a:avLst/>
              <a:gdLst/>
              <a:ahLst/>
              <a:cxnLst/>
              <a:rect l="l" t="t" r="r" b="b"/>
              <a:pathLst>
                <a:path w="120650" h="116839">
                  <a:moveTo>
                    <a:pt x="120396" y="36830"/>
                  </a:moveTo>
                  <a:lnTo>
                    <a:pt x="81483" y="36830"/>
                  </a:lnTo>
                  <a:lnTo>
                    <a:pt x="81483" y="0"/>
                  </a:lnTo>
                  <a:lnTo>
                    <a:pt x="38176" y="0"/>
                  </a:lnTo>
                  <a:lnTo>
                    <a:pt x="38176" y="36830"/>
                  </a:lnTo>
                  <a:lnTo>
                    <a:pt x="0" y="36830"/>
                  </a:lnTo>
                  <a:lnTo>
                    <a:pt x="0" y="80010"/>
                  </a:lnTo>
                  <a:lnTo>
                    <a:pt x="38176" y="80010"/>
                  </a:lnTo>
                  <a:lnTo>
                    <a:pt x="38176" y="116840"/>
                  </a:lnTo>
                  <a:lnTo>
                    <a:pt x="81483" y="116840"/>
                  </a:lnTo>
                  <a:lnTo>
                    <a:pt x="81483" y="80010"/>
                  </a:lnTo>
                  <a:lnTo>
                    <a:pt x="120396" y="80010"/>
                  </a:lnTo>
                  <a:lnTo>
                    <a:pt x="120396" y="36830"/>
                  </a:lnTo>
                  <a:close/>
                </a:path>
              </a:pathLst>
            </a:custGeom>
            <a:solidFill>
              <a:srgbClr val="D6134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211" y="2482535"/>
            <a:ext cx="653795" cy="53898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873" y="3506407"/>
            <a:ext cx="638471" cy="553212"/>
          </a:xfrm>
          <a:prstGeom prst="rect">
            <a:avLst/>
          </a:prstGeom>
        </p:spPr>
      </p:pic>
      <p:pic>
        <p:nvPicPr>
          <p:cNvPr id="32" name="object 6">
            <a:extLst>
              <a:ext uri="{FF2B5EF4-FFF2-40B4-BE49-F238E27FC236}">
                <a16:creationId xmlns:a16="http://schemas.microsoft.com/office/drawing/2014/main" id="{B0AB02F9-2502-4319-9F64-4BDA18AA8A0D}"/>
              </a:ext>
            </a:extLst>
          </p:cNvPr>
          <p:cNvPicPr/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331" y="406400"/>
            <a:ext cx="1025652" cy="78993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747D6E-98B3-4383-8D06-FD9389187D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94</a:t>
            </a:fld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42C6047-FE26-40F0-8E0F-17689311F403}"/>
              </a:ext>
            </a:extLst>
          </p:cNvPr>
          <p:cNvSpPr/>
          <p:nvPr/>
        </p:nvSpPr>
        <p:spPr>
          <a:xfrm>
            <a:off x="1365502" y="1473963"/>
            <a:ext cx="10442663" cy="72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информирование граждан о ходе бюджетного процесса в Орехово-Зуевском городском округе;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1C1B5F5D-C02D-4A9E-9555-34B7020CB7C8}"/>
              </a:ext>
            </a:extLst>
          </p:cNvPr>
          <p:cNvSpPr/>
          <p:nvPr/>
        </p:nvSpPr>
        <p:spPr>
          <a:xfrm>
            <a:off x="1395983" y="2579169"/>
            <a:ext cx="10442662" cy="72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повышение  прозрачности  формирования  и  расходования  бюджетных  средств  в Орехово-Зуевском городском округе;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3CB5827-7A18-4872-8E39-62885945D51F}"/>
              </a:ext>
            </a:extLst>
          </p:cNvPr>
          <p:cNvSpPr/>
          <p:nvPr/>
        </p:nvSpPr>
        <p:spPr>
          <a:xfrm>
            <a:off x="1335023" y="3584560"/>
            <a:ext cx="10442662" cy="1053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повышение  ответственности  органов  местного самоуправления </a:t>
            </a:r>
          </a:p>
          <a:p>
            <a:pPr marL="357188" algn="just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Орехово-Зуевского городского округа при  принятии решений в сфере           бюджетной политики; 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266E753-5577-4A01-8E64-78D710680E64}"/>
              </a:ext>
            </a:extLst>
          </p:cNvPr>
          <p:cNvSpPr/>
          <p:nvPr/>
        </p:nvSpPr>
        <p:spPr>
          <a:xfrm>
            <a:off x="1298661" y="5025599"/>
            <a:ext cx="10463784" cy="389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формирование положительного</a:t>
            </a:r>
            <a:r>
              <a:rPr lang="en-US" b="1" dirty="0">
                <a:solidFill>
                  <a:srgbClr val="022A7B"/>
                </a:solidFill>
                <a:latin typeface="Tahoma"/>
                <a:cs typeface="Tahoma"/>
              </a:rPr>
              <a:t> </a:t>
            </a: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имиджа Орехово-Зуевского городского округа.</a:t>
            </a:r>
          </a:p>
        </p:txBody>
      </p:sp>
    </p:spTree>
    <p:extLst>
      <p:ext uri="{BB962C8B-B14F-4D97-AF65-F5344CB8AC3E}">
        <p14:creationId xmlns:p14="http://schemas.microsoft.com/office/powerpoint/2010/main" val="2526229359"/>
      </p:ext>
    </p:extLst>
  </p:cSld>
  <p:clrMapOvr>
    <a:masterClrMapping/>
  </p:clrMapOvr>
  <p:transition spd="slow">
    <p:randomBar dir="vert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3AA34B8-B933-4620-B664-9AEF5F914073}"/>
              </a:ext>
            </a:extLst>
          </p:cNvPr>
          <p:cNvSpPr/>
          <p:nvPr/>
        </p:nvSpPr>
        <p:spPr>
          <a:xfrm flipH="1">
            <a:off x="0" y="408558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33600" y="638362"/>
            <a:ext cx="99060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800" spc="105" dirty="0">
                <a:solidFill>
                  <a:srgbClr val="46280C"/>
                </a:solidFill>
              </a:rPr>
              <a:t>ОСНОВНЫЕ ЗАДАЧИ И </a:t>
            </a:r>
            <a:r>
              <a:rPr lang="ru-RU" sz="1800" spc="105" dirty="0"/>
              <a:t>ПРИОРИТЕТЫ ОРЕХОВО-ЗУЕВСКОГО ГОРОДСКОГО ОКРУГА</a:t>
            </a: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B0AB02F9-2502-4319-9F64-4BDA18AA8A0D}"/>
              </a:ext>
            </a:extLst>
          </p:cNvPr>
          <p:cNvPicPr/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331" y="406400"/>
            <a:ext cx="1025652" cy="78993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747D6E-98B3-4383-8D06-FD9389187D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95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EC054E-E5E6-4A4D-B094-05CEDE0B81CE}"/>
              </a:ext>
            </a:extLst>
          </p:cNvPr>
          <p:cNvSpPr/>
          <p:nvPr/>
        </p:nvSpPr>
        <p:spPr>
          <a:xfrm>
            <a:off x="1066800" y="2286000"/>
            <a:ext cx="10360046" cy="2715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2788" algn="just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Проведение предсказуемой и ответственной бюджетной политики, обеспечение долгосрочной сбалансированности и устойчивости бюджетной системы Орехово-Зуевского городского округа обеспечат экономическую стабильность и необходимые условия для повышения эффективности деятельности органов местного самоуправления в городском округе по обеспечению потребностей граждан и общества в муниципальных услугах на территории Орехово-Зуевского городского округа Московской области, увеличению их доступности и качества.</a:t>
            </a:r>
          </a:p>
        </p:txBody>
      </p:sp>
    </p:spTree>
    <p:extLst>
      <p:ext uri="{BB962C8B-B14F-4D97-AF65-F5344CB8AC3E}">
        <p14:creationId xmlns:p14="http://schemas.microsoft.com/office/powerpoint/2010/main" val="2286458751"/>
      </p:ext>
    </p:extLst>
  </p:cSld>
  <p:clrMapOvr>
    <a:masterClrMapping/>
  </p:clrMapOvr>
  <p:transition spd="slow">
    <p:randomBar dir="vert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3AA34B8-B933-4620-B664-9AEF5F914073}"/>
              </a:ext>
            </a:extLst>
          </p:cNvPr>
          <p:cNvSpPr/>
          <p:nvPr/>
        </p:nvSpPr>
        <p:spPr>
          <a:xfrm flipH="1">
            <a:off x="0" y="408558"/>
            <a:ext cx="12192000" cy="804547"/>
          </a:xfrm>
          <a:prstGeom prst="rect">
            <a:avLst/>
          </a:prstGeom>
          <a:gradFill flip="none" rotWithShape="1">
            <a:gsLst>
              <a:gs pos="2000">
                <a:srgbClr val="FDFA8D"/>
              </a:gs>
              <a:gs pos="36000">
                <a:srgbClr val="E4CD9A"/>
              </a:gs>
              <a:gs pos="100000">
                <a:srgbClr val="000456"/>
              </a:gs>
              <a:gs pos="66000">
                <a:srgbClr val="002D85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76400" y="638362"/>
            <a:ext cx="99060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800" spc="105" dirty="0">
                <a:solidFill>
                  <a:srgbClr val="46280C"/>
                </a:solidFill>
              </a:rPr>
              <a:t>ОСНОВНЫЕ ЗАДАЧИ И ПРИОРИТЕТЫ </a:t>
            </a:r>
            <a:r>
              <a:rPr lang="ru-RU" sz="1800" spc="105" dirty="0"/>
              <a:t>ОРЕХОВО-ЗУЕВСКОГО ГОРОДСКОГО ОКРУГА</a:t>
            </a:r>
          </a:p>
        </p:txBody>
      </p:sp>
      <p:pic>
        <p:nvPicPr>
          <p:cNvPr id="32" name="object 6">
            <a:extLst>
              <a:ext uri="{FF2B5EF4-FFF2-40B4-BE49-F238E27FC236}">
                <a16:creationId xmlns:a16="http://schemas.microsoft.com/office/drawing/2014/main" id="{B0AB02F9-2502-4319-9F64-4BDA18AA8A0D}"/>
              </a:ext>
            </a:extLst>
          </p:cNvPr>
          <p:cNvPicPr/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0331" y="406400"/>
            <a:ext cx="1025652" cy="789939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747D6E-98B3-4383-8D06-FD9389187D0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96</a:t>
            </a:fld>
            <a:endParaRPr lang="ru-RU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4266E753-5577-4A01-8E64-78D710680E64}"/>
              </a:ext>
            </a:extLst>
          </p:cNvPr>
          <p:cNvSpPr/>
          <p:nvPr/>
        </p:nvSpPr>
        <p:spPr>
          <a:xfrm>
            <a:off x="762000" y="1283335"/>
            <a:ext cx="10463784" cy="5448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sz="2000" b="1" dirty="0">
                <a:solidFill>
                  <a:srgbClr val="022A7B"/>
                </a:solidFill>
                <a:latin typeface="Tahoma"/>
                <a:cs typeface="Tahoma"/>
              </a:rPr>
              <a:t>Основные направления в сфере управления муниципальными финансами:</a:t>
            </a:r>
          </a:p>
          <a:p>
            <a:pPr algn="ctr">
              <a:lnSpc>
                <a:spcPct val="120000"/>
              </a:lnSpc>
              <a:tabLst>
                <a:tab pos="357188" algn="l"/>
                <a:tab pos="712788" algn="l"/>
              </a:tabLst>
            </a:pPr>
            <a:endParaRPr lang="ru-RU" sz="2000" b="1" dirty="0">
              <a:solidFill>
                <a:srgbClr val="022A7B"/>
              </a:solidFill>
              <a:latin typeface="Tahoma"/>
              <a:cs typeface="Tahoma"/>
            </a:endParaRPr>
          </a:p>
          <a:p>
            <a:pPr marL="265113" indent="-265113" algn="just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- создание условий для устойчивого исполнения бюджета городского округа, в том числе для повышения бюджетной обеспеченности городского округа;</a:t>
            </a:r>
          </a:p>
          <a:p>
            <a:pPr marL="265113" indent="-265113" algn="just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- внедрение проектных принципов управления, реализация федеральных и национальный проектов;</a:t>
            </a:r>
          </a:p>
          <a:p>
            <a:pPr marL="265113" indent="-265113" algn="just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- совершенствование программного метода планирования расходов местного бюджета с целью повышения эффективности расходов и их увязка с программными целями и задачами;</a:t>
            </a:r>
          </a:p>
          <a:p>
            <a:pPr marL="265113" indent="-265113" algn="just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- создание условий для равных финансовых возможностей оказания гражданам муниципальных услуг на всей территории городского округа;</a:t>
            </a:r>
          </a:p>
          <a:p>
            <a:pPr marL="265113" indent="-265113" algn="just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- повышение качества управления муниципальными финансами в общественном секторе;</a:t>
            </a:r>
          </a:p>
          <a:p>
            <a:pPr marL="265113" indent="-265113" algn="just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- проведение мониторинга качества управления муниципальными финансами, обеспечение открытости и прозрачности бюджетного процесса; </a:t>
            </a:r>
          </a:p>
          <a:p>
            <a:pPr marL="265113" indent="-265113" algn="just">
              <a:lnSpc>
                <a:spcPct val="120000"/>
              </a:lnSpc>
              <a:tabLst>
                <a:tab pos="357188" algn="l"/>
                <a:tab pos="712788" algn="l"/>
              </a:tabLst>
            </a:pPr>
            <a:r>
              <a:rPr lang="ru-RU" b="1" dirty="0">
                <a:solidFill>
                  <a:srgbClr val="022A7B"/>
                </a:solidFill>
                <a:latin typeface="Tahoma"/>
                <a:cs typeface="Tahoma"/>
              </a:rPr>
              <a:t>- эффективное управление муниципальным долгом. </a:t>
            </a:r>
          </a:p>
        </p:txBody>
      </p:sp>
    </p:spTree>
    <p:extLst>
      <p:ext uri="{BB962C8B-B14F-4D97-AF65-F5344CB8AC3E}">
        <p14:creationId xmlns:p14="http://schemas.microsoft.com/office/powerpoint/2010/main" val="1292456971"/>
      </p:ext>
    </p:extLst>
  </p:cSld>
  <p:clrMapOvr>
    <a:masterClrMapping/>
  </p:clrMapOvr>
  <p:transition spd="slow">
    <p:randomBar dir="vert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Орехово-Зуевский городской округ — Википедия">
            <a:extLst>
              <a:ext uri="{FF2B5EF4-FFF2-40B4-BE49-F238E27FC236}">
                <a16:creationId xmlns:a16="http://schemas.microsoft.com/office/drawing/2014/main" id="{87A803F2-DBB6-4714-8506-E688F67FC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81" y="1284164"/>
            <a:ext cx="5235585" cy="49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Орехово-Зуевский район">
            <a:extLst>
              <a:ext uri="{FF2B5EF4-FFF2-40B4-BE49-F238E27FC236}">
                <a16:creationId xmlns:a16="http://schemas.microsoft.com/office/drawing/2014/main" id="{651F8F0E-FA9E-45BE-A5D1-7A8FEA67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rgbClr val="00263B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8" b="91797" l="5123" r="95492">
                        <a14:foregroundMark x1="34426" y1="7422" x2="49385" y2="10547"/>
                        <a14:foregroundMark x1="33607" y1="3125" x2="48975" y2="1953"/>
                        <a14:foregroundMark x1="91393" y1="32813" x2="89139" y2="53516"/>
                        <a14:foregroundMark x1="93238" y1="38477" x2="95492" y2="44922"/>
                        <a14:foregroundMark x1="39959" y1="91797" x2="40779" y2="90625"/>
                        <a14:foregroundMark x1="9221" y1="58789" x2="10041" y2="60352"/>
                        <a14:foregroundMark x1="5123" y1="57422" x2="6557" y2="5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24" y="2138385"/>
            <a:ext cx="1938679" cy="2034024"/>
          </a:xfrm>
          <a:prstGeom prst="rect">
            <a:avLst/>
          </a:prstGeom>
          <a:noFill/>
          <a:effectLst>
            <a:outerShdw blurRad="50800" dist="165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7046401" y="3481263"/>
            <a:ext cx="0" cy="124025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7245462" y="2617122"/>
            <a:ext cx="0" cy="877336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046401" y="3494457"/>
            <a:ext cx="19906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251644" y="3935260"/>
            <a:ext cx="0" cy="78089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708027" y="3686034"/>
            <a:ext cx="376" cy="27073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51644" y="3939659"/>
            <a:ext cx="44347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456961" y="4105879"/>
            <a:ext cx="0" cy="61027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8245927" y="3295217"/>
            <a:ext cx="0" cy="84717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457818" y="4112799"/>
            <a:ext cx="779107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653562" y="4267145"/>
            <a:ext cx="0" cy="44853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844117" y="1915727"/>
            <a:ext cx="0" cy="2343879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53562" y="4267145"/>
            <a:ext cx="118473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829840" y="4430612"/>
            <a:ext cx="0" cy="28553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144620" y="3674629"/>
            <a:ext cx="0" cy="766747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29840" y="4430612"/>
            <a:ext cx="1314780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6163597" y="3481263"/>
            <a:ext cx="0" cy="124025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5806501" y="2617122"/>
            <a:ext cx="0" cy="877336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5797582" y="3494457"/>
            <a:ext cx="366016" cy="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6018484" y="3694379"/>
            <a:ext cx="0" cy="1027143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 flipV="1">
            <a:off x="5282996" y="3314265"/>
            <a:ext cx="1" cy="331345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5261945" y="3676663"/>
            <a:ext cx="757670" cy="1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856624" y="4109254"/>
            <a:ext cx="0" cy="61227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875911" y="4125288"/>
            <a:ext cx="98184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5667499" y="4321415"/>
            <a:ext cx="0" cy="40011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569893" y="1909786"/>
            <a:ext cx="13564" cy="238946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580168" y="4299248"/>
            <a:ext cx="1088903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294479" y="4470311"/>
            <a:ext cx="0" cy="251214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4202320" y="3843291"/>
            <a:ext cx="753" cy="6094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02320" y="4452782"/>
            <a:ext cx="109215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4890430" y="3676663"/>
            <a:ext cx="0" cy="397295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125978" y="3685670"/>
            <a:ext cx="252740" cy="0"/>
          </a:xfrm>
          <a:prstGeom prst="line">
            <a:avLst/>
          </a:prstGeom>
          <a:ln w="28575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834126" y="1903105"/>
            <a:ext cx="558118" cy="0"/>
          </a:xfrm>
          <a:prstGeom prst="line">
            <a:avLst/>
          </a:prstGeom>
          <a:ln w="28575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3281232" y="3834582"/>
            <a:ext cx="906148" cy="8709"/>
          </a:xfrm>
          <a:prstGeom prst="line">
            <a:avLst/>
          </a:prstGeom>
          <a:ln w="28575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 flipV="1">
            <a:off x="3138372" y="1919093"/>
            <a:ext cx="1453389" cy="10062"/>
          </a:xfrm>
          <a:prstGeom prst="line">
            <a:avLst/>
          </a:prstGeom>
          <a:ln w="28575">
            <a:prstDash val="sysDot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7524020" y="3185780"/>
            <a:ext cx="511741" cy="513223"/>
            <a:chOff x="6540348" y="2119097"/>
            <a:chExt cx="511741" cy="51322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2" name="Freeform 69"/>
            <p:cNvSpPr>
              <a:spLocks noEditPoints="1"/>
            </p:cNvSpPr>
            <p:nvPr/>
          </p:nvSpPr>
          <p:spPr bwMode="auto">
            <a:xfrm>
              <a:off x="6540348" y="2119097"/>
              <a:ext cx="511741" cy="513223"/>
            </a:xfrm>
            <a:custGeom>
              <a:avLst/>
              <a:gdLst>
                <a:gd name="T0" fmla="*/ 146 w 292"/>
                <a:gd name="T1" fmla="*/ 0 h 293"/>
                <a:gd name="T2" fmla="*/ 249 w 292"/>
                <a:gd name="T3" fmla="*/ 43 h 293"/>
                <a:gd name="T4" fmla="*/ 292 w 292"/>
                <a:gd name="T5" fmla="*/ 146 h 293"/>
                <a:gd name="T6" fmla="*/ 249 w 292"/>
                <a:gd name="T7" fmla="*/ 250 h 293"/>
                <a:gd name="T8" fmla="*/ 146 w 292"/>
                <a:gd name="T9" fmla="*/ 293 h 293"/>
                <a:gd name="T10" fmla="*/ 146 w 292"/>
                <a:gd name="T11" fmla="*/ 269 h 293"/>
                <a:gd name="T12" fmla="*/ 232 w 292"/>
                <a:gd name="T13" fmla="*/ 233 h 293"/>
                <a:gd name="T14" fmla="*/ 268 w 292"/>
                <a:gd name="T15" fmla="*/ 146 h 293"/>
                <a:gd name="T16" fmla="*/ 232 w 292"/>
                <a:gd name="T17" fmla="*/ 60 h 293"/>
                <a:gd name="T18" fmla="*/ 146 w 292"/>
                <a:gd name="T19" fmla="*/ 24 h 293"/>
                <a:gd name="T20" fmla="*/ 146 w 292"/>
                <a:gd name="T21" fmla="*/ 0 h 293"/>
                <a:gd name="T22" fmla="*/ 146 w 292"/>
                <a:gd name="T23" fmla="*/ 293 h 293"/>
                <a:gd name="T24" fmla="*/ 43 w 292"/>
                <a:gd name="T25" fmla="*/ 250 h 293"/>
                <a:gd name="T26" fmla="*/ 0 w 292"/>
                <a:gd name="T27" fmla="*/ 146 h 293"/>
                <a:gd name="T28" fmla="*/ 43 w 292"/>
                <a:gd name="T29" fmla="*/ 43 h 293"/>
                <a:gd name="T30" fmla="*/ 146 w 292"/>
                <a:gd name="T31" fmla="*/ 0 h 293"/>
                <a:gd name="T32" fmla="*/ 146 w 292"/>
                <a:gd name="T33" fmla="*/ 24 h 293"/>
                <a:gd name="T34" fmla="*/ 60 w 292"/>
                <a:gd name="T35" fmla="*/ 60 h 293"/>
                <a:gd name="T36" fmla="*/ 24 w 292"/>
                <a:gd name="T37" fmla="*/ 146 h 293"/>
                <a:gd name="T38" fmla="*/ 60 w 292"/>
                <a:gd name="T39" fmla="*/ 233 h 293"/>
                <a:gd name="T40" fmla="*/ 146 w 292"/>
                <a:gd name="T41" fmla="*/ 269 h 293"/>
                <a:gd name="T42" fmla="*/ 146 w 292"/>
                <a:gd name="T4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2" h="293">
                  <a:moveTo>
                    <a:pt x="146" y="0"/>
                  </a:moveTo>
                  <a:cubicBezTo>
                    <a:pt x="186" y="0"/>
                    <a:pt x="223" y="17"/>
                    <a:pt x="249" y="43"/>
                  </a:cubicBezTo>
                  <a:cubicBezTo>
                    <a:pt x="276" y="70"/>
                    <a:pt x="292" y="106"/>
                    <a:pt x="292" y="146"/>
                  </a:cubicBezTo>
                  <a:cubicBezTo>
                    <a:pt x="292" y="187"/>
                    <a:pt x="276" y="223"/>
                    <a:pt x="249" y="250"/>
                  </a:cubicBezTo>
                  <a:cubicBezTo>
                    <a:pt x="223" y="276"/>
                    <a:pt x="186" y="293"/>
                    <a:pt x="146" y="293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80" y="269"/>
                    <a:pt x="210" y="255"/>
                    <a:pt x="232" y="233"/>
                  </a:cubicBezTo>
                  <a:cubicBezTo>
                    <a:pt x="254" y="211"/>
                    <a:pt x="268" y="180"/>
                    <a:pt x="268" y="146"/>
                  </a:cubicBezTo>
                  <a:cubicBezTo>
                    <a:pt x="268" y="113"/>
                    <a:pt x="254" y="82"/>
                    <a:pt x="232" y="60"/>
                  </a:cubicBezTo>
                  <a:cubicBezTo>
                    <a:pt x="210" y="38"/>
                    <a:pt x="180" y="24"/>
                    <a:pt x="146" y="24"/>
                  </a:cubicBezTo>
                  <a:lnTo>
                    <a:pt x="146" y="0"/>
                  </a:lnTo>
                  <a:close/>
                  <a:moveTo>
                    <a:pt x="146" y="293"/>
                  </a:moveTo>
                  <a:cubicBezTo>
                    <a:pt x="106" y="293"/>
                    <a:pt x="69" y="276"/>
                    <a:pt x="43" y="250"/>
                  </a:cubicBezTo>
                  <a:cubicBezTo>
                    <a:pt x="16" y="223"/>
                    <a:pt x="0" y="187"/>
                    <a:pt x="0" y="146"/>
                  </a:cubicBezTo>
                  <a:cubicBezTo>
                    <a:pt x="0" y="106"/>
                    <a:pt x="16" y="70"/>
                    <a:pt x="43" y="43"/>
                  </a:cubicBezTo>
                  <a:cubicBezTo>
                    <a:pt x="69" y="17"/>
                    <a:pt x="106" y="0"/>
                    <a:pt x="146" y="0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12" y="24"/>
                    <a:pt x="82" y="38"/>
                    <a:pt x="60" y="60"/>
                  </a:cubicBezTo>
                  <a:cubicBezTo>
                    <a:pt x="38" y="82"/>
                    <a:pt x="24" y="113"/>
                    <a:pt x="24" y="146"/>
                  </a:cubicBezTo>
                  <a:cubicBezTo>
                    <a:pt x="24" y="180"/>
                    <a:pt x="38" y="211"/>
                    <a:pt x="60" y="233"/>
                  </a:cubicBezTo>
                  <a:cubicBezTo>
                    <a:pt x="82" y="255"/>
                    <a:pt x="112" y="269"/>
                    <a:pt x="146" y="269"/>
                  </a:cubicBezTo>
                  <a:lnTo>
                    <a:pt x="146" y="2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70"/>
            <p:cNvSpPr>
              <a:spLocks noChangeArrowheads="1"/>
            </p:cNvSpPr>
            <p:nvPr/>
          </p:nvSpPr>
          <p:spPr bwMode="auto">
            <a:xfrm>
              <a:off x="6561825" y="2139833"/>
              <a:ext cx="468787" cy="47100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71"/>
            <p:cNvSpPr>
              <a:spLocks noEditPoints="1"/>
            </p:cNvSpPr>
            <p:nvPr/>
          </p:nvSpPr>
          <p:spPr bwMode="auto">
            <a:xfrm>
              <a:off x="6645510" y="2347936"/>
              <a:ext cx="301416" cy="138488"/>
            </a:xfrm>
            <a:custGeom>
              <a:avLst/>
              <a:gdLst>
                <a:gd name="T0" fmla="*/ 362 w 407"/>
                <a:gd name="T1" fmla="*/ 26 h 187"/>
                <a:gd name="T2" fmla="*/ 336 w 407"/>
                <a:gd name="T3" fmla="*/ 187 h 187"/>
                <a:gd name="T4" fmla="*/ 343 w 407"/>
                <a:gd name="T5" fmla="*/ 26 h 187"/>
                <a:gd name="T6" fmla="*/ 352 w 407"/>
                <a:gd name="T7" fmla="*/ 79 h 187"/>
                <a:gd name="T8" fmla="*/ 336 w 407"/>
                <a:gd name="T9" fmla="*/ 135 h 187"/>
                <a:gd name="T10" fmla="*/ 308 w 407"/>
                <a:gd name="T11" fmla="*/ 187 h 187"/>
                <a:gd name="T12" fmla="*/ 308 w 407"/>
                <a:gd name="T13" fmla="*/ 187 h 187"/>
                <a:gd name="T14" fmla="*/ 326 w 407"/>
                <a:gd name="T15" fmla="*/ 62 h 187"/>
                <a:gd name="T16" fmla="*/ 317 w 407"/>
                <a:gd name="T17" fmla="*/ 114 h 187"/>
                <a:gd name="T18" fmla="*/ 308 w 407"/>
                <a:gd name="T19" fmla="*/ 187 h 187"/>
                <a:gd name="T20" fmla="*/ 308 w 407"/>
                <a:gd name="T21" fmla="*/ 0 h 187"/>
                <a:gd name="T22" fmla="*/ 282 w 407"/>
                <a:gd name="T23" fmla="*/ 114 h 187"/>
                <a:gd name="T24" fmla="*/ 291 w 407"/>
                <a:gd name="T25" fmla="*/ 26 h 187"/>
                <a:gd name="T26" fmla="*/ 282 w 407"/>
                <a:gd name="T27" fmla="*/ 187 h 187"/>
                <a:gd name="T28" fmla="*/ 282 w 407"/>
                <a:gd name="T29" fmla="*/ 0 h 187"/>
                <a:gd name="T30" fmla="*/ 256 w 407"/>
                <a:gd name="T31" fmla="*/ 62 h 187"/>
                <a:gd name="T32" fmla="*/ 265 w 407"/>
                <a:gd name="T33" fmla="*/ 114 h 187"/>
                <a:gd name="T34" fmla="*/ 256 w 407"/>
                <a:gd name="T35" fmla="*/ 187 h 187"/>
                <a:gd name="T36" fmla="*/ 256 w 407"/>
                <a:gd name="T37" fmla="*/ 0 h 187"/>
                <a:gd name="T38" fmla="*/ 230 w 407"/>
                <a:gd name="T39" fmla="*/ 114 h 187"/>
                <a:gd name="T40" fmla="*/ 237 w 407"/>
                <a:gd name="T41" fmla="*/ 26 h 187"/>
                <a:gd name="T42" fmla="*/ 230 w 407"/>
                <a:gd name="T43" fmla="*/ 187 h 187"/>
                <a:gd name="T44" fmla="*/ 230 w 407"/>
                <a:gd name="T45" fmla="*/ 0 h 187"/>
                <a:gd name="T46" fmla="*/ 201 w 407"/>
                <a:gd name="T47" fmla="*/ 62 h 187"/>
                <a:gd name="T48" fmla="*/ 211 w 407"/>
                <a:gd name="T49" fmla="*/ 114 h 187"/>
                <a:gd name="T50" fmla="*/ 201 w 407"/>
                <a:gd name="T51" fmla="*/ 187 h 187"/>
                <a:gd name="T52" fmla="*/ 201 w 407"/>
                <a:gd name="T53" fmla="*/ 0 h 187"/>
                <a:gd name="T54" fmla="*/ 175 w 407"/>
                <a:gd name="T55" fmla="*/ 114 h 187"/>
                <a:gd name="T56" fmla="*/ 185 w 407"/>
                <a:gd name="T57" fmla="*/ 26 h 187"/>
                <a:gd name="T58" fmla="*/ 175 w 407"/>
                <a:gd name="T59" fmla="*/ 187 h 187"/>
                <a:gd name="T60" fmla="*/ 175 w 407"/>
                <a:gd name="T61" fmla="*/ 0 h 187"/>
                <a:gd name="T62" fmla="*/ 149 w 407"/>
                <a:gd name="T63" fmla="*/ 62 h 187"/>
                <a:gd name="T64" fmla="*/ 159 w 407"/>
                <a:gd name="T65" fmla="*/ 114 h 187"/>
                <a:gd name="T66" fmla="*/ 149 w 407"/>
                <a:gd name="T67" fmla="*/ 187 h 187"/>
                <a:gd name="T68" fmla="*/ 149 w 407"/>
                <a:gd name="T69" fmla="*/ 0 h 187"/>
                <a:gd name="T70" fmla="*/ 123 w 407"/>
                <a:gd name="T71" fmla="*/ 114 h 187"/>
                <a:gd name="T72" fmla="*/ 130 w 407"/>
                <a:gd name="T73" fmla="*/ 26 h 187"/>
                <a:gd name="T74" fmla="*/ 123 w 407"/>
                <a:gd name="T75" fmla="*/ 187 h 187"/>
                <a:gd name="T76" fmla="*/ 123 w 407"/>
                <a:gd name="T77" fmla="*/ 0 h 187"/>
                <a:gd name="T78" fmla="*/ 95 w 407"/>
                <a:gd name="T79" fmla="*/ 62 h 187"/>
                <a:gd name="T80" fmla="*/ 104 w 407"/>
                <a:gd name="T81" fmla="*/ 114 h 187"/>
                <a:gd name="T82" fmla="*/ 95 w 407"/>
                <a:gd name="T83" fmla="*/ 187 h 187"/>
                <a:gd name="T84" fmla="*/ 95 w 407"/>
                <a:gd name="T85" fmla="*/ 0 h 187"/>
                <a:gd name="T86" fmla="*/ 69 w 407"/>
                <a:gd name="T87" fmla="*/ 114 h 187"/>
                <a:gd name="T88" fmla="*/ 78 w 407"/>
                <a:gd name="T89" fmla="*/ 26 h 187"/>
                <a:gd name="T90" fmla="*/ 69 w 407"/>
                <a:gd name="T91" fmla="*/ 187 h 187"/>
                <a:gd name="T92" fmla="*/ 69 w 407"/>
                <a:gd name="T93" fmla="*/ 114 h 187"/>
                <a:gd name="T94" fmla="*/ 69 w 407"/>
                <a:gd name="T95" fmla="*/ 0 h 187"/>
                <a:gd name="T96" fmla="*/ 43 w 407"/>
                <a:gd name="T97" fmla="*/ 62 h 187"/>
                <a:gd name="T98" fmla="*/ 26 w 407"/>
                <a:gd name="T99" fmla="*/ 62 h 187"/>
                <a:gd name="T100" fmla="*/ 0 w 407"/>
                <a:gd name="T101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7" h="187">
                  <a:moveTo>
                    <a:pt x="362" y="187"/>
                  </a:moveTo>
                  <a:lnTo>
                    <a:pt x="407" y="187"/>
                  </a:lnTo>
                  <a:lnTo>
                    <a:pt x="407" y="0"/>
                  </a:lnTo>
                  <a:lnTo>
                    <a:pt x="362" y="0"/>
                  </a:lnTo>
                  <a:lnTo>
                    <a:pt x="362" y="26"/>
                  </a:lnTo>
                  <a:lnTo>
                    <a:pt x="378" y="26"/>
                  </a:lnTo>
                  <a:lnTo>
                    <a:pt x="378" y="62"/>
                  </a:lnTo>
                  <a:lnTo>
                    <a:pt x="362" y="62"/>
                  </a:lnTo>
                  <a:lnTo>
                    <a:pt x="362" y="187"/>
                  </a:lnTo>
                  <a:close/>
                  <a:moveTo>
                    <a:pt x="336" y="187"/>
                  </a:moveTo>
                  <a:lnTo>
                    <a:pt x="362" y="187"/>
                  </a:lnTo>
                  <a:lnTo>
                    <a:pt x="362" y="62"/>
                  </a:lnTo>
                  <a:lnTo>
                    <a:pt x="343" y="62"/>
                  </a:lnTo>
                  <a:lnTo>
                    <a:pt x="343" y="26"/>
                  </a:lnTo>
                  <a:lnTo>
                    <a:pt x="343" y="26"/>
                  </a:lnTo>
                  <a:lnTo>
                    <a:pt x="362" y="26"/>
                  </a:lnTo>
                  <a:lnTo>
                    <a:pt x="362" y="0"/>
                  </a:lnTo>
                  <a:lnTo>
                    <a:pt x="336" y="0"/>
                  </a:lnTo>
                  <a:lnTo>
                    <a:pt x="336" y="79"/>
                  </a:lnTo>
                  <a:lnTo>
                    <a:pt x="352" y="79"/>
                  </a:lnTo>
                  <a:lnTo>
                    <a:pt x="352" y="114"/>
                  </a:lnTo>
                  <a:lnTo>
                    <a:pt x="352" y="114"/>
                  </a:lnTo>
                  <a:lnTo>
                    <a:pt x="336" y="114"/>
                  </a:lnTo>
                  <a:lnTo>
                    <a:pt x="336" y="135"/>
                  </a:lnTo>
                  <a:lnTo>
                    <a:pt x="336" y="135"/>
                  </a:lnTo>
                  <a:lnTo>
                    <a:pt x="336" y="171"/>
                  </a:lnTo>
                  <a:lnTo>
                    <a:pt x="336" y="171"/>
                  </a:lnTo>
                  <a:lnTo>
                    <a:pt x="336" y="171"/>
                  </a:lnTo>
                  <a:lnTo>
                    <a:pt x="336" y="187"/>
                  </a:lnTo>
                  <a:close/>
                  <a:moveTo>
                    <a:pt x="308" y="187"/>
                  </a:moveTo>
                  <a:lnTo>
                    <a:pt x="336" y="187"/>
                  </a:lnTo>
                  <a:lnTo>
                    <a:pt x="336" y="171"/>
                  </a:lnTo>
                  <a:lnTo>
                    <a:pt x="308" y="171"/>
                  </a:lnTo>
                  <a:lnTo>
                    <a:pt x="308" y="187"/>
                  </a:lnTo>
                  <a:lnTo>
                    <a:pt x="308" y="187"/>
                  </a:lnTo>
                  <a:close/>
                  <a:moveTo>
                    <a:pt x="336" y="0"/>
                  </a:moveTo>
                  <a:lnTo>
                    <a:pt x="308" y="0"/>
                  </a:lnTo>
                  <a:lnTo>
                    <a:pt x="308" y="26"/>
                  </a:lnTo>
                  <a:lnTo>
                    <a:pt x="326" y="26"/>
                  </a:lnTo>
                  <a:lnTo>
                    <a:pt x="326" y="62"/>
                  </a:lnTo>
                  <a:lnTo>
                    <a:pt x="308" y="62"/>
                  </a:lnTo>
                  <a:lnTo>
                    <a:pt x="308" y="135"/>
                  </a:lnTo>
                  <a:lnTo>
                    <a:pt x="336" y="135"/>
                  </a:lnTo>
                  <a:lnTo>
                    <a:pt x="336" y="114"/>
                  </a:lnTo>
                  <a:lnTo>
                    <a:pt x="317" y="114"/>
                  </a:lnTo>
                  <a:lnTo>
                    <a:pt x="317" y="79"/>
                  </a:lnTo>
                  <a:lnTo>
                    <a:pt x="336" y="79"/>
                  </a:lnTo>
                  <a:lnTo>
                    <a:pt x="336" y="0"/>
                  </a:lnTo>
                  <a:close/>
                  <a:moveTo>
                    <a:pt x="282" y="187"/>
                  </a:moveTo>
                  <a:lnTo>
                    <a:pt x="308" y="187"/>
                  </a:lnTo>
                  <a:lnTo>
                    <a:pt x="308" y="171"/>
                  </a:lnTo>
                  <a:lnTo>
                    <a:pt x="282" y="171"/>
                  </a:lnTo>
                  <a:lnTo>
                    <a:pt x="282" y="187"/>
                  </a:lnTo>
                  <a:lnTo>
                    <a:pt x="282" y="187"/>
                  </a:lnTo>
                  <a:close/>
                  <a:moveTo>
                    <a:pt x="308" y="0"/>
                  </a:moveTo>
                  <a:lnTo>
                    <a:pt x="282" y="0"/>
                  </a:lnTo>
                  <a:lnTo>
                    <a:pt x="282" y="79"/>
                  </a:lnTo>
                  <a:lnTo>
                    <a:pt x="300" y="79"/>
                  </a:lnTo>
                  <a:lnTo>
                    <a:pt x="300" y="114"/>
                  </a:lnTo>
                  <a:lnTo>
                    <a:pt x="282" y="114"/>
                  </a:lnTo>
                  <a:lnTo>
                    <a:pt x="282" y="135"/>
                  </a:lnTo>
                  <a:lnTo>
                    <a:pt x="308" y="135"/>
                  </a:lnTo>
                  <a:lnTo>
                    <a:pt x="308" y="62"/>
                  </a:lnTo>
                  <a:lnTo>
                    <a:pt x="291" y="62"/>
                  </a:lnTo>
                  <a:lnTo>
                    <a:pt x="291" y="26"/>
                  </a:lnTo>
                  <a:lnTo>
                    <a:pt x="291" y="26"/>
                  </a:lnTo>
                  <a:lnTo>
                    <a:pt x="308" y="26"/>
                  </a:lnTo>
                  <a:lnTo>
                    <a:pt x="308" y="0"/>
                  </a:lnTo>
                  <a:close/>
                  <a:moveTo>
                    <a:pt x="256" y="187"/>
                  </a:moveTo>
                  <a:lnTo>
                    <a:pt x="282" y="187"/>
                  </a:lnTo>
                  <a:lnTo>
                    <a:pt x="282" y="171"/>
                  </a:lnTo>
                  <a:lnTo>
                    <a:pt x="256" y="171"/>
                  </a:lnTo>
                  <a:lnTo>
                    <a:pt x="256" y="187"/>
                  </a:lnTo>
                  <a:lnTo>
                    <a:pt x="256" y="187"/>
                  </a:lnTo>
                  <a:close/>
                  <a:moveTo>
                    <a:pt x="282" y="0"/>
                  </a:moveTo>
                  <a:lnTo>
                    <a:pt x="256" y="0"/>
                  </a:lnTo>
                  <a:lnTo>
                    <a:pt x="256" y="26"/>
                  </a:lnTo>
                  <a:lnTo>
                    <a:pt x="272" y="26"/>
                  </a:lnTo>
                  <a:lnTo>
                    <a:pt x="272" y="62"/>
                  </a:lnTo>
                  <a:lnTo>
                    <a:pt x="256" y="62"/>
                  </a:lnTo>
                  <a:lnTo>
                    <a:pt x="256" y="135"/>
                  </a:lnTo>
                  <a:lnTo>
                    <a:pt x="282" y="135"/>
                  </a:lnTo>
                  <a:lnTo>
                    <a:pt x="282" y="114"/>
                  </a:lnTo>
                  <a:lnTo>
                    <a:pt x="265" y="114"/>
                  </a:lnTo>
                  <a:lnTo>
                    <a:pt x="265" y="114"/>
                  </a:lnTo>
                  <a:lnTo>
                    <a:pt x="265" y="79"/>
                  </a:lnTo>
                  <a:lnTo>
                    <a:pt x="282" y="79"/>
                  </a:lnTo>
                  <a:lnTo>
                    <a:pt x="282" y="0"/>
                  </a:lnTo>
                  <a:close/>
                  <a:moveTo>
                    <a:pt x="230" y="187"/>
                  </a:moveTo>
                  <a:lnTo>
                    <a:pt x="256" y="187"/>
                  </a:lnTo>
                  <a:lnTo>
                    <a:pt x="256" y="171"/>
                  </a:lnTo>
                  <a:lnTo>
                    <a:pt x="230" y="171"/>
                  </a:lnTo>
                  <a:lnTo>
                    <a:pt x="230" y="187"/>
                  </a:lnTo>
                  <a:lnTo>
                    <a:pt x="230" y="187"/>
                  </a:lnTo>
                  <a:close/>
                  <a:moveTo>
                    <a:pt x="256" y="0"/>
                  </a:moveTo>
                  <a:lnTo>
                    <a:pt x="230" y="0"/>
                  </a:lnTo>
                  <a:lnTo>
                    <a:pt x="230" y="79"/>
                  </a:lnTo>
                  <a:lnTo>
                    <a:pt x="246" y="79"/>
                  </a:lnTo>
                  <a:lnTo>
                    <a:pt x="246" y="114"/>
                  </a:lnTo>
                  <a:lnTo>
                    <a:pt x="230" y="114"/>
                  </a:lnTo>
                  <a:lnTo>
                    <a:pt x="230" y="135"/>
                  </a:lnTo>
                  <a:lnTo>
                    <a:pt x="256" y="135"/>
                  </a:lnTo>
                  <a:lnTo>
                    <a:pt x="256" y="62"/>
                  </a:lnTo>
                  <a:lnTo>
                    <a:pt x="237" y="62"/>
                  </a:lnTo>
                  <a:lnTo>
                    <a:pt x="237" y="26"/>
                  </a:lnTo>
                  <a:lnTo>
                    <a:pt x="237" y="26"/>
                  </a:lnTo>
                  <a:lnTo>
                    <a:pt x="256" y="26"/>
                  </a:lnTo>
                  <a:lnTo>
                    <a:pt x="256" y="0"/>
                  </a:lnTo>
                  <a:close/>
                  <a:moveTo>
                    <a:pt x="201" y="187"/>
                  </a:moveTo>
                  <a:lnTo>
                    <a:pt x="230" y="187"/>
                  </a:lnTo>
                  <a:lnTo>
                    <a:pt x="230" y="171"/>
                  </a:lnTo>
                  <a:lnTo>
                    <a:pt x="201" y="171"/>
                  </a:lnTo>
                  <a:lnTo>
                    <a:pt x="201" y="187"/>
                  </a:lnTo>
                  <a:lnTo>
                    <a:pt x="201" y="187"/>
                  </a:lnTo>
                  <a:close/>
                  <a:moveTo>
                    <a:pt x="230" y="0"/>
                  </a:moveTo>
                  <a:lnTo>
                    <a:pt x="201" y="0"/>
                  </a:lnTo>
                  <a:lnTo>
                    <a:pt x="201" y="26"/>
                  </a:lnTo>
                  <a:lnTo>
                    <a:pt x="220" y="26"/>
                  </a:lnTo>
                  <a:lnTo>
                    <a:pt x="220" y="62"/>
                  </a:lnTo>
                  <a:lnTo>
                    <a:pt x="201" y="62"/>
                  </a:lnTo>
                  <a:lnTo>
                    <a:pt x="201" y="135"/>
                  </a:lnTo>
                  <a:lnTo>
                    <a:pt x="230" y="135"/>
                  </a:lnTo>
                  <a:lnTo>
                    <a:pt x="230" y="114"/>
                  </a:lnTo>
                  <a:lnTo>
                    <a:pt x="211" y="114"/>
                  </a:lnTo>
                  <a:lnTo>
                    <a:pt x="211" y="114"/>
                  </a:lnTo>
                  <a:lnTo>
                    <a:pt x="211" y="79"/>
                  </a:lnTo>
                  <a:lnTo>
                    <a:pt x="230" y="79"/>
                  </a:lnTo>
                  <a:lnTo>
                    <a:pt x="230" y="0"/>
                  </a:lnTo>
                  <a:close/>
                  <a:moveTo>
                    <a:pt x="175" y="187"/>
                  </a:moveTo>
                  <a:lnTo>
                    <a:pt x="201" y="187"/>
                  </a:lnTo>
                  <a:lnTo>
                    <a:pt x="201" y="171"/>
                  </a:lnTo>
                  <a:lnTo>
                    <a:pt x="175" y="171"/>
                  </a:lnTo>
                  <a:lnTo>
                    <a:pt x="175" y="187"/>
                  </a:lnTo>
                  <a:lnTo>
                    <a:pt x="175" y="187"/>
                  </a:lnTo>
                  <a:close/>
                  <a:moveTo>
                    <a:pt x="201" y="0"/>
                  </a:moveTo>
                  <a:lnTo>
                    <a:pt x="175" y="0"/>
                  </a:lnTo>
                  <a:lnTo>
                    <a:pt x="175" y="79"/>
                  </a:lnTo>
                  <a:lnTo>
                    <a:pt x="194" y="79"/>
                  </a:lnTo>
                  <a:lnTo>
                    <a:pt x="194" y="114"/>
                  </a:lnTo>
                  <a:lnTo>
                    <a:pt x="175" y="114"/>
                  </a:lnTo>
                  <a:lnTo>
                    <a:pt x="175" y="135"/>
                  </a:lnTo>
                  <a:lnTo>
                    <a:pt x="201" y="135"/>
                  </a:lnTo>
                  <a:lnTo>
                    <a:pt x="201" y="62"/>
                  </a:lnTo>
                  <a:lnTo>
                    <a:pt x="185" y="62"/>
                  </a:lnTo>
                  <a:lnTo>
                    <a:pt x="185" y="26"/>
                  </a:lnTo>
                  <a:lnTo>
                    <a:pt x="185" y="26"/>
                  </a:lnTo>
                  <a:lnTo>
                    <a:pt x="201" y="26"/>
                  </a:lnTo>
                  <a:lnTo>
                    <a:pt x="201" y="0"/>
                  </a:lnTo>
                  <a:close/>
                  <a:moveTo>
                    <a:pt x="149" y="187"/>
                  </a:moveTo>
                  <a:lnTo>
                    <a:pt x="175" y="187"/>
                  </a:lnTo>
                  <a:lnTo>
                    <a:pt x="175" y="171"/>
                  </a:lnTo>
                  <a:lnTo>
                    <a:pt x="149" y="171"/>
                  </a:lnTo>
                  <a:lnTo>
                    <a:pt x="149" y="187"/>
                  </a:lnTo>
                  <a:lnTo>
                    <a:pt x="149" y="187"/>
                  </a:lnTo>
                  <a:close/>
                  <a:moveTo>
                    <a:pt x="175" y="0"/>
                  </a:moveTo>
                  <a:lnTo>
                    <a:pt x="149" y="0"/>
                  </a:lnTo>
                  <a:lnTo>
                    <a:pt x="149" y="26"/>
                  </a:lnTo>
                  <a:lnTo>
                    <a:pt x="166" y="26"/>
                  </a:lnTo>
                  <a:lnTo>
                    <a:pt x="166" y="62"/>
                  </a:lnTo>
                  <a:lnTo>
                    <a:pt x="149" y="62"/>
                  </a:lnTo>
                  <a:lnTo>
                    <a:pt x="149" y="135"/>
                  </a:lnTo>
                  <a:lnTo>
                    <a:pt x="175" y="135"/>
                  </a:lnTo>
                  <a:lnTo>
                    <a:pt x="175" y="114"/>
                  </a:lnTo>
                  <a:lnTo>
                    <a:pt x="159" y="114"/>
                  </a:lnTo>
                  <a:lnTo>
                    <a:pt x="159" y="114"/>
                  </a:lnTo>
                  <a:lnTo>
                    <a:pt x="159" y="79"/>
                  </a:lnTo>
                  <a:lnTo>
                    <a:pt x="175" y="79"/>
                  </a:lnTo>
                  <a:lnTo>
                    <a:pt x="175" y="0"/>
                  </a:lnTo>
                  <a:close/>
                  <a:moveTo>
                    <a:pt x="123" y="187"/>
                  </a:moveTo>
                  <a:lnTo>
                    <a:pt x="149" y="187"/>
                  </a:lnTo>
                  <a:lnTo>
                    <a:pt x="149" y="171"/>
                  </a:lnTo>
                  <a:lnTo>
                    <a:pt x="123" y="171"/>
                  </a:lnTo>
                  <a:lnTo>
                    <a:pt x="123" y="187"/>
                  </a:lnTo>
                  <a:lnTo>
                    <a:pt x="123" y="187"/>
                  </a:lnTo>
                  <a:close/>
                  <a:moveTo>
                    <a:pt x="149" y="0"/>
                  </a:moveTo>
                  <a:lnTo>
                    <a:pt x="123" y="0"/>
                  </a:lnTo>
                  <a:lnTo>
                    <a:pt x="123" y="79"/>
                  </a:lnTo>
                  <a:lnTo>
                    <a:pt x="140" y="79"/>
                  </a:lnTo>
                  <a:lnTo>
                    <a:pt x="140" y="114"/>
                  </a:lnTo>
                  <a:lnTo>
                    <a:pt x="123" y="114"/>
                  </a:lnTo>
                  <a:lnTo>
                    <a:pt x="123" y="135"/>
                  </a:lnTo>
                  <a:lnTo>
                    <a:pt x="149" y="135"/>
                  </a:lnTo>
                  <a:lnTo>
                    <a:pt x="149" y="62"/>
                  </a:lnTo>
                  <a:lnTo>
                    <a:pt x="130" y="62"/>
                  </a:lnTo>
                  <a:lnTo>
                    <a:pt x="130" y="26"/>
                  </a:lnTo>
                  <a:lnTo>
                    <a:pt x="130" y="26"/>
                  </a:lnTo>
                  <a:lnTo>
                    <a:pt x="149" y="26"/>
                  </a:lnTo>
                  <a:lnTo>
                    <a:pt x="149" y="0"/>
                  </a:lnTo>
                  <a:close/>
                  <a:moveTo>
                    <a:pt x="95" y="187"/>
                  </a:moveTo>
                  <a:lnTo>
                    <a:pt x="123" y="187"/>
                  </a:lnTo>
                  <a:lnTo>
                    <a:pt x="123" y="171"/>
                  </a:lnTo>
                  <a:lnTo>
                    <a:pt x="95" y="171"/>
                  </a:lnTo>
                  <a:lnTo>
                    <a:pt x="95" y="187"/>
                  </a:lnTo>
                  <a:lnTo>
                    <a:pt x="95" y="187"/>
                  </a:lnTo>
                  <a:close/>
                  <a:moveTo>
                    <a:pt x="123" y="0"/>
                  </a:moveTo>
                  <a:lnTo>
                    <a:pt x="95" y="0"/>
                  </a:lnTo>
                  <a:lnTo>
                    <a:pt x="95" y="26"/>
                  </a:lnTo>
                  <a:lnTo>
                    <a:pt x="114" y="26"/>
                  </a:lnTo>
                  <a:lnTo>
                    <a:pt x="114" y="62"/>
                  </a:lnTo>
                  <a:lnTo>
                    <a:pt x="95" y="62"/>
                  </a:lnTo>
                  <a:lnTo>
                    <a:pt x="95" y="135"/>
                  </a:lnTo>
                  <a:lnTo>
                    <a:pt x="123" y="135"/>
                  </a:lnTo>
                  <a:lnTo>
                    <a:pt x="123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79"/>
                  </a:lnTo>
                  <a:lnTo>
                    <a:pt x="123" y="79"/>
                  </a:lnTo>
                  <a:lnTo>
                    <a:pt x="123" y="0"/>
                  </a:lnTo>
                  <a:close/>
                  <a:moveTo>
                    <a:pt x="69" y="187"/>
                  </a:moveTo>
                  <a:lnTo>
                    <a:pt x="95" y="187"/>
                  </a:lnTo>
                  <a:lnTo>
                    <a:pt x="95" y="171"/>
                  </a:lnTo>
                  <a:lnTo>
                    <a:pt x="69" y="171"/>
                  </a:lnTo>
                  <a:lnTo>
                    <a:pt x="69" y="187"/>
                  </a:lnTo>
                  <a:lnTo>
                    <a:pt x="69" y="187"/>
                  </a:lnTo>
                  <a:close/>
                  <a:moveTo>
                    <a:pt x="95" y="0"/>
                  </a:moveTo>
                  <a:lnTo>
                    <a:pt x="69" y="0"/>
                  </a:lnTo>
                  <a:lnTo>
                    <a:pt x="69" y="79"/>
                  </a:lnTo>
                  <a:lnTo>
                    <a:pt x="88" y="79"/>
                  </a:lnTo>
                  <a:lnTo>
                    <a:pt x="88" y="114"/>
                  </a:lnTo>
                  <a:lnTo>
                    <a:pt x="69" y="114"/>
                  </a:lnTo>
                  <a:lnTo>
                    <a:pt x="69" y="135"/>
                  </a:lnTo>
                  <a:lnTo>
                    <a:pt x="95" y="135"/>
                  </a:lnTo>
                  <a:lnTo>
                    <a:pt x="95" y="62"/>
                  </a:lnTo>
                  <a:lnTo>
                    <a:pt x="78" y="62"/>
                  </a:lnTo>
                  <a:lnTo>
                    <a:pt x="78" y="26"/>
                  </a:lnTo>
                  <a:lnTo>
                    <a:pt x="78" y="26"/>
                  </a:lnTo>
                  <a:lnTo>
                    <a:pt x="95" y="26"/>
                  </a:lnTo>
                  <a:lnTo>
                    <a:pt x="95" y="0"/>
                  </a:lnTo>
                  <a:close/>
                  <a:moveTo>
                    <a:pt x="43" y="187"/>
                  </a:moveTo>
                  <a:lnTo>
                    <a:pt x="69" y="187"/>
                  </a:lnTo>
                  <a:lnTo>
                    <a:pt x="69" y="171"/>
                  </a:lnTo>
                  <a:lnTo>
                    <a:pt x="69" y="171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69" y="114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2" y="79"/>
                  </a:lnTo>
                  <a:lnTo>
                    <a:pt x="69" y="79"/>
                  </a:lnTo>
                  <a:lnTo>
                    <a:pt x="69" y="0"/>
                  </a:lnTo>
                  <a:lnTo>
                    <a:pt x="43" y="0"/>
                  </a:lnTo>
                  <a:lnTo>
                    <a:pt x="43" y="26"/>
                  </a:lnTo>
                  <a:lnTo>
                    <a:pt x="59" y="26"/>
                  </a:lnTo>
                  <a:lnTo>
                    <a:pt x="59" y="62"/>
                  </a:lnTo>
                  <a:lnTo>
                    <a:pt x="43" y="62"/>
                  </a:lnTo>
                  <a:lnTo>
                    <a:pt x="43" y="187"/>
                  </a:lnTo>
                  <a:close/>
                  <a:moveTo>
                    <a:pt x="0" y="187"/>
                  </a:moveTo>
                  <a:lnTo>
                    <a:pt x="43" y="187"/>
                  </a:lnTo>
                  <a:lnTo>
                    <a:pt x="43" y="62"/>
                  </a:lnTo>
                  <a:lnTo>
                    <a:pt x="26" y="62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43" y="26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1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72"/>
            <p:cNvSpPr>
              <a:spLocks/>
            </p:cNvSpPr>
            <p:nvPr/>
          </p:nvSpPr>
          <p:spPr bwMode="auto">
            <a:xfrm>
              <a:off x="6701794" y="2283506"/>
              <a:ext cx="173295" cy="42213"/>
            </a:xfrm>
            <a:custGeom>
              <a:avLst/>
              <a:gdLst>
                <a:gd name="T0" fmla="*/ 0 w 99"/>
                <a:gd name="T1" fmla="*/ 12 h 24"/>
                <a:gd name="T2" fmla="*/ 7 w 99"/>
                <a:gd name="T3" fmla="*/ 24 h 24"/>
                <a:gd name="T4" fmla="*/ 50 w 99"/>
                <a:gd name="T5" fmla="*/ 14 h 24"/>
                <a:gd name="T6" fmla="*/ 92 w 99"/>
                <a:gd name="T7" fmla="*/ 24 h 24"/>
                <a:gd name="T8" fmla="*/ 99 w 99"/>
                <a:gd name="T9" fmla="*/ 12 h 24"/>
                <a:gd name="T10" fmla="*/ 50 w 99"/>
                <a:gd name="T11" fmla="*/ 0 h 24"/>
                <a:gd name="T12" fmla="*/ 0 w 99"/>
                <a:gd name="T13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24">
                  <a:moveTo>
                    <a:pt x="0" y="12"/>
                  </a:moveTo>
                  <a:cubicBezTo>
                    <a:pt x="7" y="24"/>
                    <a:pt x="7" y="24"/>
                    <a:pt x="7" y="24"/>
                  </a:cubicBezTo>
                  <a:cubicBezTo>
                    <a:pt x="19" y="18"/>
                    <a:pt x="34" y="14"/>
                    <a:pt x="50" y="14"/>
                  </a:cubicBezTo>
                  <a:cubicBezTo>
                    <a:pt x="65" y="14"/>
                    <a:pt x="80" y="18"/>
                    <a:pt x="92" y="24"/>
                  </a:cubicBezTo>
                  <a:cubicBezTo>
                    <a:pt x="99" y="12"/>
                    <a:pt x="99" y="12"/>
                    <a:pt x="99" y="12"/>
                  </a:cubicBezTo>
                  <a:cubicBezTo>
                    <a:pt x="85" y="4"/>
                    <a:pt x="68" y="0"/>
                    <a:pt x="50" y="0"/>
                  </a:cubicBezTo>
                  <a:cubicBezTo>
                    <a:pt x="32" y="0"/>
                    <a:pt x="14" y="4"/>
                    <a:pt x="0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73"/>
            <p:cNvSpPr>
              <a:spLocks/>
            </p:cNvSpPr>
            <p:nvPr/>
          </p:nvSpPr>
          <p:spPr bwMode="auto">
            <a:xfrm>
              <a:off x="6673652" y="2236109"/>
              <a:ext cx="231061" cy="48878"/>
            </a:xfrm>
            <a:custGeom>
              <a:avLst/>
              <a:gdLst>
                <a:gd name="T0" fmla="*/ 132 w 132"/>
                <a:gd name="T1" fmla="*/ 16 h 28"/>
                <a:gd name="T2" fmla="*/ 66 w 132"/>
                <a:gd name="T3" fmla="*/ 0 h 28"/>
                <a:gd name="T4" fmla="*/ 0 w 132"/>
                <a:gd name="T5" fmla="*/ 16 h 28"/>
                <a:gd name="T6" fmla="*/ 6 w 132"/>
                <a:gd name="T7" fmla="*/ 28 h 28"/>
                <a:gd name="T8" fmla="*/ 66 w 132"/>
                <a:gd name="T9" fmla="*/ 14 h 28"/>
                <a:gd name="T10" fmla="*/ 125 w 132"/>
                <a:gd name="T11" fmla="*/ 28 h 28"/>
                <a:gd name="T12" fmla="*/ 132 w 132"/>
                <a:gd name="T1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2" h="28">
                  <a:moveTo>
                    <a:pt x="132" y="16"/>
                  </a:moveTo>
                  <a:cubicBezTo>
                    <a:pt x="113" y="6"/>
                    <a:pt x="90" y="0"/>
                    <a:pt x="66" y="0"/>
                  </a:cubicBezTo>
                  <a:cubicBezTo>
                    <a:pt x="42" y="0"/>
                    <a:pt x="18" y="6"/>
                    <a:pt x="0" y="16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3" y="19"/>
                    <a:pt x="44" y="14"/>
                    <a:pt x="66" y="14"/>
                  </a:cubicBezTo>
                  <a:cubicBezTo>
                    <a:pt x="87" y="14"/>
                    <a:pt x="108" y="19"/>
                    <a:pt x="125" y="28"/>
                  </a:cubicBezTo>
                  <a:lnTo>
                    <a:pt x="13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990701" y="2103290"/>
            <a:ext cx="509519" cy="511001"/>
            <a:chOff x="5127320" y="2129465"/>
            <a:chExt cx="509519" cy="511001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48" name="Freeform 74"/>
            <p:cNvSpPr>
              <a:spLocks noEditPoints="1"/>
            </p:cNvSpPr>
            <p:nvPr/>
          </p:nvSpPr>
          <p:spPr bwMode="auto">
            <a:xfrm>
              <a:off x="5127320" y="2129465"/>
              <a:ext cx="509519" cy="511001"/>
            </a:xfrm>
            <a:custGeom>
              <a:avLst/>
              <a:gdLst>
                <a:gd name="T0" fmla="*/ 146 w 291"/>
                <a:gd name="T1" fmla="*/ 0 h 292"/>
                <a:gd name="T2" fmla="*/ 249 w 291"/>
                <a:gd name="T3" fmla="*/ 43 h 292"/>
                <a:gd name="T4" fmla="*/ 291 w 291"/>
                <a:gd name="T5" fmla="*/ 146 h 292"/>
                <a:gd name="T6" fmla="*/ 249 w 291"/>
                <a:gd name="T7" fmla="*/ 249 h 292"/>
                <a:gd name="T8" fmla="*/ 146 w 291"/>
                <a:gd name="T9" fmla="*/ 292 h 292"/>
                <a:gd name="T10" fmla="*/ 146 w 291"/>
                <a:gd name="T11" fmla="*/ 268 h 292"/>
                <a:gd name="T12" fmla="*/ 232 w 291"/>
                <a:gd name="T13" fmla="*/ 232 h 292"/>
                <a:gd name="T14" fmla="*/ 267 w 291"/>
                <a:gd name="T15" fmla="*/ 146 h 292"/>
                <a:gd name="T16" fmla="*/ 232 w 291"/>
                <a:gd name="T17" fmla="*/ 60 h 292"/>
                <a:gd name="T18" fmla="*/ 146 w 291"/>
                <a:gd name="T19" fmla="*/ 24 h 292"/>
                <a:gd name="T20" fmla="*/ 146 w 291"/>
                <a:gd name="T21" fmla="*/ 0 h 292"/>
                <a:gd name="T22" fmla="*/ 146 w 291"/>
                <a:gd name="T23" fmla="*/ 292 h 292"/>
                <a:gd name="T24" fmla="*/ 43 w 291"/>
                <a:gd name="T25" fmla="*/ 249 h 292"/>
                <a:gd name="T26" fmla="*/ 0 w 291"/>
                <a:gd name="T27" fmla="*/ 146 h 292"/>
                <a:gd name="T28" fmla="*/ 43 w 291"/>
                <a:gd name="T29" fmla="*/ 43 h 292"/>
                <a:gd name="T30" fmla="*/ 146 w 291"/>
                <a:gd name="T31" fmla="*/ 0 h 292"/>
                <a:gd name="T32" fmla="*/ 146 w 291"/>
                <a:gd name="T33" fmla="*/ 24 h 292"/>
                <a:gd name="T34" fmla="*/ 60 w 291"/>
                <a:gd name="T35" fmla="*/ 60 h 292"/>
                <a:gd name="T36" fmla="*/ 24 w 291"/>
                <a:gd name="T37" fmla="*/ 146 h 292"/>
                <a:gd name="T38" fmla="*/ 60 w 291"/>
                <a:gd name="T39" fmla="*/ 232 h 292"/>
                <a:gd name="T40" fmla="*/ 146 w 291"/>
                <a:gd name="T41" fmla="*/ 268 h 292"/>
                <a:gd name="T42" fmla="*/ 146 w 291"/>
                <a:gd name="T43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1" h="292">
                  <a:moveTo>
                    <a:pt x="146" y="0"/>
                  </a:moveTo>
                  <a:cubicBezTo>
                    <a:pt x="186" y="0"/>
                    <a:pt x="222" y="17"/>
                    <a:pt x="249" y="43"/>
                  </a:cubicBezTo>
                  <a:cubicBezTo>
                    <a:pt x="275" y="69"/>
                    <a:pt x="291" y="106"/>
                    <a:pt x="291" y="146"/>
                  </a:cubicBezTo>
                  <a:cubicBezTo>
                    <a:pt x="291" y="186"/>
                    <a:pt x="275" y="223"/>
                    <a:pt x="249" y="249"/>
                  </a:cubicBezTo>
                  <a:cubicBezTo>
                    <a:pt x="222" y="276"/>
                    <a:pt x="186" y="292"/>
                    <a:pt x="146" y="292"/>
                  </a:cubicBezTo>
                  <a:cubicBezTo>
                    <a:pt x="146" y="268"/>
                    <a:pt x="146" y="268"/>
                    <a:pt x="146" y="268"/>
                  </a:cubicBezTo>
                  <a:cubicBezTo>
                    <a:pt x="179" y="268"/>
                    <a:pt x="210" y="254"/>
                    <a:pt x="232" y="232"/>
                  </a:cubicBezTo>
                  <a:cubicBezTo>
                    <a:pt x="254" y="210"/>
                    <a:pt x="267" y="180"/>
                    <a:pt x="267" y="146"/>
                  </a:cubicBezTo>
                  <a:cubicBezTo>
                    <a:pt x="267" y="113"/>
                    <a:pt x="254" y="82"/>
                    <a:pt x="232" y="60"/>
                  </a:cubicBezTo>
                  <a:cubicBezTo>
                    <a:pt x="210" y="38"/>
                    <a:pt x="179" y="24"/>
                    <a:pt x="146" y="24"/>
                  </a:cubicBezTo>
                  <a:lnTo>
                    <a:pt x="146" y="0"/>
                  </a:lnTo>
                  <a:close/>
                  <a:moveTo>
                    <a:pt x="146" y="292"/>
                  </a:moveTo>
                  <a:cubicBezTo>
                    <a:pt x="105" y="292"/>
                    <a:pt x="69" y="276"/>
                    <a:pt x="43" y="249"/>
                  </a:cubicBezTo>
                  <a:cubicBezTo>
                    <a:pt x="16" y="223"/>
                    <a:pt x="0" y="186"/>
                    <a:pt x="0" y="146"/>
                  </a:cubicBezTo>
                  <a:cubicBezTo>
                    <a:pt x="0" y="106"/>
                    <a:pt x="16" y="69"/>
                    <a:pt x="43" y="43"/>
                  </a:cubicBezTo>
                  <a:cubicBezTo>
                    <a:pt x="69" y="17"/>
                    <a:pt x="105" y="0"/>
                    <a:pt x="146" y="0"/>
                  </a:cubicBezTo>
                  <a:cubicBezTo>
                    <a:pt x="146" y="24"/>
                    <a:pt x="146" y="24"/>
                    <a:pt x="146" y="24"/>
                  </a:cubicBezTo>
                  <a:cubicBezTo>
                    <a:pt x="112" y="24"/>
                    <a:pt x="82" y="38"/>
                    <a:pt x="60" y="60"/>
                  </a:cubicBezTo>
                  <a:cubicBezTo>
                    <a:pt x="37" y="82"/>
                    <a:pt x="24" y="113"/>
                    <a:pt x="24" y="146"/>
                  </a:cubicBezTo>
                  <a:cubicBezTo>
                    <a:pt x="24" y="180"/>
                    <a:pt x="37" y="210"/>
                    <a:pt x="60" y="232"/>
                  </a:cubicBezTo>
                  <a:cubicBezTo>
                    <a:pt x="82" y="254"/>
                    <a:pt x="112" y="268"/>
                    <a:pt x="146" y="268"/>
                  </a:cubicBezTo>
                  <a:lnTo>
                    <a:pt x="146" y="2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5148797" y="2150202"/>
              <a:ext cx="467306" cy="469528"/>
              <a:chOff x="5148797" y="2150202"/>
              <a:chExt cx="467306" cy="469528"/>
            </a:xfrm>
          </p:grpSpPr>
          <p:sp>
            <p:nvSpPr>
              <p:cNvPr id="50" name="Oval 75"/>
              <p:cNvSpPr>
                <a:spLocks noChangeArrowheads="1"/>
              </p:cNvSpPr>
              <p:nvPr/>
            </p:nvSpPr>
            <p:spPr bwMode="auto">
              <a:xfrm>
                <a:off x="5148797" y="2150202"/>
                <a:ext cx="467306" cy="469528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 76"/>
              <p:cNvSpPr>
                <a:spLocks noEditPoints="1"/>
              </p:cNvSpPr>
              <p:nvPr/>
            </p:nvSpPr>
            <p:spPr bwMode="auto">
              <a:xfrm>
                <a:off x="5287285" y="2232406"/>
                <a:ext cx="190329" cy="306600"/>
              </a:xfrm>
              <a:custGeom>
                <a:avLst/>
                <a:gdLst>
                  <a:gd name="T0" fmla="*/ 257 w 257"/>
                  <a:gd name="T1" fmla="*/ 414 h 414"/>
                  <a:gd name="T2" fmla="*/ 229 w 257"/>
                  <a:gd name="T3" fmla="*/ 8 h 414"/>
                  <a:gd name="T4" fmla="*/ 205 w 257"/>
                  <a:gd name="T5" fmla="*/ 0 h 414"/>
                  <a:gd name="T6" fmla="*/ 229 w 257"/>
                  <a:gd name="T7" fmla="*/ 34 h 414"/>
                  <a:gd name="T8" fmla="*/ 229 w 257"/>
                  <a:gd name="T9" fmla="*/ 268 h 414"/>
                  <a:gd name="T10" fmla="*/ 205 w 257"/>
                  <a:gd name="T11" fmla="*/ 296 h 414"/>
                  <a:gd name="T12" fmla="*/ 229 w 257"/>
                  <a:gd name="T13" fmla="*/ 329 h 414"/>
                  <a:gd name="T14" fmla="*/ 205 w 257"/>
                  <a:gd name="T15" fmla="*/ 329 h 414"/>
                  <a:gd name="T16" fmla="*/ 229 w 257"/>
                  <a:gd name="T17" fmla="*/ 353 h 414"/>
                  <a:gd name="T18" fmla="*/ 229 w 257"/>
                  <a:gd name="T19" fmla="*/ 386 h 414"/>
                  <a:gd name="T20" fmla="*/ 205 w 257"/>
                  <a:gd name="T21" fmla="*/ 414 h 414"/>
                  <a:gd name="T22" fmla="*/ 179 w 257"/>
                  <a:gd name="T23" fmla="*/ 8 h 414"/>
                  <a:gd name="T24" fmla="*/ 130 w 257"/>
                  <a:gd name="T25" fmla="*/ 34 h 414"/>
                  <a:gd name="T26" fmla="*/ 205 w 257"/>
                  <a:gd name="T27" fmla="*/ 0 h 414"/>
                  <a:gd name="T28" fmla="*/ 179 w 257"/>
                  <a:gd name="T29" fmla="*/ 0 h 414"/>
                  <a:gd name="T30" fmla="*/ 205 w 257"/>
                  <a:gd name="T31" fmla="*/ 414 h 414"/>
                  <a:gd name="T32" fmla="*/ 179 w 257"/>
                  <a:gd name="T33" fmla="*/ 386 h 414"/>
                  <a:gd name="T34" fmla="*/ 205 w 257"/>
                  <a:gd name="T35" fmla="*/ 353 h 414"/>
                  <a:gd name="T36" fmla="*/ 179 w 257"/>
                  <a:gd name="T37" fmla="*/ 329 h 414"/>
                  <a:gd name="T38" fmla="*/ 205 w 257"/>
                  <a:gd name="T39" fmla="*/ 296 h 414"/>
                  <a:gd name="T40" fmla="*/ 130 w 257"/>
                  <a:gd name="T41" fmla="*/ 268 h 414"/>
                  <a:gd name="T42" fmla="*/ 153 w 257"/>
                  <a:gd name="T43" fmla="*/ 296 h 414"/>
                  <a:gd name="T44" fmla="*/ 153 w 257"/>
                  <a:gd name="T45" fmla="*/ 329 h 414"/>
                  <a:gd name="T46" fmla="*/ 130 w 257"/>
                  <a:gd name="T47" fmla="*/ 353 h 414"/>
                  <a:gd name="T48" fmla="*/ 153 w 257"/>
                  <a:gd name="T49" fmla="*/ 386 h 414"/>
                  <a:gd name="T50" fmla="*/ 130 w 257"/>
                  <a:gd name="T51" fmla="*/ 386 h 414"/>
                  <a:gd name="T52" fmla="*/ 130 w 257"/>
                  <a:gd name="T53" fmla="*/ 8 h 414"/>
                  <a:gd name="T54" fmla="*/ 52 w 257"/>
                  <a:gd name="T55" fmla="*/ 34 h 414"/>
                  <a:gd name="T56" fmla="*/ 130 w 257"/>
                  <a:gd name="T57" fmla="*/ 8 h 414"/>
                  <a:gd name="T58" fmla="*/ 52 w 257"/>
                  <a:gd name="T59" fmla="*/ 414 h 414"/>
                  <a:gd name="T60" fmla="*/ 130 w 257"/>
                  <a:gd name="T61" fmla="*/ 386 h 414"/>
                  <a:gd name="T62" fmla="*/ 104 w 257"/>
                  <a:gd name="T63" fmla="*/ 353 h 414"/>
                  <a:gd name="T64" fmla="*/ 130 w 257"/>
                  <a:gd name="T65" fmla="*/ 329 h 414"/>
                  <a:gd name="T66" fmla="*/ 104 w 257"/>
                  <a:gd name="T67" fmla="*/ 296 h 414"/>
                  <a:gd name="T68" fmla="*/ 130 w 257"/>
                  <a:gd name="T69" fmla="*/ 268 h 414"/>
                  <a:gd name="T70" fmla="*/ 52 w 257"/>
                  <a:gd name="T71" fmla="*/ 296 h 414"/>
                  <a:gd name="T72" fmla="*/ 78 w 257"/>
                  <a:gd name="T73" fmla="*/ 329 h 414"/>
                  <a:gd name="T74" fmla="*/ 52 w 257"/>
                  <a:gd name="T75" fmla="*/ 329 h 414"/>
                  <a:gd name="T76" fmla="*/ 78 w 257"/>
                  <a:gd name="T77" fmla="*/ 353 h 414"/>
                  <a:gd name="T78" fmla="*/ 78 w 257"/>
                  <a:gd name="T79" fmla="*/ 386 h 414"/>
                  <a:gd name="T80" fmla="*/ 52 w 257"/>
                  <a:gd name="T81" fmla="*/ 414 h 414"/>
                  <a:gd name="T82" fmla="*/ 0 w 257"/>
                  <a:gd name="T83" fmla="*/ 8 h 414"/>
                  <a:gd name="T84" fmla="*/ 52 w 257"/>
                  <a:gd name="T85" fmla="*/ 414 h 414"/>
                  <a:gd name="T86" fmla="*/ 28 w 257"/>
                  <a:gd name="T87" fmla="*/ 386 h 414"/>
                  <a:gd name="T88" fmla="*/ 52 w 257"/>
                  <a:gd name="T89" fmla="*/ 353 h 414"/>
                  <a:gd name="T90" fmla="*/ 28 w 257"/>
                  <a:gd name="T91" fmla="*/ 329 h 414"/>
                  <a:gd name="T92" fmla="*/ 52 w 257"/>
                  <a:gd name="T93" fmla="*/ 296 h 414"/>
                  <a:gd name="T94" fmla="*/ 28 w 257"/>
                  <a:gd name="T95" fmla="*/ 268 h 414"/>
                  <a:gd name="T96" fmla="*/ 52 w 257"/>
                  <a:gd name="T97" fmla="*/ 34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57" h="414">
                    <a:moveTo>
                      <a:pt x="205" y="414"/>
                    </a:moveTo>
                    <a:lnTo>
                      <a:pt x="257" y="414"/>
                    </a:lnTo>
                    <a:lnTo>
                      <a:pt x="257" y="8"/>
                    </a:lnTo>
                    <a:lnTo>
                      <a:pt x="229" y="8"/>
                    </a:lnTo>
                    <a:lnTo>
                      <a:pt x="229" y="0"/>
                    </a:lnTo>
                    <a:lnTo>
                      <a:pt x="205" y="0"/>
                    </a:lnTo>
                    <a:lnTo>
                      <a:pt x="205" y="34"/>
                    </a:lnTo>
                    <a:lnTo>
                      <a:pt x="229" y="34"/>
                    </a:lnTo>
                    <a:lnTo>
                      <a:pt x="229" y="268"/>
                    </a:lnTo>
                    <a:lnTo>
                      <a:pt x="229" y="268"/>
                    </a:lnTo>
                    <a:lnTo>
                      <a:pt x="205" y="268"/>
                    </a:lnTo>
                    <a:lnTo>
                      <a:pt x="205" y="296"/>
                    </a:lnTo>
                    <a:lnTo>
                      <a:pt x="229" y="296"/>
                    </a:lnTo>
                    <a:lnTo>
                      <a:pt x="229" y="329"/>
                    </a:lnTo>
                    <a:lnTo>
                      <a:pt x="229" y="329"/>
                    </a:lnTo>
                    <a:lnTo>
                      <a:pt x="205" y="329"/>
                    </a:lnTo>
                    <a:lnTo>
                      <a:pt x="205" y="353"/>
                    </a:lnTo>
                    <a:lnTo>
                      <a:pt x="229" y="353"/>
                    </a:lnTo>
                    <a:lnTo>
                      <a:pt x="229" y="386"/>
                    </a:lnTo>
                    <a:lnTo>
                      <a:pt x="229" y="386"/>
                    </a:lnTo>
                    <a:lnTo>
                      <a:pt x="205" y="386"/>
                    </a:lnTo>
                    <a:lnTo>
                      <a:pt x="205" y="414"/>
                    </a:lnTo>
                    <a:close/>
                    <a:moveTo>
                      <a:pt x="179" y="0"/>
                    </a:moveTo>
                    <a:lnTo>
                      <a:pt x="179" y="8"/>
                    </a:lnTo>
                    <a:lnTo>
                      <a:pt x="130" y="8"/>
                    </a:lnTo>
                    <a:lnTo>
                      <a:pt x="130" y="34"/>
                    </a:lnTo>
                    <a:lnTo>
                      <a:pt x="205" y="34"/>
                    </a:lnTo>
                    <a:lnTo>
                      <a:pt x="205" y="0"/>
                    </a:lnTo>
                    <a:lnTo>
                      <a:pt x="179" y="0"/>
                    </a:lnTo>
                    <a:lnTo>
                      <a:pt x="179" y="0"/>
                    </a:lnTo>
                    <a:close/>
                    <a:moveTo>
                      <a:pt x="130" y="414"/>
                    </a:moveTo>
                    <a:lnTo>
                      <a:pt x="205" y="414"/>
                    </a:lnTo>
                    <a:lnTo>
                      <a:pt x="205" y="386"/>
                    </a:lnTo>
                    <a:lnTo>
                      <a:pt x="179" y="386"/>
                    </a:lnTo>
                    <a:lnTo>
                      <a:pt x="179" y="353"/>
                    </a:lnTo>
                    <a:lnTo>
                      <a:pt x="205" y="353"/>
                    </a:lnTo>
                    <a:lnTo>
                      <a:pt x="205" y="329"/>
                    </a:lnTo>
                    <a:lnTo>
                      <a:pt x="179" y="329"/>
                    </a:lnTo>
                    <a:lnTo>
                      <a:pt x="179" y="296"/>
                    </a:lnTo>
                    <a:lnTo>
                      <a:pt x="205" y="296"/>
                    </a:lnTo>
                    <a:lnTo>
                      <a:pt x="205" y="268"/>
                    </a:lnTo>
                    <a:lnTo>
                      <a:pt x="130" y="268"/>
                    </a:lnTo>
                    <a:lnTo>
                      <a:pt x="130" y="296"/>
                    </a:lnTo>
                    <a:lnTo>
                      <a:pt x="153" y="296"/>
                    </a:lnTo>
                    <a:lnTo>
                      <a:pt x="153" y="329"/>
                    </a:lnTo>
                    <a:lnTo>
                      <a:pt x="153" y="329"/>
                    </a:lnTo>
                    <a:lnTo>
                      <a:pt x="130" y="329"/>
                    </a:lnTo>
                    <a:lnTo>
                      <a:pt x="130" y="353"/>
                    </a:lnTo>
                    <a:lnTo>
                      <a:pt x="153" y="353"/>
                    </a:lnTo>
                    <a:lnTo>
                      <a:pt x="153" y="386"/>
                    </a:lnTo>
                    <a:lnTo>
                      <a:pt x="153" y="386"/>
                    </a:lnTo>
                    <a:lnTo>
                      <a:pt x="130" y="386"/>
                    </a:lnTo>
                    <a:lnTo>
                      <a:pt x="130" y="414"/>
                    </a:lnTo>
                    <a:close/>
                    <a:moveTo>
                      <a:pt x="130" y="8"/>
                    </a:moveTo>
                    <a:lnTo>
                      <a:pt x="52" y="8"/>
                    </a:lnTo>
                    <a:lnTo>
                      <a:pt x="52" y="34"/>
                    </a:lnTo>
                    <a:lnTo>
                      <a:pt x="130" y="34"/>
                    </a:lnTo>
                    <a:lnTo>
                      <a:pt x="130" y="8"/>
                    </a:lnTo>
                    <a:lnTo>
                      <a:pt x="130" y="8"/>
                    </a:lnTo>
                    <a:close/>
                    <a:moveTo>
                      <a:pt x="52" y="414"/>
                    </a:moveTo>
                    <a:lnTo>
                      <a:pt x="130" y="414"/>
                    </a:lnTo>
                    <a:lnTo>
                      <a:pt x="130" y="386"/>
                    </a:lnTo>
                    <a:lnTo>
                      <a:pt x="104" y="386"/>
                    </a:lnTo>
                    <a:lnTo>
                      <a:pt x="104" y="353"/>
                    </a:lnTo>
                    <a:lnTo>
                      <a:pt x="130" y="353"/>
                    </a:lnTo>
                    <a:lnTo>
                      <a:pt x="130" y="329"/>
                    </a:lnTo>
                    <a:lnTo>
                      <a:pt x="104" y="329"/>
                    </a:lnTo>
                    <a:lnTo>
                      <a:pt x="104" y="296"/>
                    </a:lnTo>
                    <a:lnTo>
                      <a:pt x="130" y="296"/>
                    </a:lnTo>
                    <a:lnTo>
                      <a:pt x="130" y="268"/>
                    </a:lnTo>
                    <a:lnTo>
                      <a:pt x="52" y="268"/>
                    </a:lnTo>
                    <a:lnTo>
                      <a:pt x="52" y="296"/>
                    </a:lnTo>
                    <a:lnTo>
                      <a:pt x="78" y="296"/>
                    </a:lnTo>
                    <a:lnTo>
                      <a:pt x="78" y="329"/>
                    </a:lnTo>
                    <a:lnTo>
                      <a:pt x="78" y="329"/>
                    </a:lnTo>
                    <a:lnTo>
                      <a:pt x="52" y="329"/>
                    </a:lnTo>
                    <a:lnTo>
                      <a:pt x="52" y="353"/>
                    </a:lnTo>
                    <a:lnTo>
                      <a:pt x="78" y="353"/>
                    </a:lnTo>
                    <a:lnTo>
                      <a:pt x="78" y="386"/>
                    </a:lnTo>
                    <a:lnTo>
                      <a:pt x="78" y="386"/>
                    </a:lnTo>
                    <a:lnTo>
                      <a:pt x="52" y="386"/>
                    </a:lnTo>
                    <a:lnTo>
                      <a:pt x="52" y="414"/>
                    </a:lnTo>
                    <a:close/>
                    <a:moveTo>
                      <a:pt x="52" y="8"/>
                    </a:moveTo>
                    <a:lnTo>
                      <a:pt x="0" y="8"/>
                    </a:lnTo>
                    <a:lnTo>
                      <a:pt x="0" y="414"/>
                    </a:lnTo>
                    <a:lnTo>
                      <a:pt x="52" y="414"/>
                    </a:lnTo>
                    <a:lnTo>
                      <a:pt x="52" y="386"/>
                    </a:lnTo>
                    <a:lnTo>
                      <a:pt x="28" y="386"/>
                    </a:lnTo>
                    <a:lnTo>
                      <a:pt x="28" y="353"/>
                    </a:lnTo>
                    <a:lnTo>
                      <a:pt x="52" y="353"/>
                    </a:lnTo>
                    <a:lnTo>
                      <a:pt x="52" y="329"/>
                    </a:lnTo>
                    <a:lnTo>
                      <a:pt x="28" y="329"/>
                    </a:lnTo>
                    <a:lnTo>
                      <a:pt x="28" y="296"/>
                    </a:lnTo>
                    <a:lnTo>
                      <a:pt x="52" y="296"/>
                    </a:lnTo>
                    <a:lnTo>
                      <a:pt x="52" y="268"/>
                    </a:lnTo>
                    <a:lnTo>
                      <a:pt x="28" y="268"/>
                    </a:lnTo>
                    <a:lnTo>
                      <a:pt x="28" y="34"/>
                    </a:lnTo>
                    <a:lnTo>
                      <a:pt x="52" y="34"/>
                    </a:lnTo>
                    <a:lnTo>
                      <a:pt x="52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5478356" y="1998226"/>
            <a:ext cx="605795" cy="605795"/>
            <a:chOff x="6934337" y="2893004"/>
            <a:chExt cx="605795" cy="60579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3" name="Freeform 77"/>
            <p:cNvSpPr>
              <a:spLocks noEditPoints="1"/>
            </p:cNvSpPr>
            <p:nvPr/>
          </p:nvSpPr>
          <p:spPr bwMode="auto">
            <a:xfrm>
              <a:off x="6934337" y="2893004"/>
              <a:ext cx="605795" cy="605795"/>
            </a:xfrm>
            <a:custGeom>
              <a:avLst/>
              <a:gdLst>
                <a:gd name="T0" fmla="*/ 173 w 346"/>
                <a:gd name="T1" fmla="*/ 0 h 346"/>
                <a:gd name="T2" fmla="*/ 296 w 346"/>
                <a:gd name="T3" fmla="*/ 50 h 346"/>
                <a:gd name="T4" fmla="*/ 346 w 346"/>
                <a:gd name="T5" fmla="*/ 173 h 346"/>
                <a:gd name="T6" fmla="*/ 296 w 346"/>
                <a:gd name="T7" fmla="*/ 295 h 346"/>
                <a:gd name="T8" fmla="*/ 173 w 346"/>
                <a:gd name="T9" fmla="*/ 346 h 346"/>
                <a:gd name="T10" fmla="*/ 173 w 346"/>
                <a:gd name="T11" fmla="*/ 322 h 346"/>
                <a:gd name="T12" fmla="*/ 279 w 346"/>
                <a:gd name="T13" fmla="*/ 278 h 346"/>
                <a:gd name="T14" fmla="*/ 322 w 346"/>
                <a:gd name="T15" fmla="*/ 173 h 346"/>
                <a:gd name="T16" fmla="*/ 279 w 346"/>
                <a:gd name="T17" fmla="*/ 67 h 346"/>
                <a:gd name="T18" fmla="*/ 173 w 346"/>
                <a:gd name="T19" fmla="*/ 24 h 346"/>
                <a:gd name="T20" fmla="*/ 173 w 346"/>
                <a:gd name="T21" fmla="*/ 0 h 346"/>
                <a:gd name="T22" fmla="*/ 173 w 346"/>
                <a:gd name="T23" fmla="*/ 346 h 346"/>
                <a:gd name="T24" fmla="*/ 51 w 346"/>
                <a:gd name="T25" fmla="*/ 295 h 346"/>
                <a:gd name="T26" fmla="*/ 0 w 346"/>
                <a:gd name="T27" fmla="*/ 173 h 346"/>
                <a:gd name="T28" fmla="*/ 51 w 346"/>
                <a:gd name="T29" fmla="*/ 50 h 346"/>
                <a:gd name="T30" fmla="*/ 173 w 346"/>
                <a:gd name="T31" fmla="*/ 0 h 346"/>
                <a:gd name="T32" fmla="*/ 173 w 346"/>
                <a:gd name="T33" fmla="*/ 24 h 346"/>
                <a:gd name="T34" fmla="*/ 68 w 346"/>
                <a:gd name="T35" fmla="*/ 67 h 346"/>
                <a:gd name="T36" fmla="*/ 24 w 346"/>
                <a:gd name="T37" fmla="*/ 173 h 346"/>
                <a:gd name="T38" fmla="*/ 68 w 346"/>
                <a:gd name="T39" fmla="*/ 278 h 346"/>
                <a:gd name="T40" fmla="*/ 173 w 346"/>
                <a:gd name="T41" fmla="*/ 322 h 346"/>
                <a:gd name="T42" fmla="*/ 173 w 346"/>
                <a:gd name="T43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46" h="346">
                  <a:moveTo>
                    <a:pt x="173" y="0"/>
                  </a:moveTo>
                  <a:cubicBezTo>
                    <a:pt x="221" y="0"/>
                    <a:pt x="264" y="19"/>
                    <a:pt x="296" y="50"/>
                  </a:cubicBezTo>
                  <a:cubicBezTo>
                    <a:pt x="327" y="82"/>
                    <a:pt x="346" y="125"/>
                    <a:pt x="346" y="173"/>
                  </a:cubicBezTo>
                  <a:cubicBezTo>
                    <a:pt x="346" y="221"/>
                    <a:pt x="327" y="264"/>
                    <a:pt x="296" y="295"/>
                  </a:cubicBezTo>
                  <a:cubicBezTo>
                    <a:pt x="264" y="327"/>
                    <a:pt x="221" y="346"/>
                    <a:pt x="173" y="346"/>
                  </a:cubicBezTo>
                  <a:cubicBezTo>
                    <a:pt x="173" y="322"/>
                    <a:pt x="173" y="322"/>
                    <a:pt x="173" y="322"/>
                  </a:cubicBezTo>
                  <a:cubicBezTo>
                    <a:pt x="214" y="322"/>
                    <a:pt x="252" y="305"/>
                    <a:pt x="279" y="278"/>
                  </a:cubicBezTo>
                  <a:cubicBezTo>
                    <a:pt x="306" y="251"/>
                    <a:pt x="322" y="214"/>
                    <a:pt x="322" y="173"/>
                  </a:cubicBezTo>
                  <a:cubicBezTo>
                    <a:pt x="322" y="132"/>
                    <a:pt x="306" y="94"/>
                    <a:pt x="279" y="67"/>
                  </a:cubicBezTo>
                  <a:cubicBezTo>
                    <a:pt x="252" y="40"/>
                    <a:pt x="214" y="24"/>
                    <a:pt x="173" y="24"/>
                  </a:cubicBezTo>
                  <a:lnTo>
                    <a:pt x="173" y="0"/>
                  </a:lnTo>
                  <a:close/>
                  <a:moveTo>
                    <a:pt x="173" y="346"/>
                  </a:moveTo>
                  <a:cubicBezTo>
                    <a:pt x="125" y="346"/>
                    <a:pt x="82" y="327"/>
                    <a:pt x="51" y="295"/>
                  </a:cubicBezTo>
                  <a:cubicBezTo>
                    <a:pt x="19" y="264"/>
                    <a:pt x="0" y="221"/>
                    <a:pt x="0" y="173"/>
                  </a:cubicBezTo>
                  <a:cubicBezTo>
                    <a:pt x="0" y="125"/>
                    <a:pt x="19" y="82"/>
                    <a:pt x="51" y="50"/>
                  </a:cubicBezTo>
                  <a:cubicBezTo>
                    <a:pt x="82" y="19"/>
                    <a:pt x="125" y="0"/>
                    <a:pt x="173" y="0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32" y="24"/>
                    <a:pt x="95" y="40"/>
                    <a:pt x="68" y="67"/>
                  </a:cubicBezTo>
                  <a:cubicBezTo>
                    <a:pt x="41" y="94"/>
                    <a:pt x="24" y="132"/>
                    <a:pt x="24" y="173"/>
                  </a:cubicBezTo>
                  <a:cubicBezTo>
                    <a:pt x="24" y="214"/>
                    <a:pt x="41" y="251"/>
                    <a:pt x="68" y="278"/>
                  </a:cubicBezTo>
                  <a:cubicBezTo>
                    <a:pt x="95" y="305"/>
                    <a:pt x="132" y="322"/>
                    <a:pt x="173" y="322"/>
                  </a:cubicBezTo>
                  <a:lnTo>
                    <a:pt x="173" y="3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78"/>
            <p:cNvSpPr>
              <a:spLocks noChangeArrowheads="1"/>
            </p:cNvSpPr>
            <p:nvPr/>
          </p:nvSpPr>
          <p:spPr bwMode="auto">
            <a:xfrm>
              <a:off x="6955813" y="2913740"/>
              <a:ext cx="563582" cy="56432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9"/>
            <p:cNvSpPr>
              <a:spLocks/>
            </p:cNvSpPr>
            <p:nvPr/>
          </p:nvSpPr>
          <p:spPr bwMode="auto">
            <a:xfrm>
              <a:off x="7062457" y="3227746"/>
              <a:ext cx="351775" cy="90351"/>
            </a:xfrm>
            <a:custGeom>
              <a:avLst/>
              <a:gdLst>
                <a:gd name="T0" fmla="*/ 310 w 475"/>
                <a:gd name="T1" fmla="*/ 63 h 122"/>
                <a:gd name="T2" fmla="*/ 165 w 475"/>
                <a:gd name="T3" fmla="*/ 63 h 122"/>
                <a:gd name="T4" fmla="*/ 165 w 475"/>
                <a:gd name="T5" fmla="*/ 0 h 122"/>
                <a:gd name="T6" fmla="*/ 0 w 475"/>
                <a:gd name="T7" fmla="*/ 0 h 122"/>
                <a:gd name="T8" fmla="*/ 0 w 475"/>
                <a:gd name="T9" fmla="*/ 122 h 122"/>
                <a:gd name="T10" fmla="*/ 475 w 475"/>
                <a:gd name="T11" fmla="*/ 122 h 122"/>
                <a:gd name="T12" fmla="*/ 475 w 475"/>
                <a:gd name="T13" fmla="*/ 0 h 122"/>
                <a:gd name="T14" fmla="*/ 310 w 475"/>
                <a:gd name="T15" fmla="*/ 0 h 122"/>
                <a:gd name="T16" fmla="*/ 310 w 475"/>
                <a:gd name="T17" fmla="*/ 6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5" h="122">
                  <a:moveTo>
                    <a:pt x="310" y="63"/>
                  </a:moveTo>
                  <a:lnTo>
                    <a:pt x="165" y="63"/>
                  </a:lnTo>
                  <a:lnTo>
                    <a:pt x="165" y="0"/>
                  </a:lnTo>
                  <a:lnTo>
                    <a:pt x="0" y="0"/>
                  </a:lnTo>
                  <a:lnTo>
                    <a:pt x="0" y="122"/>
                  </a:lnTo>
                  <a:lnTo>
                    <a:pt x="475" y="122"/>
                  </a:lnTo>
                  <a:lnTo>
                    <a:pt x="475" y="0"/>
                  </a:lnTo>
                  <a:lnTo>
                    <a:pt x="310" y="0"/>
                  </a:lnTo>
                  <a:lnTo>
                    <a:pt x="310" y="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80"/>
            <p:cNvSpPr>
              <a:spLocks noChangeArrowheads="1"/>
            </p:cNvSpPr>
            <p:nvPr/>
          </p:nvSpPr>
          <p:spPr bwMode="auto">
            <a:xfrm>
              <a:off x="7203908" y="3227746"/>
              <a:ext cx="66652" cy="25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81"/>
            <p:cNvSpPr>
              <a:spLocks noEditPoints="1"/>
            </p:cNvSpPr>
            <p:nvPr/>
          </p:nvSpPr>
          <p:spPr bwMode="auto">
            <a:xfrm>
              <a:off x="7062457" y="3022605"/>
              <a:ext cx="351775" cy="183664"/>
            </a:xfrm>
            <a:custGeom>
              <a:avLst/>
              <a:gdLst>
                <a:gd name="T0" fmla="*/ 352 w 475"/>
                <a:gd name="T1" fmla="*/ 0 h 248"/>
                <a:gd name="T2" fmla="*/ 236 w 475"/>
                <a:gd name="T3" fmla="*/ 0 h 248"/>
                <a:gd name="T4" fmla="*/ 236 w 475"/>
                <a:gd name="T5" fmla="*/ 42 h 248"/>
                <a:gd name="T6" fmla="*/ 312 w 475"/>
                <a:gd name="T7" fmla="*/ 42 h 248"/>
                <a:gd name="T8" fmla="*/ 312 w 475"/>
                <a:gd name="T9" fmla="*/ 92 h 248"/>
                <a:gd name="T10" fmla="*/ 236 w 475"/>
                <a:gd name="T11" fmla="*/ 92 h 248"/>
                <a:gd name="T12" fmla="*/ 236 w 475"/>
                <a:gd name="T13" fmla="*/ 248 h 248"/>
                <a:gd name="T14" fmla="*/ 310 w 475"/>
                <a:gd name="T15" fmla="*/ 248 h 248"/>
                <a:gd name="T16" fmla="*/ 475 w 475"/>
                <a:gd name="T17" fmla="*/ 248 h 248"/>
                <a:gd name="T18" fmla="*/ 475 w 475"/>
                <a:gd name="T19" fmla="*/ 92 h 248"/>
                <a:gd name="T20" fmla="*/ 352 w 475"/>
                <a:gd name="T21" fmla="*/ 92 h 248"/>
                <a:gd name="T22" fmla="*/ 352 w 475"/>
                <a:gd name="T23" fmla="*/ 0 h 248"/>
                <a:gd name="T24" fmla="*/ 236 w 475"/>
                <a:gd name="T25" fmla="*/ 0 h 248"/>
                <a:gd name="T26" fmla="*/ 120 w 475"/>
                <a:gd name="T27" fmla="*/ 0 h 248"/>
                <a:gd name="T28" fmla="*/ 120 w 475"/>
                <a:gd name="T29" fmla="*/ 92 h 248"/>
                <a:gd name="T30" fmla="*/ 0 w 475"/>
                <a:gd name="T31" fmla="*/ 92 h 248"/>
                <a:gd name="T32" fmla="*/ 0 w 475"/>
                <a:gd name="T33" fmla="*/ 248 h 248"/>
                <a:gd name="T34" fmla="*/ 165 w 475"/>
                <a:gd name="T35" fmla="*/ 248 h 248"/>
                <a:gd name="T36" fmla="*/ 236 w 475"/>
                <a:gd name="T37" fmla="*/ 248 h 248"/>
                <a:gd name="T38" fmla="*/ 236 w 475"/>
                <a:gd name="T39" fmla="*/ 92 h 248"/>
                <a:gd name="T40" fmla="*/ 161 w 475"/>
                <a:gd name="T41" fmla="*/ 92 h 248"/>
                <a:gd name="T42" fmla="*/ 161 w 475"/>
                <a:gd name="T43" fmla="*/ 92 h 248"/>
                <a:gd name="T44" fmla="*/ 161 w 475"/>
                <a:gd name="T45" fmla="*/ 42 h 248"/>
                <a:gd name="T46" fmla="*/ 236 w 475"/>
                <a:gd name="T47" fmla="*/ 42 h 248"/>
                <a:gd name="T48" fmla="*/ 236 w 475"/>
                <a:gd name="T4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5" h="248">
                  <a:moveTo>
                    <a:pt x="352" y="0"/>
                  </a:moveTo>
                  <a:lnTo>
                    <a:pt x="236" y="0"/>
                  </a:lnTo>
                  <a:lnTo>
                    <a:pt x="236" y="42"/>
                  </a:lnTo>
                  <a:lnTo>
                    <a:pt x="312" y="42"/>
                  </a:lnTo>
                  <a:lnTo>
                    <a:pt x="312" y="92"/>
                  </a:lnTo>
                  <a:lnTo>
                    <a:pt x="236" y="92"/>
                  </a:lnTo>
                  <a:lnTo>
                    <a:pt x="236" y="248"/>
                  </a:lnTo>
                  <a:lnTo>
                    <a:pt x="310" y="248"/>
                  </a:lnTo>
                  <a:lnTo>
                    <a:pt x="475" y="248"/>
                  </a:lnTo>
                  <a:lnTo>
                    <a:pt x="475" y="92"/>
                  </a:lnTo>
                  <a:lnTo>
                    <a:pt x="352" y="92"/>
                  </a:lnTo>
                  <a:lnTo>
                    <a:pt x="352" y="0"/>
                  </a:lnTo>
                  <a:close/>
                  <a:moveTo>
                    <a:pt x="236" y="0"/>
                  </a:moveTo>
                  <a:lnTo>
                    <a:pt x="120" y="0"/>
                  </a:lnTo>
                  <a:lnTo>
                    <a:pt x="120" y="92"/>
                  </a:lnTo>
                  <a:lnTo>
                    <a:pt x="0" y="92"/>
                  </a:lnTo>
                  <a:lnTo>
                    <a:pt x="0" y="248"/>
                  </a:lnTo>
                  <a:lnTo>
                    <a:pt x="165" y="248"/>
                  </a:lnTo>
                  <a:lnTo>
                    <a:pt x="236" y="248"/>
                  </a:lnTo>
                  <a:lnTo>
                    <a:pt x="236" y="92"/>
                  </a:lnTo>
                  <a:lnTo>
                    <a:pt x="161" y="92"/>
                  </a:lnTo>
                  <a:lnTo>
                    <a:pt x="161" y="92"/>
                  </a:lnTo>
                  <a:lnTo>
                    <a:pt x="161" y="42"/>
                  </a:lnTo>
                  <a:lnTo>
                    <a:pt x="236" y="42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82908" y="2673043"/>
            <a:ext cx="680594" cy="681335"/>
            <a:chOff x="5793102" y="2971505"/>
            <a:chExt cx="680594" cy="68133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9" name="Freeform 92"/>
            <p:cNvSpPr>
              <a:spLocks noEditPoints="1"/>
            </p:cNvSpPr>
            <p:nvPr/>
          </p:nvSpPr>
          <p:spPr bwMode="auto">
            <a:xfrm>
              <a:off x="5793102" y="2971505"/>
              <a:ext cx="680594" cy="681335"/>
            </a:xfrm>
            <a:custGeom>
              <a:avLst/>
              <a:gdLst>
                <a:gd name="T0" fmla="*/ 194 w 389"/>
                <a:gd name="T1" fmla="*/ 0 h 389"/>
                <a:gd name="T2" fmla="*/ 332 w 389"/>
                <a:gd name="T3" fmla="*/ 57 h 389"/>
                <a:gd name="T4" fmla="*/ 389 w 389"/>
                <a:gd name="T5" fmla="*/ 195 h 389"/>
                <a:gd name="T6" fmla="*/ 332 w 389"/>
                <a:gd name="T7" fmla="*/ 332 h 389"/>
                <a:gd name="T8" fmla="*/ 194 w 389"/>
                <a:gd name="T9" fmla="*/ 389 h 389"/>
                <a:gd name="T10" fmla="*/ 194 w 389"/>
                <a:gd name="T11" fmla="*/ 365 h 389"/>
                <a:gd name="T12" fmla="*/ 315 w 389"/>
                <a:gd name="T13" fmla="*/ 315 h 389"/>
                <a:gd name="T14" fmla="*/ 365 w 389"/>
                <a:gd name="T15" fmla="*/ 195 h 389"/>
                <a:gd name="T16" fmla="*/ 315 w 389"/>
                <a:gd name="T17" fmla="*/ 74 h 389"/>
                <a:gd name="T18" fmla="*/ 194 w 389"/>
                <a:gd name="T19" fmla="*/ 24 h 389"/>
                <a:gd name="T20" fmla="*/ 194 w 389"/>
                <a:gd name="T21" fmla="*/ 0 h 389"/>
                <a:gd name="T22" fmla="*/ 194 w 389"/>
                <a:gd name="T23" fmla="*/ 389 h 389"/>
                <a:gd name="T24" fmla="*/ 57 w 389"/>
                <a:gd name="T25" fmla="*/ 332 h 389"/>
                <a:gd name="T26" fmla="*/ 0 w 389"/>
                <a:gd name="T27" fmla="*/ 195 h 389"/>
                <a:gd name="T28" fmla="*/ 57 w 389"/>
                <a:gd name="T29" fmla="*/ 57 h 389"/>
                <a:gd name="T30" fmla="*/ 194 w 389"/>
                <a:gd name="T31" fmla="*/ 0 h 389"/>
                <a:gd name="T32" fmla="*/ 194 w 389"/>
                <a:gd name="T33" fmla="*/ 24 h 389"/>
                <a:gd name="T34" fmla="*/ 74 w 389"/>
                <a:gd name="T35" fmla="*/ 74 h 389"/>
                <a:gd name="T36" fmla="*/ 24 w 389"/>
                <a:gd name="T37" fmla="*/ 195 h 389"/>
                <a:gd name="T38" fmla="*/ 74 w 389"/>
                <a:gd name="T39" fmla="*/ 315 h 389"/>
                <a:gd name="T40" fmla="*/ 194 w 389"/>
                <a:gd name="T41" fmla="*/ 365 h 389"/>
                <a:gd name="T42" fmla="*/ 194 w 389"/>
                <a:gd name="T43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9" h="389">
                  <a:moveTo>
                    <a:pt x="194" y="0"/>
                  </a:moveTo>
                  <a:cubicBezTo>
                    <a:pt x="248" y="0"/>
                    <a:pt x="297" y="22"/>
                    <a:pt x="332" y="57"/>
                  </a:cubicBezTo>
                  <a:cubicBezTo>
                    <a:pt x="367" y="92"/>
                    <a:pt x="389" y="141"/>
                    <a:pt x="389" y="195"/>
                  </a:cubicBezTo>
                  <a:cubicBezTo>
                    <a:pt x="389" y="249"/>
                    <a:pt x="367" y="297"/>
                    <a:pt x="332" y="332"/>
                  </a:cubicBezTo>
                  <a:cubicBezTo>
                    <a:pt x="297" y="368"/>
                    <a:pt x="248" y="389"/>
                    <a:pt x="194" y="389"/>
                  </a:cubicBezTo>
                  <a:cubicBezTo>
                    <a:pt x="194" y="365"/>
                    <a:pt x="194" y="365"/>
                    <a:pt x="194" y="365"/>
                  </a:cubicBezTo>
                  <a:cubicBezTo>
                    <a:pt x="241" y="365"/>
                    <a:pt x="284" y="346"/>
                    <a:pt x="315" y="315"/>
                  </a:cubicBezTo>
                  <a:cubicBezTo>
                    <a:pt x="346" y="285"/>
                    <a:pt x="365" y="242"/>
                    <a:pt x="365" y="195"/>
                  </a:cubicBezTo>
                  <a:cubicBezTo>
                    <a:pt x="365" y="148"/>
                    <a:pt x="346" y="105"/>
                    <a:pt x="315" y="74"/>
                  </a:cubicBezTo>
                  <a:cubicBezTo>
                    <a:pt x="284" y="43"/>
                    <a:pt x="241" y="24"/>
                    <a:pt x="194" y="24"/>
                  </a:cubicBezTo>
                  <a:lnTo>
                    <a:pt x="194" y="0"/>
                  </a:lnTo>
                  <a:close/>
                  <a:moveTo>
                    <a:pt x="194" y="389"/>
                  </a:moveTo>
                  <a:cubicBezTo>
                    <a:pt x="140" y="389"/>
                    <a:pt x="92" y="368"/>
                    <a:pt x="57" y="332"/>
                  </a:cubicBezTo>
                  <a:cubicBezTo>
                    <a:pt x="21" y="297"/>
                    <a:pt x="0" y="249"/>
                    <a:pt x="0" y="195"/>
                  </a:cubicBezTo>
                  <a:cubicBezTo>
                    <a:pt x="0" y="141"/>
                    <a:pt x="21" y="92"/>
                    <a:pt x="57" y="57"/>
                  </a:cubicBezTo>
                  <a:cubicBezTo>
                    <a:pt x="92" y="22"/>
                    <a:pt x="140" y="0"/>
                    <a:pt x="194" y="0"/>
                  </a:cubicBezTo>
                  <a:cubicBezTo>
                    <a:pt x="194" y="24"/>
                    <a:pt x="194" y="24"/>
                    <a:pt x="194" y="24"/>
                  </a:cubicBezTo>
                  <a:cubicBezTo>
                    <a:pt x="147" y="24"/>
                    <a:pt x="104" y="43"/>
                    <a:pt x="74" y="74"/>
                  </a:cubicBezTo>
                  <a:cubicBezTo>
                    <a:pt x="43" y="105"/>
                    <a:pt x="24" y="148"/>
                    <a:pt x="24" y="195"/>
                  </a:cubicBezTo>
                  <a:cubicBezTo>
                    <a:pt x="24" y="242"/>
                    <a:pt x="43" y="285"/>
                    <a:pt x="74" y="315"/>
                  </a:cubicBezTo>
                  <a:cubicBezTo>
                    <a:pt x="104" y="346"/>
                    <a:pt x="147" y="365"/>
                    <a:pt x="194" y="365"/>
                  </a:cubicBezTo>
                  <a:lnTo>
                    <a:pt x="194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93"/>
            <p:cNvSpPr>
              <a:spLocks noChangeArrowheads="1"/>
            </p:cNvSpPr>
            <p:nvPr/>
          </p:nvSpPr>
          <p:spPr bwMode="auto">
            <a:xfrm>
              <a:off x="5813839" y="2992983"/>
              <a:ext cx="639121" cy="63912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94"/>
            <p:cNvSpPr>
              <a:spLocks/>
            </p:cNvSpPr>
            <p:nvPr/>
          </p:nvSpPr>
          <p:spPr bwMode="auto">
            <a:xfrm>
              <a:off x="6064154" y="3412892"/>
              <a:ext cx="137007" cy="45916"/>
            </a:xfrm>
            <a:custGeom>
              <a:avLst/>
              <a:gdLst>
                <a:gd name="T0" fmla="*/ 3 w 185"/>
                <a:gd name="T1" fmla="*/ 0 h 62"/>
                <a:gd name="T2" fmla="*/ 0 w 185"/>
                <a:gd name="T3" fmla="*/ 62 h 62"/>
                <a:gd name="T4" fmla="*/ 185 w 185"/>
                <a:gd name="T5" fmla="*/ 62 h 62"/>
                <a:gd name="T6" fmla="*/ 182 w 185"/>
                <a:gd name="T7" fmla="*/ 0 h 62"/>
                <a:gd name="T8" fmla="*/ 3 w 185"/>
                <a:gd name="T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" h="62">
                  <a:moveTo>
                    <a:pt x="3" y="0"/>
                  </a:moveTo>
                  <a:lnTo>
                    <a:pt x="0" y="62"/>
                  </a:lnTo>
                  <a:lnTo>
                    <a:pt x="185" y="62"/>
                  </a:lnTo>
                  <a:lnTo>
                    <a:pt x="18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95"/>
            <p:cNvSpPr>
              <a:spLocks noEditPoints="1"/>
            </p:cNvSpPr>
            <p:nvPr/>
          </p:nvSpPr>
          <p:spPr bwMode="auto">
            <a:xfrm>
              <a:off x="5939737" y="3158873"/>
              <a:ext cx="387324" cy="242170"/>
            </a:xfrm>
            <a:custGeom>
              <a:avLst/>
              <a:gdLst>
                <a:gd name="T0" fmla="*/ 350 w 523"/>
                <a:gd name="T1" fmla="*/ 327 h 327"/>
                <a:gd name="T2" fmla="*/ 523 w 523"/>
                <a:gd name="T3" fmla="*/ 327 h 327"/>
                <a:gd name="T4" fmla="*/ 523 w 523"/>
                <a:gd name="T5" fmla="*/ 0 h 327"/>
                <a:gd name="T6" fmla="*/ 260 w 523"/>
                <a:gd name="T7" fmla="*/ 0 h 327"/>
                <a:gd name="T8" fmla="*/ 260 w 523"/>
                <a:gd name="T9" fmla="*/ 40 h 327"/>
                <a:gd name="T10" fmla="*/ 476 w 523"/>
                <a:gd name="T11" fmla="*/ 40 h 327"/>
                <a:gd name="T12" fmla="*/ 476 w 523"/>
                <a:gd name="T13" fmla="*/ 286 h 327"/>
                <a:gd name="T14" fmla="*/ 348 w 523"/>
                <a:gd name="T15" fmla="*/ 286 h 327"/>
                <a:gd name="T16" fmla="*/ 260 w 523"/>
                <a:gd name="T17" fmla="*/ 286 h 327"/>
                <a:gd name="T18" fmla="*/ 260 w 523"/>
                <a:gd name="T19" fmla="*/ 327 h 327"/>
                <a:gd name="T20" fmla="*/ 350 w 523"/>
                <a:gd name="T21" fmla="*/ 327 h 327"/>
                <a:gd name="T22" fmla="*/ 260 w 523"/>
                <a:gd name="T23" fmla="*/ 0 h 327"/>
                <a:gd name="T24" fmla="*/ 0 w 523"/>
                <a:gd name="T25" fmla="*/ 0 h 327"/>
                <a:gd name="T26" fmla="*/ 0 w 523"/>
                <a:gd name="T27" fmla="*/ 327 h 327"/>
                <a:gd name="T28" fmla="*/ 173 w 523"/>
                <a:gd name="T29" fmla="*/ 327 h 327"/>
                <a:gd name="T30" fmla="*/ 260 w 523"/>
                <a:gd name="T31" fmla="*/ 327 h 327"/>
                <a:gd name="T32" fmla="*/ 260 w 523"/>
                <a:gd name="T33" fmla="*/ 286 h 327"/>
                <a:gd name="T34" fmla="*/ 173 w 523"/>
                <a:gd name="T35" fmla="*/ 286 h 327"/>
                <a:gd name="T36" fmla="*/ 48 w 523"/>
                <a:gd name="T37" fmla="*/ 286 h 327"/>
                <a:gd name="T38" fmla="*/ 48 w 523"/>
                <a:gd name="T39" fmla="*/ 286 h 327"/>
                <a:gd name="T40" fmla="*/ 48 w 523"/>
                <a:gd name="T41" fmla="*/ 40 h 327"/>
                <a:gd name="T42" fmla="*/ 260 w 523"/>
                <a:gd name="T43" fmla="*/ 40 h 327"/>
                <a:gd name="T44" fmla="*/ 260 w 523"/>
                <a:gd name="T45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3" h="327">
                  <a:moveTo>
                    <a:pt x="350" y="327"/>
                  </a:moveTo>
                  <a:lnTo>
                    <a:pt x="523" y="327"/>
                  </a:lnTo>
                  <a:lnTo>
                    <a:pt x="523" y="0"/>
                  </a:lnTo>
                  <a:lnTo>
                    <a:pt x="260" y="0"/>
                  </a:lnTo>
                  <a:lnTo>
                    <a:pt x="260" y="40"/>
                  </a:lnTo>
                  <a:lnTo>
                    <a:pt x="476" y="40"/>
                  </a:lnTo>
                  <a:lnTo>
                    <a:pt x="476" y="286"/>
                  </a:lnTo>
                  <a:lnTo>
                    <a:pt x="348" y="286"/>
                  </a:lnTo>
                  <a:lnTo>
                    <a:pt x="260" y="286"/>
                  </a:lnTo>
                  <a:lnTo>
                    <a:pt x="260" y="327"/>
                  </a:lnTo>
                  <a:lnTo>
                    <a:pt x="350" y="327"/>
                  </a:lnTo>
                  <a:close/>
                  <a:moveTo>
                    <a:pt x="260" y="0"/>
                  </a:moveTo>
                  <a:lnTo>
                    <a:pt x="0" y="0"/>
                  </a:lnTo>
                  <a:lnTo>
                    <a:pt x="0" y="327"/>
                  </a:lnTo>
                  <a:lnTo>
                    <a:pt x="173" y="327"/>
                  </a:lnTo>
                  <a:lnTo>
                    <a:pt x="260" y="327"/>
                  </a:lnTo>
                  <a:lnTo>
                    <a:pt x="260" y="286"/>
                  </a:lnTo>
                  <a:lnTo>
                    <a:pt x="173" y="286"/>
                  </a:lnTo>
                  <a:lnTo>
                    <a:pt x="48" y="286"/>
                  </a:lnTo>
                  <a:lnTo>
                    <a:pt x="48" y="286"/>
                  </a:lnTo>
                  <a:lnTo>
                    <a:pt x="48" y="40"/>
                  </a:lnTo>
                  <a:lnTo>
                    <a:pt x="260" y="4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96"/>
            <p:cNvSpPr>
              <a:spLocks/>
            </p:cNvSpPr>
            <p:nvPr/>
          </p:nvSpPr>
          <p:spPr bwMode="auto">
            <a:xfrm>
              <a:off x="6038234" y="3470656"/>
              <a:ext cx="191070" cy="19255"/>
            </a:xfrm>
            <a:custGeom>
              <a:avLst/>
              <a:gdLst>
                <a:gd name="T0" fmla="*/ 0 w 258"/>
                <a:gd name="T1" fmla="*/ 0 h 26"/>
                <a:gd name="T2" fmla="*/ 0 w 258"/>
                <a:gd name="T3" fmla="*/ 26 h 26"/>
                <a:gd name="T4" fmla="*/ 258 w 258"/>
                <a:gd name="T5" fmla="*/ 26 h 26"/>
                <a:gd name="T6" fmla="*/ 258 w 258"/>
                <a:gd name="T7" fmla="*/ 0 h 26"/>
                <a:gd name="T8" fmla="*/ 222 w 258"/>
                <a:gd name="T9" fmla="*/ 0 h 26"/>
                <a:gd name="T10" fmla="*/ 35 w 258"/>
                <a:gd name="T11" fmla="*/ 0 h 26"/>
                <a:gd name="T12" fmla="*/ 0 w 258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8" h="26">
                  <a:moveTo>
                    <a:pt x="0" y="0"/>
                  </a:moveTo>
                  <a:lnTo>
                    <a:pt x="0" y="26"/>
                  </a:lnTo>
                  <a:lnTo>
                    <a:pt x="258" y="26"/>
                  </a:lnTo>
                  <a:lnTo>
                    <a:pt x="258" y="0"/>
                  </a:lnTo>
                  <a:lnTo>
                    <a:pt x="222" y="0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5048626" y="2730105"/>
            <a:ext cx="508038" cy="508038"/>
            <a:chOff x="4223811" y="3178128"/>
            <a:chExt cx="508038" cy="50803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5" name="Freeform 97"/>
            <p:cNvSpPr>
              <a:spLocks noEditPoints="1"/>
            </p:cNvSpPr>
            <p:nvPr/>
          </p:nvSpPr>
          <p:spPr bwMode="auto">
            <a:xfrm>
              <a:off x="4223811" y="3178128"/>
              <a:ext cx="508038" cy="508038"/>
            </a:xfrm>
            <a:custGeom>
              <a:avLst/>
              <a:gdLst>
                <a:gd name="T0" fmla="*/ 145 w 290"/>
                <a:gd name="T1" fmla="*/ 0 h 290"/>
                <a:gd name="T2" fmla="*/ 248 w 290"/>
                <a:gd name="T3" fmla="*/ 42 h 290"/>
                <a:gd name="T4" fmla="*/ 290 w 290"/>
                <a:gd name="T5" fmla="*/ 145 h 290"/>
                <a:gd name="T6" fmla="*/ 248 w 290"/>
                <a:gd name="T7" fmla="*/ 248 h 290"/>
                <a:gd name="T8" fmla="*/ 145 w 290"/>
                <a:gd name="T9" fmla="*/ 290 h 290"/>
                <a:gd name="T10" fmla="*/ 145 w 290"/>
                <a:gd name="T11" fmla="*/ 266 h 290"/>
                <a:gd name="T12" fmla="*/ 231 w 290"/>
                <a:gd name="T13" fmla="*/ 231 h 290"/>
                <a:gd name="T14" fmla="*/ 266 w 290"/>
                <a:gd name="T15" fmla="*/ 145 h 290"/>
                <a:gd name="T16" fmla="*/ 231 w 290"/>
                <a:gd name="T17" fmla="*/ 59 h 290"/>
                <a:gd name="T18" fmla="*/ 145 w 290"/>
                <a:gd name="T19" fmla="*/ 24 h 290"/>
                <a:gd name="T20" fmla="*/ 145 w 290"/>
                <a:gd name="T21" fmla="*/ 0 h 290"/>
                <a:gd name="T22" fmla="*/ 145 w 290"/>
                <a:gd name="T23" fmla="*/ 290 h 290"/>
                <a:gd name="T24" fmla="*/ 42 w 290"/>
                <a:gd name="T25" fmla="*/ 248 h 290"/>
                <a:gd name="T26" fmla="*/ 0 w 290"/>
                <a:gd name="T27" fmla="*/ 145 h 290"/>
                <a:gd name="T28" fmla="*/ 42 w 290"/>
                <a:gd name="T29" fmla="*/ 42 h 290"/>
                <a:gd name="T30" fmla="*/ 145 w 290"/>
                <a:gd name="T31" fmla="*/ 0 h 290"/>
                <a:gd name="T32" fmla="*/ 145 w 290"/>
                <a:gd name="T33" fmla="*/ 24 h 290"/>
                <a:gd name="T34" fmla="*/ 59 w 290"/>
                <a:gd name="T35" fmla="*/ 59 h 290"/>
                <a:gd name="T36" fmla="*/ 24 w 290"/>
                <a:gd name="T37" fmla="*/ 145 h 290"/>
                <a:gd name="T38" fmla="*/ 59 w 290"/>
                <a:gd name="T39" fmla="*/ 231 h 290"/>
                <a:gd name="T40" fmla="*/ 145 w 290"/>
                <a:gd name="T41" fmla="*/ 266 h 290"/>
                <a:gd name="T42" fmla="*/ 145 w 290"/>
                <a:gd name="T4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0" h="290">
                  <a:moveTo>
                    <a:pt x="145" y="0"/>
                  </a:moveTo>
                  <a:cubicBezTo>
                    <a:pt x="185" y="0"/>
                    <a:pt x="222" y="16"/>
                    <a:pt x="248" y="42"/>
                  </a:cubicBezTo>
                  <a:cubicBezTo>
                    <a:pt x="274" y="68"/>
                    <a:pt x="290" y="105"/>
                    <a:pt x="290" y="145"/>
                  </a:cubicBezTo>
                  <a:cubicBezTo>
                    <a:pt x="290" y="185"/>
                    <a:pt x="274" y="221"/>
                    <a:pt x="248" y="248"/>
                  </a:cubicBezTo>
                  <a:cubicBezTo>
                    <a:pt x="222" y="274"/>
                    <a:pt x="185" y="290"/>
                    <a:pt x="145" y="290"/>
                  </a:cubicBezTo>
                  <a:cubicBezTo>
                    <a:pt x="145" y="266"/>
                    <a:pt x="145" y="266"/>
                    <a:pt x="145" y="266"/>
                  </a:cubicBezTo>
                  <a:cubicBezTo>
                    <a:pt x="179" y="266"/>
                    <a:pt x="209" y="252"/>
                    <a:pt x="231" y="231"/>
                  </a:cubicBezTo>
                  <a:cubicBezTo>
                    <a:pt x="253" y="209"/>
                    <a:pt x="266" y="178"/>
                    <a:pt x="266" y="145"/>
                  </a:cubicBezTo>
                  <a:cubicBezTo>
                    <a:pt x="266" y="111"/>
                    <a:pt x="253" y="81"/>
                    <a:pt x="231" y="59"/>
                  </a:cubicBezTo>
                  <a:cubicBezTo>
                    <a:pt x="209" y="37"/>
                    <a:pt x="179" y="24"/>
                    <a:pt x="145" y="24"/>
                  </a:cubicBezTo>
                  <a:lnTo>
                    <a:pt x="145" y="0"/>
                  </a:lnTo>
                  <a:close/>
                  <a:moveTo>
                    <a:pt x="145" y="290"/>
                  </a:moveTo>
                  <a:cubicBezTo>
                    <a:pt x="105" y="290"/>
                    <a:pt x="69" y="274"/>
                    <a:pt x="42" y="248"/>
                  </a:cubicBezTo>
                  <a:cubicBezTo>
                    <a:pt x="16" y="221"/>
                    <a:pt x="0" y="185"/>
                    <a:pt x="0" y="145"/>
                  </a:cubicBezTo>
                  <a:cubicBezTo>
                    <a:pt x="0" y="105"/>
                    <a:pt x="16" y="68"/>
                    <a:pt x="42" y="42"/>
                  </a:cubicBezTo>
                  <a:cubicBezTo>
                    <a:pt x="69" y="16"/>
                    <a:pt x="105" y="0"/>
                    <a:pt x="145" y="0"/>
                  </a:cubicBezTo>
                  <a:cubicBezTo>
                    <a:pt x="145" y="24"/>
                    <a:pt x="145" y="24"/>
                    <a:pt x="145" y="24"/>
                  </a:cubicBezTo>
                  <a:cubicBezTo>
                    <a:pt x="112" y="24"/>
                    <a:pt x="81" y="37"/>
                    <a:pt x="59" y="59"/>
                  </a:cubicBezTo>
                  <a:cubicBezTo>
                    <a:pt x="38" y="81"/>
                    <a:pt x="24" y="111"/>
                    <a:pt x="24" y="145"/>
                  </a:cubicBezTo>
                  <a:cubicBezTo>
                    <a:pt x="24" y="178"/>
                    <a:pt x="38" y="209"/>
                    <a:pt x="59" y="231"/>
                  </a:cubicBezTo>
                  <a:cubicBezTo>
                    <a:pt x="81" y="252"/>
                    <a:pt x="112" y="266"/>
                    <a:pt x="145" y="266"/>
                  </a:cubicBezTo>
                  <a:lnTo>
                    <a:pt x="145" y="2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4245289" y="3199604"/>
              <a:ext cx="465825" cy="465825"/>
              <a:chOff x="4245289" y="3199604"/>
              <a:chExt cx="465825" cy="465825"/>
            </a:xfrm>
          </p:grpSpPr>
          <p:sp>
            <p:nvSpPr>
              <p:cNvPr id="67" name="Oval 98"/>
              <p:cNvSpPr>
                <a:spLocks noChangeArrowheads="1"/>
              </p:cNvSpPr>
              <p:nvPr/>
            </p:nvSpPr>
            <p:spPr bwMode="auto">
              <a:xfrm>
                <a:off x="4245289" y="3199604"/>
                <a:ext cx="465825" cy="465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99"/>
              <p:cNvSpPr>
                <a:spLocks noEditPoints="1"/>
              </p:cNvSpPr>
              <p:nvPr/>
            </p:nvSpPr>
            <p:spPr bwMode="auto">
              <a:xfrm>
                <a:off x="4334159" y="3274403"/>
                <a:ext cx="288826" cy="270312"/>
              </a:xfrm>
              <a:custGeom>
                <a:avLst/>
                <a:gdLst>
                  <a:gd name="T0" fmla="*/ 148 w 165"/>
                  <a:gd name="T1" fmla="*/ 25 h 154"/>
                  <a:gd name="T2" fmla="*/ 123 w 165"/>
                  <a:gd name="T3" fmla="*/ 0 h 154"/>
                  <a:gd name="T4" fmla="*/ 82 w 165"/>
                  <a:gd name="T5" fmla="*/ 0 h 154"/>
                  <a:gd name="T6" fmla="*/ 82 w 165"/>
                  <a:gd name="T7" fmla="*/ 20 h 154"/>
                  <a:gd name="T8" fmla="*/ 123 w 165"/>
                  <a:gd name="T9" fmla="*/ 20 h 154"/>
                  <a:gd name="T10" fmla="*/ 128 w 165"/>
                  <a:gd name="T11" fmla="*/ 25 h 154"/>
                  <a:gd name="T12" fmla="*/ 128 w 165"/>
                  <a:gd name="T13" fmla="*/ 66 h 154"/>
                  <a:gd name="T14" fmla="*/ 82 w 165"/>
                  <a:gd name="T15" fmla="*/ 66 h 154"/>
                  <a:gd name="T16" fmla="*/ 82 w 165"/>
                  <a:gd name="T17" fmla="*/ 85 h 154"/>
                  <a:gd name="T18" fmla="*/ 82 w 165"/>
                  <a:gd name="T19" fmla="*/ 85 h 154"/>
                  <a:gd name="T20" fmla="*/ 97 w 165"/>
                  <a:gd name="T21" fmla="*/ 100 h 154"/>
                  <a:gd name="T22" fmla="*/ 91 w 165"/>
                  <a:gd name="T23" fmla="*/ 112 h 154"/>
                  <a:gd name="T24" fmla="*/ 89 w 165"/>
                  <a:gd name="T25" fmla="*/ 114 h 154"/>
                  <a:gd name="T26" fmla="*/ 89 w 165"/>
                  <a:gd name="T27" fmla="*/ 132 h 154"/>
                  <a:gd name="T28" fmla="*/ 89 w 165"/>
                  <a:gd name="T29" fmla="*/ 136 h 154"/>
                  <a:gd name="T30" fmla="*/ 89 w 165"/>
                  <a:gd name="T31" fmla="*/ 136 h 154"/>
                  <a:gd name="T32" fmla="*/ 82 w 165"/>
                  <a:gd name="T33" fmla="*/ 136 h 154"/>
                  <a:gd name="T34" fmla="*/ 82 w 165"/>
                  <a:gd name="T35" fmla="*/ 154 h 154"/>
                  <a:gd name="T36" fmla="*/ 165 w 165"/>
                  <a:gd name="T37" fmla="*/ 154 h 154"/>
                  <a:gd name="T38" fmla="*/ 165 w 165"/>
                  <a:gd name="T39" fmla="*/ 66 h 154"/>
                  <a:gd name="T40" fmla="*/ 148 w 165"/>
                  <a:gd name="T41" fmla="*/ 66 h 154"/>
                  <a:gd name="T42" fmla="*/ 148 w 165"/>
                  <a:gd name="T43" fmla="*/ 25 h 154"/>
                  <a:gd name="T44" fmla="*/ 82 w 165"/>
                  <a:gd name="T45" fmla="*/ 0 h 154"/>
                  <a:gd name="T46" fmla="*/ 41 w 165"/>
                  <a:gd name="T47" fmla="*/ 0 h 154"/>
                  <a:gd name="T48" fmla="*/ 16 w 165"/>
                  <a:gd name="T49" fmla="*/ 25 h 154"/>
                  <a:gd name="T50" fmla="*/ 16 w 165"/>
                  <a:gd name="T51" fmla="*/ 66 h 154"/>
                  <a:gd name="T52" fmla="*/ 0 w 165"/>
                  <a:gd name="T53" fmla="*/ 66 h 154"/>
                  <a:gd name="T54" fmla="*/ 0 w 165"/>
                  <a:gd name="T55" fmla="*/ 154 h 154"/>
                  <a:gd name="T56" fmla="*/ 82 w 165"/>
                  <a:gd name="T57" fmla="*/ 154 h 154"/>
                  <a:gd name="T58" fmla="*/ 82 w 165"/>
                  <a:gd name="T59" fmla="*/ 136 h 154"/>
                  <a:gd name="T60" fmla="*/ 76 w 165"/>
                  <a:gd name="T61" fmla="*/ 136 h 154"/>
                  <a:gd name="T62" fmla="*/ 76 w 165"/>
                  <a:gd name="T63" fmla="*/ 132 h 154"/>
                  <a:gd name="T64" fmla="*/ 76 w 165"/>
                  <a:gd name="T65" fmla="*/ 114 h 154"/>
                  <a:gd name="T66" fmla="*/ 73 w 165"/>
                  <a:gd name="T67" fmla="*/ 112 h 154"/>
                  <a:gd name="T68" fmla="*/ 67 w 165"/>
                  <a:gd name="T69" fmla="*/ 100 h 154"/>
                  <a:gd name="T70" fmla="*/ 82 w 165"/>
                  <a:gd name="T71" fmla="*/ 85 h 154"/>
                  <a:gd name="T72" fmla="*/ 82 w 165"/>
                  <a:gd name="T73" fmla="*/ 66 h 154"/>
                  <a:gd name="T74" fmla="*/ 36 w 165"/>
                  <a:gd name="T75" fmla="*/ 66 h 154"/>
                  <a:gd name="T76" fmla="*/ 36 w 165"/>
                  <a:gd name="T77" fmla="*/ 66 h 154"/>
                  <a:gd name="T78" fmla="*/ 36 w 165"/>
                  <a:gd name="T79" fmla="*/ 25 h 154"/>
                  <a:gd name="T80" fmla="*/ 41 w 165"/>
                  <a:gd name="T81" fmla="*/ 20 h 154"/>
                  <a:gd name="T82" fmla="*/ 82 w 165"/>
                  <a:gd name="T83" fmla="*/ 20 h 154"/>
                  <a:gd name="T84" fmla="*/ 82 w 165"/>
                  <a:gd name="T8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5" h="154">
                    <a:moveTo>
                      <a:pt x="148" y="25"/>
                    </a:moveTo>
                    <a:cubicBezTo>
                      <a:pt x="148" y="11"/>
                      <a:pt x="137" y="0"/>
                      <a:pt x="123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20"/>
                      <a:pt x="82" y="20"/>
                      <a:pt x="82" y="20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6" y="20"/>
                      <a:pt x="128" y="22"/>
                      <a:pt x="128" y="25"/>
                    </a:cubicBezTo>
                    <a:cubicBezTo>
                      <a:pt x="128" y="66"/>
                      <a:pt x="128" y="66"/>
                      <a:pt x="128" y="66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82" y="85"/>
                      <a:pt x="82" y="85"/>
                      <a:pt x="82" y="85"/>
                    </a:cubicBezTo>
                    <a:cubicBezTo>
                      <a:pt x="82" y="85"/>
                      <a:pt x="82" y="85"/>
                      <a:pt x="82" y="85"/>
                    </a:cubicBezTo>
                    <a:cubicBezTo>
                      <a:pt x="90" y="85"/>
                      <a:pt x="97" y="92"/>
                      <a:pt x="97" y="100"/>
                    </a:cubicBezTo>
                    <a:cubicBezTo>
                      <a:pt x="97" y="105"/>
                      <a:pt x="95" y="110"/>
                      <a:pt x="91" y="112"/>
                    </a:cubicBezTo>
                    <a:cubicBezTo>
                      <a:pt x="90" y="113"/>
                      <a:pt x="89" y="113"/>
                      <a:pt x="89" y="114"/>
                    </a:cubicBezTo>
                    <a:cubicBezTo>
                      <a:pt x="89" y="132"/>
                      <a:pt x="89" y="132"/>
                      <a:pt x="89" y="132"/>
                    </a:cubicBezTo>
                    <a:cubicBezTo>
                      <a:pt x="89" y="136"/>
                      <a:pt x="89" y="136"/>
                      <a:pt x="89" y="136"/>
                    </a:cubicBezTo>
                    <a:cubicBezTo>
                      <a:pt x="89" y="136"/>
                      <a:pt x="89" y="136"/>
                      <a:pt x="89" y="136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165" y="154"/>
                      <a:pt x="165" y="154"/>
                      <a:pt x="165" y="154"/>
                    </a:cubicBezTo>
                    <a:cubicBezTo>
                      <a:pt x="165" y="66"/>
                      <a:pt x="165" y="66"/>
                      <a:pt x="165" y="66"/>
                    </a:cubicBezTo>
                    <a:cubicBezTo>
                      <a:pt x="148" y="66"/>
                      <a:pt x="148" y="66"/>
                      <a:pt x="148" y="66"/>
                    </a:cubicBezTo>
                    <a:lnTo>
                      <a:pt x="148" y="25"/>
                    </a:lnTo>
                    <a:close/>
                    <a:moveTo>
                      <a:pt x="82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27" y="0"/>
                      <a:pt x="16" y="11"/>
                      <a:pt x="16" y="25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2" y="136"/>
                      <a:pt x="82" y="136"/>
                      <a:pt x="82" y="136"/>
                    </a:cubicBezTo>
                    <a:cubicBezTo>
                      <a:pt x="76" y="136"/>
                      <a:pt x="76" y="136"/>
                      <a:pt x="76" y="136"/>
                    </a:cubicBezTo>
                    <a:cubicBezTo>
                      <a:pt x="76" y="132"/>
                      <a:pt x="76" y="132"/>
                      <a:pt x="76" y="132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5" y="113"/>
                      <a:pt x="74" y="113"/>
                      <a:pt x="73" y="112"/>
                    </a:cubicBezTo>
                    <a:cubicBezTo>
                      <a:pt x="70" y="110"/>
                      <a:pt x="67" y="105"/>
                      <a:pt x="67" y="100"/>
                    </a:cubicBezTo>
                    <a:cubicBezTo>
                      <a:pt x="67" y="92"/>
                      <a:pt x="74" y="85"/>
                      <a:pt x="82" y="85"/>
                    </a:cubicBezTo>
                    <a:cubicBezTo>
                      <a:pt x="82" y="66"/>
                      <a:pt x="82" y="66"/>
                      <a:pt x="82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2"/>
                      <a:pt x="38" y="20"/>
                      <a:pt x="41" y="20"/>
                    </a:cubicBezTo>
                    <a:cubicBezTo>
                      <a:pt x="82" y="20"/>
                      <a:pt x="82" y="20"/>
                      <a:pt x="82" y="2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8079369" y="2925608"/>
            <a:ext cx="382140" cy="381399"/>
            <a:chOff x="7578640" y="2742667"/>
            <a:chExt cx="382140" cy="381399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70" name="Freeform 103"/>
            <p:cNvSpPr>
              <a:spLocks noEditPoints="1"/>
            </p:cNvSpPr>
            <p:nvPr/>
          </p:nvSpPr>
          <p:spPr bwMode="auto">
            <a:xfrm>
              <a:off x="7578640" y="2742667"/>
              <a:ext cx="382140" cy="381399"/>
            </a:xfrm>
            <a:custGeom>
              <a:avLst/>
              <a:gdLst>
                <a:gd name="T0" fmla="*/ 109 w 218"/>
                <a:gd name="T1" fmla="*/ 0 h 218"/>
                <a:gd name="T2" fmla="*/ 186 w 218"/>
                <a:gd name="T3" fmla="*/ 32 h 218"/>
                <a:gd name="T4" fmla="*/ 218 w 218"/>
                <a:gd name="T5" fmla="*/ 109 h 218"/>
                <a:gd name="T6" fmla="*/ 186 w 218"/>
                <a:gd name="T7" fmla="*/ 186 h 218"/>
                <a:gd name="T8" fmla="*/ 109 w 218"/>
                <a:gd name="T9" fmla="*/ 218 h 218"/>
                <a:gd name="T10" fmla="*/ 109 w 218"/>
                <a:gd name="T11" fmla="*/ 218 h 218"/>
                <a:gd name="T12" fmla="*/ 109 w 218"/>
                <a:gd name="T13" fmla="*/ 194 h 218"/>
                <a:gd name="T14" fmla="*/ 109 w 218"/>
                <a:gd name="T15" fmla="*/ 194 h 218"/>
                <a:gd name="T16" fmla="*/ 169 w 218"/>
                <a:gd name="T17" fmla="*/ 169 h 218"/>
                <a:gd name="T18" fmla="*/ 194 w 218"/>
                <a:gd name="T19" fmla="*/ 109 h 218"/>
                <a:gd name="T20" fmla="*/ 169 w 218"/>
                <a:gd name="T21" fmla="*/ 49 h 218"/>
                <a:gd name="T22" fmla="*/ 109 w 218"/>
                <a:gd name="T23" fmla="*/ 24 h 218"/>
                <a:gd name="T24" fmla="*/ 109 w 218"/>
                <a:gd name="T25" fmla="*/ 24 h 218"/>
                <a:gd name="T26" fmla="*/ 109 w 218"/>
                <a:gd name="T27" fmla="*/ 0 h 218"/>
                <a:gd name="T28" fmla="*/ 109 w 218"/>
                <a:gd name="T29" fmla="*/ 218 h 218"/>
                <a:gd name="T30" fmla="*/ 32 w 218"/>
                <a:gd name="T31" fmla="*/ 186 h 218"/>
                <a:gd name="T32" fmla="*/ 0 w 218"/>
                <a:gd name="T33" fmla="*/ 109 h 218"/>
                <a:gd name="T34" fmla="*/ 32 w 218"/>
                <a:gd name="T35" fmla="*/ 32 h 218"/>
                <a:gd name="T36" fmla="*/ 109 w 218"/>
                <a:gd name="T37" fmla="*/ 0 h 218"/>
                <a:gd name="T38" fmla="*/ 109 w 218"/>
                <a:gd name="T39" fmla="*/ 24 h 218"/>
                <a:gd name="T40" fmla="*/ 49 w 218"/>
                <a:gd name="T41" fmla="*/ 49 h 218"/>
                <a:gd name="T42" fmla="*/ 24 w 218"/>
                <a:gd name="T43" fmla="*/ 109 h 218"/>
                <a:gd name="T44" fmla="*/ 49 w 218"/>
                <a:gd name="T45" fmla="*/ 169 h 218"/>
                <a:gd name="T46" fmla="*/ 109 w 218"/>
                <a:gd name="T47" fmla="*/ 194 h 218"/>
                <a:gd name="T48" fmla="*/ 109 w 218"/>
                <a:gd name="T49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8" h="218">
                  <a:moveTo>
                    <a:pt x="109" y="0"/>
                  </a:moveTo>
                  <a:cubicBezTo>
                    <a:pt x="139" y="0"/>
                    <a:pt x="166" y="12"/>
                    <a:pt x="186" y="32"/>
                  </a:cubicBezTo>
                  <a:cubicBezTo>
                    <a:pt x="205" y="52"/>
                    <a:pt x="218" y="79"/>
                    <a:pt x="218" y="109"/>
                  </a:cubicBezTo>
                  <a:cubicBezTo>
                    <a:pt x="218" y="139"/>
                    <a:pt x="205" y="166"/>
                    <a:pt x="186" y="186"/>
                  </a:cubicBezTo>
                  <a:cubicBezTo>
                    <a:pt x="166" y="206"/>
                    <a:pt x="139" y="218"/>
                    <a:pt x="109" y="218"/>
                  </a:cubicBezTo>
                  <a:cubicBezTo>
                    <a:pt x="109" y="218"/>
                    <a:pt x="109" y="218"/>
                    <a:pt x="109" y="218"/>
                  </a:cubicBezTo>
                  <a:cubicBezTo>
                    <a:pt x="109" y="194"/>
                    <a:pt x="109" y="194"/>
                    <a:pt x="109" y="194"/>
                  </a:cubicBezTo>
                  <a:cubicBezTo>
                    <a:pt x="109" y="194"/>
                    <a:pt x="109" y="194"/>
                    <a:pt x="109" y="194"/>
                  </a:cubicBezTo>
                  <a:cubicBezTo>
                    <a:pt x="132" y="194"/>
                    <a:pt x="153" y="184"/>
                    <a:pt x="169" y="169"/>
                  </a:cubicBezTo>
                  <a:cubicBezTo>
                    <a:pt x="184" y="154"/>
                    <a:pt x="194" y="132"/>
                    <a:pt x="194" y="109"/>
                  </a:cubicBezTo>
                  <a:cubicBezTo>
                    <a:pt x="194" y="86"/>
                    <a:pt x="184" y="64"/>
                    <a:pt x="169" y="49"/>
                  </a:cubicBezTo>
                  <a:cubicBezTo>
                    <a:pt x="153" y="34"/>
                    <a:pt x="132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109" y="218"/>
                  </a:moveTo>
                  <a:cubicBezTo>
                    <a:pt x="79" y="218"/>
                    <a:pt x="51" y="206"/>
                    <a:pt x="32" y="186"/>
                  </a:cubicBezTo>
                  <a:cubicBezTo>
                    <a:pt x="12" y="166"/>
                    <a:pt x="0" y="139"/>
                    <a:pt x="0" y="109"/>
                  </a:cubicBezTo>
                  <a:cubicBezTo>
                    <a:pt x="0" y="79"/>
                    <a:pt x="12" y="52"/>
                    <a:pt x="32" y="32"/>
                  </a:cubicBezTo>
                  <a:cubicBezTo>
                    <a:pt x="51" y="12"/>
                    <a:pt x="79" y="0"/>
                    <a:pt x="109" y="0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85" y="24"/>
                    <a:pt x="64" y="34"/>
                    <a:pt x="49" y="49"/>
                  </a:cubicBezTo>
                  <a:cubicBezTo>
                    <a:pt x="33" y="64"/>
                    <a:pt x="24" y="86"/>
                    <a:pt x="24" y="109"/>
                  </a:cubicBezTo>
                  <a:cubicBezTo>
                    <a:pt x="24" y="132"/>
                    <a:pt x="33" y="154"/>
                    <a:pt x="49" y="169"/>
                  </a:cubicBezTo>
                  <a:cubicBezTo>
                    <a:pt x="64" y="184"/>
                    <a:pt x="85" y="194"/>
                    <a:pt x="109" y="194"/>
                  </a:cubicBezTo>
                  <a:lnTo>
                    <a:pt x="109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104"/>
            <p:cNvSpPr>
              <a:spLocks noChangeArrowheads="1"/>
            </p:cNvSpPr>
            <p:nvPr/>
          </p:nvSpPr>
          <p:spPr bwMode="auto">
            <a:xfrm>
              <a:off x="7600118" y="2763404"/>
              <a:ext cx="339185" cy="33992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Oval 105"/>
            <p:cNvSpPr>
              <a:spLocks noChangeArrowheads="1"/>
            </p:cNvSpPr>
            <p:nvPr/>
          </p:nvSpPr>
          <p:spPr bwMode="auto">
            <a:xfrm>
              <a:off x="7803038" y="2882636"/>
              <a:ext cx="56285" cy="577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106"/>
            <p:cNvSpPr>
              <a:spLocks noEditPoints="1"/>
            </p:cNvSpPr>
            <p:nvPr/>
          </p:nvSpPr>
          <p:spPr bwMode="auto">
            <a:xfrm>
              <a:off x="7776376" y="2855975"/>
              <a:ext cx="108865" cy="157744"/>
            </a:xfrm>
            <a:custGeom>
              <a:avLst/>
              <a:gdLst>
                <a:gd name="T0" fmla="*/ 62 w 62"/>
                <a:gd name="T1" fmla="*/ 0 h 90"/>
                <a:gd name="T2" fmla="*/ 31 w 62"/>
                <a:gd name="T3" fmla="*/ 0 h 90"/>
                <a:gd name="T4" fmla="*/ 31 w 62"/>
                <a:gd name="T5" fmla="*/ 7 h 90"/>
                <a:gd name="T6" fmla="*/ 31 w 62"/>
                <a:gd name="T7" fmla="*/ 7 h 90"/>
                <a:gd name="T8" fmla="*/ 55 w 62"/>
                <a:gd name="T9" fmla="*/ 31 h 90"/>
                <a:gd name="T10" fmla="*/ 31 w 62"/>
                <a:gd name="T11" fmla="*/ 55 h 90"/>
                <a:gd name="T12" fmla="*/ 31 w 62"/>
                <a:gd name="T13" fmla="*/ 55 h 90"/>
                <a:gd name="T14" fmla="*/ 31 w 62"/>
                <a:gd name="T15" fmla="*/ 55 h 90"/>
                <a:gd name="T16" fmla="*/ 31 w 62"/>
                <a:gd name="T17" fmla="*/ 66 h 90"/>
                <a:gd name="T18" fmla="*/ 31 w 62"/>
                <a:gd name="T19" fmla="*/ 66 h 90"/>
                <a:gd name="T20" fmla="*/ 39 w 62"/>
                <a:gd name="T21" fmla="*/ 74 h 90"/>
                <a:gd name="T22" fmla="*/ 31 w 62"/>
                <a:gd name="T23" fmla="*/ 82 h 90"/>
                <a:gd name="T24" fmla="*/ 31 w 62"/>
                <a:gd name="T25" fmla="*/ 82 h 90"/>
                <a:gd name="T26" fmla="*/ 31 w 62"/>
                <a:gd name="T27" fmla="*/ 82 h 90"/>
                <a:gd name="T28" fmla="*/ 31 w 62"/>
                <a:gd name="T29" fmla="*/ 90 h 90"/>
                <a:gd name="T30" fmla="*/ 62 w 62"/>
                <a:gd name="T31" fmla="*/ 90 h 90"/>
                <a:gd name="T32" fmla="*/ 62 w 62"/>
                <a:gd name="T33" fmla="*/ 0 h 90"/>
                <a:gd name="T34" fmla="*/ 31 w 62"/>
                <a:gd name="T35" fmla="*/ 0 h 90"/>
                <a:gd name="T36" fmla="*/ 0 w 62"/>
                <a:gd name="T37" fmla="*/ 0 h 90"/>
                <a:gd name="T38" fmla="*/ 0 w 62"/>
                <a:gd name="T39" fmla="*/ 90 h 90"/>
                <a:gd name="T40" fmla="*/ 31 w 62"/>
                <a:gd name="T41" fmla="*/ 90 h 90"/>
                <a:gd name="T42" fmla="*/ 31 w 62"/>
                <a:gd name="T43" fmla="*/ 82 h 90"/>
                <a:gd name="T44" fmla="*/ 23 w 62"/>
                <a:gd name="T45" fmla="*/ 74 h 90"/>
                <a:gd name="T46" fmla="*/ 31 w 62"/>
                <a:gd name="T47" fmla="*/ 66 h 90"/>
                <a:gd name="T48" fmla="*/ 31 w 62"/>
                <a:gd name="T49" fmla="*/ 55 h 90"/>
                <a:gd name="T50" fmla="*/ 7 w 62"/>
                <a:gd name="T51" fmla="*/ 31 h 90"/>
                <a:gd name="T52" fmla="*/ 31 w 62"/>
                <a:gd name="T53" fmla="*/ 7 h 90"/>
                <a:gd name="T54" fmla="*/ 31 w 62"/>
                <a:gd name="T5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" h="90">
                  <a:moveTo>
                    <a:pt x="6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44" y="7"/>
                    <a:pt x="55" y="18"/>
                    <a:pt x="55" y="31"/>
                  </a:cubicBezTo>
                  <a:cubicBezTo>
                    <a:pt x="55" y="44"/>
                    <a:pt x="44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5" y="66"/>
                    <a:pt x="39" y="69"/>
                    <a:pt x="39" y="74"/>
                  </a:cubicBezTo>
                  <a:cubicBezTo>
                    <a:pt x="39" y="78"/>
                    <a:pt x="35" y="82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62" y="90"/>
                    <a:pt x="62" y="90"/>
                    <a:pt x="62" y="90"/>
                  </a:cubicBezTo>
                  <a:lnTo>
                    <a:pt x="62" y="0"/>
                  </a:lnTo>
                  <a:close/>
                  <a:moveTo>
                    <a:pt x="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26" y="82"/>
                    <a:pt x="23" y="78"/>
                    <a:pt x="23" y="74"/>
                  </a:cubicBezTo>
                  <a:cubicBezTo>
                    <a:pt x="23" y="69"/>
                    <a:pt x="26" y="66"/>
                    <a:pt x="31" y="6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18" y="55"/>
                    <a:pt x="7" y="44"/>
                    <a:pt x="7" y="31"/>
                  </a:cubicBezTo>
                  <a:cubicBezTo>
                    <a:pt x="7" y="18"/>
                    <a:pt x="18" y="7"/>
                    <a:pt x="31" y="7"/>
                  </a:cubicBezTo>
                  <a:lnTo>
                    <a:pt x="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107"/>
            <p:cNvSpPr>
              <a:spLocks/>
            </p:cNvSpPr>
            <p:nvPr/>
          </p:nvSpPr>
          <p:spPr bwMode="auto">
            <a:xfrm>
              <a:off x="7666769" y="2838943"/>
              <a:ext cx="20736" cy="10368"/>
            </a:xfrm>
            <a:custGeom>
              <a:avLst/>
              <a:gdLst>
                <a:gd name="T0" fmla="*/ 12 w 12"/>
                <a:gd name="T1" fmla="*/ 5 h 6"/>
                <a:gd name="T2" fmla="*/ 7 w 12"/>
                <a:gd name="T3" fmla="*/ 0 h 6"/>
                <a:gd name="T4" fmla="*/ 5 w 12"/>
                <a:gd name="T5" fmla="*/ 0 h 6"/>
                <a:gd name="T6" fmla="*/ 0 w 12"/>
                <a:gd name="T7" fmla="*/ 5 h 6"/>
                <a:gd name="T8" fmla="*/ 0 w 12"/>
                <a:gd name="T9" fmla="*/ 6 h 6"/>
                <a:gd name="T10" fmla="*/ 12 w 12"/>
                <a:gd name="T11" fmla="*/ 6 h 6"/>
                <a:gd name="T12" fmla="*/ 12 w 12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">
                  <a:moveTo>
                    <a:pt x="12" y="5"/>
                  </a:moveTo>
                  <a:cubicBezTo>
                    <a:pt x="12" y="2"/>
                    <a:pt x="10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5"/>
                    <a:pt x="1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108"/>
            <p:cNvSpPr>
              <a:spLocks noEditPoints="1"/>
            </p:cNvSpPr>
            <p:nvPr/>
          </p:nvSpPr>
          <p:spPr bwMode="auto">
            <a:xfrm>
              <a:off x="7652699" y="2855975"/>
              <a:ext cx="108125" cy="157744"/>
            </a:xfrm>
            <a:custGeom>
              <a:avLst/>
              <a:gdLst>
                <a:gd name="T0" fmla="*/ 31 w 62"/>
                <a:gd name="T1" fmla="*/ 90 h 90"/>
                <a:gd name="T2" fmla="*/ 62 w 62"/>
                <a:gd name="T3" fmla="*/ 90 h 90"/>
                <a:gd name="T4" fmla="*/ 62 w 62"/>
                <a:gd name="T5" fmla="*/ 0 h 90"/>
                <a:gd name="T6" fmla="*/ 31 w 62"/>
                <a:gd name="T7" fmla="*/ 0 h 90"/>
                <a:gd name="T8" fmla="*/ 31 w 62"/>
                <a:gd name="T9" fmla="*/ 7 h 90"/>
                <a:gd name="T10" fmla="*/ 31 w 62"/>
                <a:gd name="T11" fmla="*/ 7 h 90"/>
                <a:gd name="T12" fmla="*/ 31 w 62"/>
                <a:gd name="T13" fmla="*/ 7 h 90"/>
                <a:gd name="T14" fmla="*/ 55 w 62"/>
                <a:gd name="T15" fmla="*/ 31 h 90"/>
                <a:gd name="T16" fmla="*/ 31 w 62"/>
                <a:gd name="T17" fmla="*/ 55 h 90"/>
                <a:gd name="T18" fmla="*/ 31 w 62"/>
                <a:gd name="T19" fmla="*/ 55 h 90"/>
                <a:gd name="T20" fmla="*/ 31 w 62"/>
                <a:gd name="T21" fmla="*/ 66 h 90"/>
                <a:gd name="T22" fmla="*/ 31 w 62"/>
                <a:gd name="T23" fmla="*/ 66 h 90"/>
                <a:gd name="T24" fmla="*/ 39 w 62"/>
                <a:gd name="T25" fmla="*/ 74 h 90"/>
                <a:gd name="T26" fmla="*/ 31 w 62"/>
                <a:gd name="T27" fmla="*/ 82 h 90"/>
                <a:gd name="T28" fmla="*/ 31 w 62"/>
                <a:gd name="T29" fmla="*/ 82 h 90"/>
                <a:gd name="T30" fmla="*/ 31 w 62"/>
                <a:gd name="T31" fmla="*/ 82 h 90"/>
                <a:gd name="T32" fmla="*/ 31 w 62"/>
                <a:gd name="T33" fmla="*/ 90 h 90"/>
                <a:gd name="T34" fmla="*/ 0 w 62"/>
                <a:gd name="T35" fmla="*/ 90 h 90"/>
                <a:gd name="T36" fmla="*/ 31 w 62"/>
                <a:gd name="T37" fmla="*/ 90 h 90"/>
                <a:gd name="T38" fmla="*/ 31 w 62"/>
                <a:gd name="T39" fmla="*/ 82 h 90"/>
                <a:gd name="T40" fmla="*/ 23 w 62"/>
                <a:gd name="T41" fmla="*/ 74 h 90"/>
                <a:gd name="T42" fmla="*/ 31 w 62"/>
                <a:gd name="T43" fmla="*/ 66 h 90"/>
                <a:gd name="T44" fmla="*/ 31 w 62"/>
                <a:gd name="T45" fmla="*/ 55 h 90"/>
                <a:gd name="T46" fmla="*/ 7 w 62"/>
                <a:gd name="T47" fmla="*/ 31 h 90"/>
                <a:gd name="T48" fmla="*/ 31 w 62"/>
                <a:gd name="T49" fmla="*/ 7 h 90"/>
                <a:gd name="T50" fmla="*/ 31 w 62"/>
                <a:gd name="T51" fmla="*/ 0 h 90"/>
                <a:gd name="T52" fmla="*/ 16 w 62"/>
                <a:gd name="T53" fmla="*/ 0 h 90"/>
                <a:gd name="T54" fmla="*/ 12 w 62"/>
                <a:gd name="T55" fmla="*/ 0 h 90"/>
                <a:gd name="T56" fmla="*/ 0 w 62"/>
                <a:gd name="T57" fmla="*/ 0 h 90"/>
                <a:gd name="T58" fmla="*/ 0 w 62"/>
                <a:gd name="T5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90">
                  <a:moveTo>
                    <a:pt x="31" y="90"/>
                  </a:moveTo>
                  <a:cubicBezTo>
                    <a:pt x="62" y="90"/>
                    <a:pt x="62" y="90"/>
                    <a:pt x="62" y="9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45" y="7"/>
                    <a:pt x="55" y="18"/>
                    <a:pt x="55" y="31"/>
                  </a:cubicBezTo>
                  <a:cubicBezTo>
                    <a:pt x="55" y="44"/>
                    <a:pt x="45" y="55"/>
                    <a:pt x="31" y="55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6" y="66"/>
                    <a:pt x="39" y="69"/>
                    <a:pt x="39" y="74"/>
                  </a:cubicBezTo>
                  <a:cubicBezTo>
                    <a:pt x="39" y="78"/>
                    <a:pt x="36" y="82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1" y="82"/>
                    <a:pt x="31" y="82"/>
                    <a:pt x="31" y="82"/>
                  </a:cubicBezTo>
                  <a:lnTo>
                    <a:pt x="31" y="90"/>
                  </a:lnTo>
                  <a:close/>
                  <a:moveTo>
                    <a:pt x="0" y="90"/>
                  </a:moveTo>
                  <a:cubicBezTo>
                    <a:pt x="31" y="90"/>
                    <a:pt x="31" y="90"/>
                    <a:pt x="31" y="90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27" y="82"/>
                    <a:pt x="23" y="78"/>
                    <a:pt x="23" y="74"/>
                  </a:cubicBezTo>
                  <a:cubicBezTo>
                    <a:pt x="23" y="69"/>
                    <a:pt x="27" y="66"/>
                    <a:pt x="31" y="66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18" y="55"/>
                    <a:pt x="7" y="44"/>
                    <a:pt x="7" y="31"/>
                  </a:cubicBezTo>
                  <a:cubicBezTo>
                    <a:pt x="7" y="18"/>
                    <a:pt x="18" y="7"/>
                    <a:pt x="31" y="7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109"/>
            <p:cNvSpPr>
              <a:spLocks noChangeArrowheads="1"/>
            </p:cNvSpPr>
            <p:nvPr/>
          </p:nvSpPr>
          <p:spPr bwMode="auto">
            <a:xfrm>
              <a:off x="7678619" y="2882636"/>
              <a:ext cx="57765" cy="5776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571025" y="3122114"/>
            <a:ext cx="605795" cy="607276"/>
            <a:chOff x="4525227" y="2593810"/>
            <a:chExt cx="605795" cy="60727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78" name="Freeform 110"/>
            <p:cNvSpPr>
              <a:spLocks noEditPoints="1"/>
            </p:cNvSpPr>
            <p:nvPr/>
          </p:nvSpPr>
          <p:spPr bwMode="auto">
            <a:xfrm>
              <a:off x="4525227" y="2593810"/>
              <a:ext cx="605795" cy="607276"/>
            </a:xfrm>
            <a:custGeom>
              <a:avLst/>
              <a:gdLst>
                <a:gd name="T0" fmla="*/ 173 w 346"/>
                <a:gd name="T1" fmla="*/ 0 h 347"/>
                <a:gd name="T2" fmla="*/ 295 w 346"/>
                <a:gd name="T3" fmla="*/ 51 h 347"/>
                <a:gd name="T4" fmla="*/ 346 w 346"/>
                <a:gd name="T5" fmla="*/ 174 h 347"/>
                <a:gd name="T6" fmla="*/ 295 w 346"/>
                <a:gd name="T7" fmla="*/ 296 h 347"/>
                <a:gd name="T8" fmla="*/ 173 w 346"/>
                <a:gd name="T9" fmla="*/ 347 h 347"/>
                <a:gd name="T10" fmla="*/ 173 w 346"/>
                <a:gd name="T11" fmla="*/ 323 h 347"/>
                <a:gd name="T12" fmla="*/ 278 w 346"/>
                <a:gd name="T13" fmla="*/ 279 h 347"/>
                <a:gd name="T14" fmla="*/ 322 w 346"/>
                <a:gd name="T15" fmla="*/ 174 h 347"/>
                <a:gd name="T16" fmla="*/ 278 w 346"/>
                <a:gd name="T17" fmla="*/ 68 h 347"/>
                <a:gd name="T18" fmla="*/ 173 w 346"/>
                <a:gd name="T19" fmla="*/ 24 h 347"/>
                <a:gd name="T20" fmla="*/ 173 w 346"/>
                <a:gd name="T21" fmla="*/ 0 h 347"/>
                <a:gd name="T22" fmla="*/ 173 w 346"/>
                <a:gd name="T23" fmla="*/ 0 h 347"/>
                <a:gd name="T24" fmla="*/ 173 w 346"/>
                <a:gd name="T25" fmla="*/ 0 h 347"/>
                <a:gd name="T26" fmla="*/ 173 w 346"/>
                <a:gd name="T27" fmla="*/ 24 h 347"/>
                <a:gd name="T28" fmla="*/ 173 w 346"/>
                <a:gd name="T29" fmla="*/ 24 h 347"/>
                <a:gd name="T30" fmla="*/ 67 w 346"/>
                <a:gd name="T31" fmla="*/ 68 h 347"/>
                <a:gd name="T32" fmla="*/ 24 w 346"/>
                <a:gd name="T33" fmla="*/ 174 h 347"/>
                <a:gd name="T34" fmla="*/ 67 w 346"/>
                <a:gd name="T35" fmla="*/ 279 h 347"/>
                <a:gd name="T36" fmla="*/ 173 w 346"/>
                <a:gd name="T37" fmla="*/ 323 h 347"/>
                <a:gd name="T38" fmla="*/ 173 w 346"/>
                <a:gd name="T39" fmla="*/ 323 h 347"/>
                <a:gd name="T40" fmla="*/ 173 w 346"/>
                <a:gd name="T41" fmla="*/ 347 h 347"/>
                <a:gd name="T42" fmla="*/ 173 w 346"/>
                <a:gd name="T43" fmla="*/ 347 h 347"/>
                <a:gd name="T44" fmla="*/ 51 w 346"/>
                <a:gd name="T45" fmla="*/ 296 h 347"/>
                <a:gd name="T46" fmla="*/ 0 w 346"/>
                <a:gd name="T47" fmla="*/ 174 h 347"/>
                <a:gd name="T48" fmla="*/ 51 w 346"/>
                <a:gd name="T49" fmla="*/ 51 h 347"/>
                <a:gd name="T50" fmla="*/ 173 w 346"/>
                <a:gd name="T5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6" h="347">
                  <a:moveTo>
                    <a:pt x="173" y="0"/>
                  </a:moveTo>
                  <a:cubicBezTo>
                    <a:pt x="221" y="0"/>
                    <a:pt x="264" y="20"/>
                    <a:pt x="295" y="51"/>
                  </a:cubicBezTo>
                  <a:cubicBezTo>
                    <a:pt x="327" y="82"/>
                    <a:pt x="346" y="126"/>
                    <a:pt x="346" y="174"/>
                  </a:cubicBezTo>
                  <a:cubicBezTo>
                    <a:pt x="346" y="221"/>
                    <a:pt x="327" y="265"/>
                    <a:pt x="295" y="296"/>
                  </a:cubicBezTo>
                  <a:cubicBezTo>
                    <a:pt x="264" y="327"/>
                    <a:pt x="221" y="347"/>
                    <a:pt x="173" y="347"/>
                  </a:cubicBezTo>
                  <a:cubicBezTo>
                    <a:pt x="173" y="323"/>
                    <a:pt x="173" y="323"/>
                    <a:pt x="173" y="323"/>
                  </a:cubicBezTo>
                  <a:cubicBezTo>
                    <a:pt x="214" y="323"/>
                    <a:pt x="251" y="306"/>
                    <a:pt x="278" y="279"/>
                  </a:cubicBezTo>
                  <a:cubicBezTo>
                    <a:pt x="305" y="252"/>
                    <a:pt x="322" y="215"/>
                    <a:pt x="322" y="174"/>
                  </a:cubicBezTo>
                  <a:cubicBezTo>
                    <a:pt x="322" y="132"/>
                    <a:pt x="305" y="95"/>
                    <a:pt x="278" y="68"/>
                  </a:cubicBezTo>
                  <a:cubicBezTo>
                    <a:pt x="251" y="41"/>
                    <a:pt x="214" y="24"/>
                    <a:pt x="173" y="24"/>
                  </a:cubicBezTo>
                  <a:lnTo>
                    <a:pt x="173" y="0"/>
                  </a:lnTo>
                  <a:close/>
                  <a:moveTo>
                    <a:pt x="173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73" y="24"/>
                    <a:pt x="173" y="24"/>
                    <a:pt x="173" y="24"/>
                  </a:cubicBezTo>
                  <a:cubicBezTo>
                    <a:pt x="132" y="24"/>
                    <a:pt x="94" y="41"/>
                    <a:pt x="67" y="68"/>
                  </a:cubicBezTo>
                  <a:cubicBezTo>
                    <a:pt x="41" y="95"/>
                    <a:pt x="24" y="132"/>
                    <a:pt x="24" y="174"/>
                  </a:cubicBezTo>
                  <a:cubicBezTo>
                    <a:pt x="24" y="215"/>
                    <a:pt x="41" y="252"/>
                    <a:pt x="67" y="279"/>
                  </a:cubicBezTo>
                  <a:cubicBezTo>
                    <a:pt x="94" y="306"/>
                    <a:pt x="132" y="323"/>
                    <a:pt x="173" y="323"/>
                  </a:cubicBezTo>
                  <a:cubicBezTo>
                    <a:pt x="173" y="323"/>
                    <a:pt x="173" y="323"/>
                    <a:pt x="173" y="323"/>
                  </a:cubicBezTo>
                  <a:cubicBezTo>
                    <a:pt x="173" y="347"/>
                    <a:pt x="173" y="347"/>
                    <a:pt x="173" y="347"/>
                  </a:cubicBezTo>
                  <a:cubicBezTo>
                    <a:pt x="173" y="347"/>
                    <a:pt x="173" y="347"/>
                    <a:pt x="173" y="347"/>
                  </a:cubicBezTo>
                  <a:cubicBezTo>
                    <a:pt x="125" y="347"/>
                    <a:pt x="82" y="327"/>
                    <a:pt x="51" y="296"/>
                  </a:cubicBezTo>
                  <a:cubicBezTo>
                    <a:pt x="19" y="265"/>
                    <a:pt x="0" y="221"/>
                    <a:pt x="0" y="174"/>
                  </a:cubicBezTo>
                  <a:cubicBezTo>
                    <a:pt x="0" y="126"/>
                    <a:pt x="19" y="82"/>
                    <a:pt x="51" y="51"/>
                  </a:cubicBezTo>
                  <a:cubicBezTo>
                    <a:pt x="82" y="20"/>
                    <a:pt x="125" y="0"/>
                    <a:pt x="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4545963" y="2614546"/>
              <a:ext cx="564323" cy="565804"/>
              <a:chOff x="4545963" y="2614546"/>
              <a:chExt cx="564323" cy="565804"/>
            </a:xfrm>
          </p:grpSpPr>
          <p:sp>
            <p:nvSpPr>
              <p:cNvPr id="80" name="Oval 111"/>
              <p:cNvSpPr>
                <a:spLocks noChangeArrowheads="1"/>
              </p:cNvSpPr>
              <p:nvPr/>
            </p:nvSpPr>
            <p:spPr bwMode="auto">
              <a:xfrm>
                <a:off x="4545963" y="2614546"/>
                <a:ext cx="564323" cy="565804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2"/>
              <p:cNvSpPr>
                <a:spLocks noEditPoints="1"/>
              </p:cNvSpPr>
              <p:nvPr/>
            </p:nvSpPr>
            <p:spPr bwMode="auto">
              <a:xfrm>
                <a:off x="4622984" y="2703415"/>
                <a:ext cx="410282" cy="324375"/>
              </a:xfrm>
              <a:custGeom>
                <a:avLst/>
                <a:gdLst>
                  <a:gd name="T0" fmla="*/ 210 w 234"/>
                  <a:gd name="T1" fmla="*/ 42 h 185"/>
                  <a:gd name="T2" fmla="*/ 189 w 234"/>
                  <a:gd name="T3" fmla="*/ 42 h 185"/>
                  <a:gd name="T4" fmla="*/ 189 w 234"/>
                  <a:gd name="T5" fmla="*/ 53 h 185"/>
                  <a:gd name="T6" fmla="*/ 213 w 234"/>
                  <a:gd name="T7" fmla="*/ 105 h 185"/>
                  <a:gd name="T8" fmla="*/ 213 w 234"/>
                  <a:gd name="T9" fmla="*/ 129 h 185"/>
                  <a:gd name="T10" fmla="*/ 189 w 234"/>
                  <a:gd name="T11" fmla="*/ 185 h 185"/>
                  <a:gd name="T12" fmla="*/ 234 w 234"/>
                  <a:gd name="T13" fmla="*/ 175 h 185"/>
                  <a:gd name="T14" fmla="*/ 234 w 234"/>
                  <a:gd name="T15" fmla="*/ 67 h 185"/>
                  <a:gd name="T16" fmla="*/ 188 w 234"/>
                  <a:gd name="T17" fmla="*/ 0 h 185"/>
                  <a:gd name="T18" fmla="*/ 117 w 234"/>
                  <a:gd name="T19" fmla="*/ 15 h 185"/>
                  <a:gd name="T20" fmla="*/ 189 w 234"/>
                  <a:gd name="T21" fmla="*/ 42 h 185"/>
                  <a:gd name="T22" fmla="*/ 117 w 234"/>
                  <a:gd name="T23" fmla="*/ 148 h 185"/>
                  <a:gd name="T24" fmla="*/ 178 w 234"/>
                  <a:gd name="T25" fmla="*/ 175 h 185"/>
                  <a:gd name="T26" fmla="*/ 189 w 234"/>
                  <a:gd name="T27" fmla="*/ 185 h 185"/>
                  <a:gd name="T28" fmla="*/ 166 w 234"/>
                  <a:gd name="T29" fmla="*/ 129 h 185"/>
                  <a:gd name="T30" fmla="*/ 189 w 234"/>
                  <a:gd name="T31" fmla="*/ 105 h 185"/>
                  <a:gd name="T32" fmla="*/ 117 w 234"/>
                  <a:gd name="T33" fmla="*/ 53 h 185"/>
                  <a:gd name="T34" fmla="*/ 117 w 234"/>
                  <a:gd name="T35" fmla="*/ 0 h 185"/>
                  <a:gd name="T36" fmla="*/ 44 w 234"/>
                  <a:gd name="T37" fmla="*/ 2 h 185"/>
                  <a:gd name="T38" fmla="*/ 58 w 234"/>
                  <a:gd name="T39" fmla="*/ 15 h 185"/>
                  <a:gd name="T40" fmla="*/ 117 w 234"/>
                  <a:gd name="T41" fmla="*/ 15 h 185"/>
                  <a:gd name="T42" fmla="*/ 44 w 234"/>
                  <a:gd name="T43" fmla="*/ 185 h 185"/>
                  <a:gd name="T44" fmla="*/ 56 w 234"/>
                  <a:gd name="T45" fmla="*/ 175 h 185"/>
                  <a:gd name="T46" fmla="*/ 117 w 234"/>
                  <a:gd name="T47" fmla="*/ 148 h 185"/>
                  <a:gd name="T48" fmla="*/ 44 w 234"/>
                  <a:gd name="T49" fmla="*/ 53 h 185"/>
                  <a:gd name="T50" fmla="*/ 68 w 234"/>
                  <a:gd name="T51" fmla="*/ 105 h 185"/>
                  <a:gd name="T52" fmla="*/ 68 w 234"/>
                  <a:gd name="T53" fmla="*/ 129 h 185"/>
                  <a:gd name="T54" fmla="*/ 44 w 234"/>
                  <a:gd name="T55" fmla="*/ 185 h 185"/>
                  <a:gd name="T56" fmla="*/ 24 w 234"/>
                  <a:gd name="T57" fmla="*/ 42 h 185"/>
                  <a:gd name="T58" fmla="*/ 0 w 234"/>
                  <a:gd name="T59" fmla="*/ 142 h 185"/>
                  <a:gd name="T60" fmla="*/ 0 w 234"/>
                  <a:gd name="T61" fmla="*/ 175 h 185"/>
                  <a:gd name="T62" fmla="*/ 44 w 234"/>
                  <a:gd name="T63" fmla="*/ 185 h 185"/>
                  <a:gd name="T64" fmla="*/ 21 w 234"/>
                  <a:gd name="T65" fmla="*/ 129 h 185"/>
                  <a:gd name="T66" fmla="*/ 44 w 234"/>
                  <a:gd name="T67" fmla="*/ 105 h 185"/>
                  <a:gd name="T68" fmla="*/ 39 w 234"/>
                  <a:gd name="T69" fmla="*/ 53 h 185"/>
                  <a:gd name="T70" fmla="*/ 44 w 234"/>
                  <a:gd name="T71" fmla="*/ 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4" h="185">
                    <a:moveTo>
                      <a:pt x="234" y="67"/>
                    </a:moveTo>
                    <a:cubicBezTo>
                      <a:pt x="210" y="42"/>
                      <a:pt x="210" y="42"/>
                      <a:pt x="210" y="42"/>
                    </a:cubicBezTo>
                    <a:cubicBezTo>
                      <a:pt x="189" y="2"/>
                      <a:pt x="189" y="2"/>
                      <a:pt x="189" y="2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95" y="53"/>
                      <a:pt x="195" y="53"/>
                      <a:pt x="195" y="53"/>
                    </a:cubicBezTo>
                    <a:cubicBezTo>
                      <a:pt x="189" y="53"/>
                      <a:pt x="189" y="53"/>
                      <a:pt x="189" y="53"/>
                    </a:cubicBezTo>
                    <a:cubicBezTo>
                      <a:pt x="189" y="105"/>
                      <a:pt x="189" y="105"/>
                      <a:pt x="189" y="105"/>
                    </a:cubicBezTo>
                    <a:cubicBezTo>
                      <a:pt x="213" y="105"/>
                      <a:pt x="213" y="105"/>
                      <a:pt x="213" y="105"/>
                    </a:cubicBezTo>
                    <a:cubicBezTo>
                      <a:pt x="213" y="129"/>
                      <a:pt x="213" y="129"/>
                      <a:pt x="213" y="129"/>
                    </a:cubicBezTo>
                    <a:cubicBezTo>
                      <a:pt x="213" y="129"/>
                      <a:pt x="213" y="129"/>
                      <a:pt x="213" y="129"/>
                    </a:cubicBezTo>
                    <a:cubicBezTo>
                      <a:pt x="189" y="129"/>
                      <a:pt x="189" y="129"/>
                      <a:pt x="189" y="129"/>
                    </a:cubicBezTo>
                    <a:cubicBezTo>
                      <a:pt x="189" y="185"/>
                      <a:pt x="189" y="185"/>
                      <a:pt x="189" y="185"/>
                    </a:cubicBezTo>
                    <a:cubicBezTo>
                      <a:pt x="223" y="185"/>
                      <a:pt x="223" y="185"/>
                      <a:pt x="223" y="185"/>
                    </a:cubicBezTo>
                    <a:cubicBezTo>
                      <a:pt x="229" y="185"/>
                      <a:pt x="234" y="180"/>
                      <a:pt x="234" y="175"/>
                    </a:cubicBezTo>
                    <a:cubicBezTo>
                      <a:pt x="234" y="148"/>
                      <a:pt x="234" y="148"/>
                      <a:pt x="234" y="148"/>
                    </a:cubicBezTo>
                    <a:lnTo>
                      <a:pt x="234" y="67"/>
                    </a:lnTo>
                    <a:close/>
                    <a:moveTo>
                      <a:pt x="189" y="2"/>
                    </a:moveTo>
                    <a:cubicBezTo>
                      <a:pt x="188" y="0"/>
                      <a:pt x="188" y="0"/>
                      <a:pt x="188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5"/>
                      <a:pt x="117" y="15"/>
                      <a:pt x="117" y="15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89" y="42"/>
                      <a:pt x="189" y="42"/>
                      <a:pt x="189" y="42"/>
                    </a:cubicBezTo>
                    <a:cubicBezTo>
                      <a:pt x="189" y="2"/>
                      <a:pt x="189" y="2"/>
                      <a:pt x="189" y="2"/>
                    </a:cubicBezTo>
                    <a:close/>
                    <a:moveTo>
                      <a:pt x="117" y="148"/>
                    </a:move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75"/>
                      <a:pt x="178" y="175"/>
                      <a:pt x="178" y="175"/>
                    </a:cubicBezTo>
                    <a:cubicBezTo>
                      <a:pt x="178" y="180"/>
                      <a:pt x="183" y="185"/>
                      <a:pt x="189" y="185"/>
                    </a:cubicBezTo>
                    <a:cubicBezTo>
                      <a:pt x="189" y="185"/>
                      <a:pt x="189" y="185"/>
                      <a:pt x="189" y="185"/>
                    </a:cubicBezTo>
                    <a:cubicBezTo>
                      <a:pt x="189" y="129"/>
                      <a:pt x="189" y="129"/>
                      <a:pt x="189" y="129"/>
                    </a:cubicBezTo>
                    <a:cubicBezTo>
                      <a:pt x="166" y="129"/>
                      <a:pt x="166" y="129"/>
                      <a:pt x="166" y="129"/>
                    </a:cubicBezTo>
                    <a:cubicBezTo>
                      <a:pt x="166" y="105"/>
                      <a:pt x="166" y="105"/>
                      <a:pt x="166" y="105"/>
                    </a:cubicBezTo>
                    <a:cubicBezTo>
                      <a:pt x="189" y="105"/>
                      <a:pt x="189" y="105"/>
                      <a:pt x="189" y="105"/>
                    </a:cubicBezTo>
                    <a:cubicBezTo>
                      <a:pt x="189" y="53"/>
                      <a:pt x="189" y="53"/>
                      <a:pt x="189" y="53"/>
                    </a:cubicBezTo>
                    <a:cubicBezTo>
                      <a:pt x="117" y="53"/>
                      <a:pt x="117" y="53"/>
                      <a:pt x="117" y="53"/>
                    </a:cubicBezTo>
                    <a:lnTo>
                      <a:pt x="117" y="148"/>
                    </a:lnTo>
                    <a:close/>
                    <a:moveTo>
                      <a:pt x="117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117" y="15"/>
                      <a:pt x="117" y="15"/>
                      <a:pt x="117" y="15"/>
                    </a:cubicBezTo>
                    <a:cubicBezTo>
                      <a:pt x="117" y="0"/>
                      <a:pt x="117" y="0"/>
                      <a:pt x="117" y="0"/>
                    </a:cubicBezTo>
                    <a:close/>
                    <a:moveTo>
                      <a:pt x="44" y="185"/>
                    </a:moveTo>
                    <a:cubicBezTo>
                      <a:pt x="45" y="185"/>
                      <a:pt x="45" y="185"/>
                      <a:pt x="45" y="185"/>
                    </a:cubicBezTo>
                    <a:cubicBezTo>
                      <a:pt x="51" y="185"/>
                      <a:pt x="56" y="180"/>
                      <a:pt x="56" y="175"/>
                    </a:cubicBezTo>
                    <a:cubicBezTo>
                      <a:pt x="56" y="148"/>
                      <a:pt x="56" y="148"/>
                      <a:pt x="56" y="148"/>
                    </a:cubicBezTo>
                    <a:cubicBezTo>
                      <a:pt x="117" y="148"/>
                      <a:pt x="117" y="148"/>
                      <a:pt x="117" y="148"/>
                    </a:cubicBezTo>
                    <a:cubicBezTo>
                      <a:pt x="117" y="53"/>
                      <a:pt x="117" y="53"/>
                      <a:pt x="117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68" y="105"/>
                      <a:pt x="68" y="105"/>
                      <a:pt x="68" y="105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68" y="129"/>
                      <a:pt x="68" y="129"/>
                      <a:pt x="68" y="129"/>
                    </a:cubicBezTo>
                    <a:cubicBezTo>
                      <a:pt x="44" y="129"/>
                      <a:pt x="44" y="129"/>
                      <a:pt x="44" y="129"/>
                    </a:cubicBezTo>
                    <a:lnTo>
                      <a:pt x="44" y="185"/>
                    </a:lnTo>
                    <a:close/>
                    <a:moveTo>
                      <a:pt x="44" y="2"/>
                    </a:moveTo>
                    <a:cubicBezTo>
                      <a:pt x="24" y="42"/>
                      <a:pt x="24" y="42"/>
                      <a:pt x="24" y="4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80"/>
                      <a:pt x="5" y="185"/>
                      <a:pt x="11" y="185"/>
                    </a:cubicBezTo>
                    <a:cubicBezTo>
                      <a:pt x="44" y="185"/>
                      <a:pt x="44" y="185"/>
                      <a:pt x="44" y="185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05"/>
                      <a:pt x="21" y="105"/>
                      <a:pt x="21" y="105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4" y="42"/>
                      <a:pt x="44" y="42"/>
                      <a:pt x="44" y="42"/>
                    </a:cubicBez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4394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3620867" y="4050334"/>
            <a:ext cx="5492318" cy="2807666"/>
            <a:chOff x="3294383" y="4267152"/>
            <a:chExt cx="5603232" cy="2936401"/>
          </a:xfrm>
        </p:grpSpPr>
        <p:sp>
          <p:nvSpPr>
            <p:cNvPr id="83" name="Freeform 15"/>
            <p:cNvSpPr>
              <a:spLocks/>
            </p:cNvSpPr>
            <p:nvPr/>
          </p:nvSpPr>
          <p:spPr bwMode="auto">
            <a:xfrm>
              <a:off x="4915514" y="5946788"/>
              <a:ext cx="66652" cy="178480"/>
            </a:xfrm>
            <a:custGeom>
              <a:avLst/>
              <a:gdLst>
                <a:gd name="T0" fmla="*/ 12 w 38"/>
                <a:gd name="T1" fmla="*/ 102 h 102"/>
                <a:gd name="T2" fmla="*/ 17 w 38"/>
                <a:gd name="T3" fmla="*/ 97 h 102"/>
                <a:gd name="T4" fmla="*/ 38 w 38"/>
                <a:gd name="T5" fmla="*/ 6 h 102"/>
                <a:gd name="T6" fmla="*/ 4 w 38"/>
                <a:gd name="T7" fmla="*/ 50 h 102"/>
                <a:gd name="T8" fmla="*/ 12 w 38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02">
                  <a:moveTo>
                    <a:pt x="12" y="102"/>
                  </a:moveTo>
                  <a:cubicBezTo>
                    <a:pt x="14" y="101"/>
                    <a:pt x="15" y="99"/>
                    <a:pt x="17" y="97"/>
                  </a:cubicBezTo>
                  <a:cubicBezTo>
                    <a:pt x="30" y="77"/>
                    <a:pt x="36" y="33"/>
                    <a:pt x="38" y="6"/>
                  </a:cubicBezTo>
                  <a:cubicBezTo>
                    <a:pt x="9" y="0"/>
                    <a:pt x="8" y="41"/>
                    <a:pt x="4" y="50"/>
                  </a:cubicBezTo>
                  <a:cubicBezTo>
                    <a:pt x="0" y="58"/>
                    <a:pt x="7" y="85"/>
                    <a:pt x="12" y="102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6"/>
            <p:cNvSpPr>
              <a:spLocks/>
            </p:cNvSpPr>
            <p:nvPr/>
          </p:nvSpPr>
          <p:spPr bwMode="auto">
            <a:xfrm>
              <a:off x="4739256" y="6093424"/>
              <a:ext cx="96275" cy="166631"/>
            </a:xfrm>
            <a:custGeom>
              <a:avLst/>
              <a:gdLst>
                <a:gd name="T0" fmla="*/ 3 w 55"/>
                <a:gd name="T1" fmla="*/ 95 h 95"/>
                <a:gd name="T2" fmla="*/ 9 w 55"/>
                <a:gd name="T3" fmla="*/ 93 h 95"/>
                <a:gd name="T4" fmla="*/ 55 w 55"/>
                <a:gd name="T5" fmla="*/ 21 h 95"/>
                <a:gd name="T6" fmla="*/ 42 w 55"/>
                <a:gd name="T7" fmla="*/ 8 h 95"/>
                <a:gd name="T8" fmla="*/ 8 w 55"/>
                <a:gd name="T9" fmla="*/ 47 h 95"/>
                <a:gd name="T10" fmla="*/ 3 w 55"/>
                <a:gd name="T1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95">
                  <a:moveTo>
                    <a:pt x="3" y="95"/>
                  </a:moveTo>
                  <a:cubicBezTo>
                    <a:pt x="5" y="95"/>
                    <a:pt x="7" y="94"/>
                    <a:pt x="9" y="93"/>
                  </a:cubicBezTo>
                  <a:cubicBezTo>
                    <a:pt x="38" y="77"/>
                    <a:pt x="52" y="34"/>
                    <a:pt x="55" y="21"/>
                  </a:cubicBezTo>
                  <a:cubicBezTo>
                    <a:pt x="52" y="17"/>
                    <a:pt x="47" y="13"/>
                    <a:pt x="42" y="8"/>
                  </a:cubicBezTo>
                  <a:cubicBezTo>
                    <a:pt x="33" y="0"/>
                    <a:pt x="15" y="37"/>
                    <a:pt x="8" y="47"/>
                  </a:cubicBezTo>
                  <a:cubicBezTo>
                    <a:pt x="3" y="55"/>
                    <a:pt x="0" y="78"/>
                    <a:pt x="3" y="95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2"/>
            <p:cNvSpPr>
              <a:spLocks/>
            </p:cNvSpPr>
            <p:nvPr/>
          </p:nvSpPr>
          <p:spPr bwMode="auto">
            <a:xfrm>
              <a:off x="4670382" y="5914944"/>
              <a:ext cx="315487" cy="373253"/>
            </a:xfrm>
            <a:custGeom>
              <a:avLst/>
              <a:gdLst>
                <a:gd name="T0" fmla="*/ 0 w 180"/>
                <a:gd name="T1" fmla="*/ 172 h 213"/>
                <a:gd name="T2" fmla="*/ 48 w 180"/>
                <a:gd name="T3" fmla="*/ 195 h 213"/>
                <a:gd name="T4" fmla="*/ 95 w 180"/>
                <a:gd name="T5" fmla="*/ 119 h 213"/>
                <a:gd name="T6" fmla="*/ 157 w 180"/>
                <a:gd name="T7" fmla="*/ 115 h 213"/>
                <a:gd name="T8" fmla="*/ 180 w 180"/>
                <a:gd name="T9" fmla="*/ 0 h 213"/>
                <a:gd name="T10" fmla="*/ 0 w 180"/>
                <a:gd name="T11" fmla="*/ 17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0" h="213">
                  <a:moveTo>
                    <a:pt x="0" y="172"/>
                  </a:moveTo>
                  <a:cubicBezTo>
                    <a:pt x="0" y="172"/>
                    <a:pt x="13" y="213"/>
                    <a:pt x="48" y="195"/>
                  </a:cubicBezTo>
                  <a:cubicBezTo>
                    <a:pt x="82" y="176"/>
                    <a:pt x="95" y="119"/>
                    <a:pt x="95" y="119"/>
                  </a:cubicBezTo>
                  <a:cubicBezTo>
                    <a:pt x="95" y="119"/>
                    <a:pt x="137" y="146"/>
                    <a:pt x="157" y="115"/>
                  </a:cubicBezTo>
                  <a:cubicBezTo>
                    <a:pt x="177" y="84"/>
                    <a:pt x="180" y="0"/>
                    <a:pt x="180" y="0"/>
                  </a:cubicBezTo>
                  <a:cubicBezTo>
                    <a:pt x="144" y="29"/>
                    <a:pt x="34" y="115"/>
                    <a:pt x="0" y="172"/>
                  </a:cubicBezTo>
                  <a:close/>
                </a:path>
              </a:pathLst>
            </a:custGeom>
            <a:solidFill>
              <a:srgbClr val="AB82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"/>
            <p:cNvSpPr>
              <a:spLocks/>
            </p:cNvSpPr>
            <p:nvPr/>
          </p:nvSpPr>
          <p:spPr bwMode="auto">
            <a:xfrm>
              <a:off x="3362517" y="5198802"/>
              <a:ext cx="1976609" cy="2001790"/>
            </a:xfrm>
            <a:custGeom>
              <a:avLst/>
              <a:gdLst>
                <a:gd name="T0" fmla="*/ 285 w 1129"/>
                <a:gd name="T1" fmla="*/ 1143 h 1143"/>
                <a:gd name="T2" fmla="*/ 406 w 1129"/>
                <a:gd name="T3" fmla="*/ 1021 h 1143"/>
                <a:gd name="T4" fmla="*/ 695 w 1129"/>
                <a:gd name="T5" fmla="*/ 706 h 1143"/>
                <a:gd name="T6" fmla="*/ 747 w 1129"/>
                <a:gd name="T7" fmla="*/ 581 h 1143"/>
                <a:gd name="T8" fmla="*/ 795 w 1129"/>
                <a:gd name="T9" fmla="*/ 604 h 1143"/>
                <a:gd name="T10" fmla="*/ 842 w 1129"/>
                <a:gd name="T11" fmla="*/ 528 h 1143"/>
                <a:gd name="T12" fmla="*/ 904 w 1129"/>
                <a:gd name="T13" fmla="*/ 524 h 1143"/>
                <a:gd name="T14" fmla="*/ 927 w 1129"/>
                <a:gd name="T15" fmla="*/ 409 h 1143"/>
                <a:gd name="T16" fmla="*/ 1018 w 1129"/>
                <a:gd name="T17" fmla="*/ 331 h 1143"/>
                <a:gd name="T18" fmla="*/ 1073 w 1129"/>
                <a:gd name="T19" fmla="*/ 268 h 1143"/>
                <a:gd name="T20" fmla="*/ 1128 w 1129"/>
                <a:gd name="T21" fmla="*/ 230 h 1143"/>
                <a:gd name="T22" fmla="*/ 1049 w 1129"/>
                <a:gd name="T23" fmla="*/ 142 h 1143"/>
                <a:gd name="T24" fmla="*/ 918 w 1129"/>
                <a:gd name="T25" fmla="*/ 65 h 1143"/>
                <a:gd name="T26" fmla="*/ 774 w 1129"/>
                <a:gd name="T27" fmla="*/ 3 h 1143"/>
                <a:gd name="T28" fmla="*/ 598 w 1129"/>
                <a:gd name="T29" fmla="*/ 52 h 1143"/>
                <a:gd name="T30" fmla="*/ 379 w 1129"/>
                <a:gd name="T31" fmla="*/ 117 h 1143"/>
                <a:gd name="T32" fmla="*/ 324 w 1129"/>
                <a:gd name="T33" fmla="*/ 235 h 1143"/>
                <a:gd name="T34" fmla="*/ 232 w 1129"/>
                <a:gd name="T35" fmla="*/ 668 h 1143"/>
                <a:gd name="T36" fmla="*/ 0 w 1129"/>
                <a:gd name="T37" fmla="*/ 1042 h 1143"/>
                <a:gd name="T38" fmla="*/ 32 w 1129"/>
                <a:gd name="T39" fmla="*/ 1143 h 1143"/>
                <a:gd name="T40" fmla="*/ 285 w 1129"/>
                <a:gd name="T41" fmla="*/ 1143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9" h="1143">
                  <a:moveTo>
                    <a:pt x="285" y="1143"/>
                  </a:moveTo>
                  <a:cubicBezTo>
                    <a:pt x="334" y="1103"/>
                    <a:pt x="375" y="1063"/>
                    <a:pt x="406" y="1021"/>
                  </a:cubicBezTo>
                  <a:cubicBezTo>
                    <a:pt x="505" y="888"/>
                    <a:pt x="587" y="832"/>
                    <a:pt x="695" y="706"/>
                  </a:cubicBezTo>
                  <a:cubicBezTo>
                    <a:pt x="724" y="674"/>
                    <a:pt x="747" y="581"/>
                    <a:pt x="747" y="581"/>
                  </a:cubicBezTo>
                  <a:cubicBezTo>
                    <a:pt x="747" y="581"/>
                    <a:pt x="760" y="622"/>
                    <a:pt x="795" y="604"/>
                  </a:cubicBezTo>
                  <a:cubicBezTo>
                    <a:pt x="829" y="585"/>
                    <a:pt x="842" y="528"/>
                    <a:pt x="842" y="528"/>
                  </a:cubicBezTo>
                  <a:cubicBezTo>
                    <a:pt x="842" y="528"/>
                    <a:pt x="884" y="555"/>
                    <a:pt x="904" y="524"/>
                  </a:cubicBezTo>
                  <a:cubicBezTo>
                    <a:pt x="924" y="493"/>
                    <a:pt x="927" y="409"/>
                    <a:pt x="927" y="409"/>
                  </a:cubicBezTo>
                  <a:cubicBezTo>
                    <a:pt x="927" y="409"/>
                    <a:pt x="977" y="370"/>
                    <a:pt x="1018" y="331"/>
                  </a:cubicBezTo>
                  <a:cubicBezTo>
                    <a:pt x="1059" y="293"/>
                    <a:pt x="1073" y="268"/>
                    <a:pt x="1073" y="268"/>
                  </a:cubicBezTo>
                  <a:cubicBezTo>
                    <a:pt x="1073" y="268"/>
                    <a:pt x="1129" y="260"/>
                    <a:pt x="1128" y="230"/>
                  </a:cubicBezTo>
                  <a:cubicBezTo>
                    <a:pt x="1127" y="200"/>
                    <a:pt x="1075" y="168"/>
                    <a:pt x="1049" y="142"/>
                  </a:cubicBezTo>
                  <a:cubicBezTo>
                    <a:pt x="1024" y="116"/>
                    <a:pt x="977" y="87"/>
                    <a:pt x="918" y="65"/>
                  </a:cubicBezTo>
                  <a:cubicBezTo>
                    <a:pt x="859" y="44"/>
                    <a:pt x="803" y="0"/>
                    <a:pt x="774" y="3"/>
                  </a:cubicBezTo>
                  <a:cubicBezTo>
                    <a:pt x="744" y="6"/>
                    <a:pt x="646" y="37"/>
                    <a:pt x="598" y="52"/>
                  </a:cubicBezTo>
                  <a:cubicBezTo>
                    <a:pt x="551" y="67"/>
                    <a:pt x="403" y="87"/>
                    <a:pt x="379" y="117"/>
                  </a:cubicBezTo>
                  <a:cubicBezTo>
                    <a:pt x="354" y="146"/>
                    <a:pt x="336" y="158"/>
                    <a:pt x="324" y="235"/>
                  </a:cubicBezTo>
                  <a:cubicBezTo>
                    <a:pt x="312" y="313"/>
                    <a:pt x="272" y="565"/>
                    <a:pt x="232" y="668"/>
                  </a:cubicBezTo>
                  <a:cubicBezTo>
                    <a:pt x="192" y="772"/>
                    <a:pt x="107" y="888"/>
                    <a:pt x="0" y="1042"/>
                  </a:cubicBezTo>
                  <a:cubicBezTo>
                    <a:pt x="32" y="1143"/>
                    <a:pt x="32" y="1143"/>
                    <a:pt x="32" y="1143"/>
                  </a:cubicBezTo>
                  <a:lnTo>
                    <a:pt x="285" y="1143"/>
                  </a:ln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7"/>
            <p:cNvSpPr>
              <a:spLocks/>
            </p:cNvSpPr>
            <p:nvPr/>
          </p:nvSpPr>
          <p:spPr bwMode="auto">
            <a:xfrm>
              <a:off x="3392139" y="5235831"/>
              <a:ext cx="1707779" cy="1964761"/>
            </a:xfrm>
            <a:custGeom>
              <a:avLst/>
              <a:gdLst>
                <a:gd name="T0" fmla="*/ 222 w 975"/>
                <a:gd name="T1" fmla="*/ 1122 h 1122"/>
                <a:gd name="T2" fmla="*/ 336 w 975"/>
                <a:gd name="T3" fmla="*/ 994 h 1122"/>
                <a:gd name="T4" fmla="*/ 610 w 975"/>
                <a:gd name="T5" fmla="*/ 658 h 1122"/>
                <a:gd name="T6" fmla="*/ 795 w 975"/>
                <a:gd name="T7" fmla="*/ 420 h 1122"/>
                <a:gd name="T8" fmla="*/ 843 w 975"/>
                <a:gd name="T9" fmla="*/ 342 h 1122"/>
                <a:gd name="T10" fmla="*/ 739 w 975"/>
                <a:gd name="T11" fmla="*/ 347 h 1122"/>
                <a:gd name="T12" fmla="*/ 573 w 975"/>
                <a:gd name="T13" fmla="*/ 418 h 1122"/>
                <a:gd name="T14" fmla="*/ 506 w 975"/>
                <a:gd name="T15" fmla="*/ 386 h 1122"/>
                <a:gd name="T16" fmla="*/ 510 w 975"/>
                <a:gd name="T17" fmla="*/ 318 h 1122"/>
                <a:gd name="T18" fmla="*/ 449 w 975"/>
                <a:gd name="T19" fmla="*/ 191 h 1122"/>
                <a:gd name="T20" fmla="*/ 541 w 975"/>
                <a:gd name="T21" fmla="*/ 214 h 1122"/>
                <a:gd name="T22" fmla="*/ 553 w 975"/>
                <a:gd name="T23" fmla="*/ 122 h 1122"/>
                <a:gd name="T24" fmla="*/ 664 w 975"/>
                <a:gd name="T25" fmla="*/ 126 h 1122"/>
                <a:gd name="T26" fmla="*/ 763 w 975"/>
                <a:gd name="T27" fmla="*/ 58 h 1122"/>
                <a:gd name="T28" fmla="*/ 830 w 975"/>
                <a:gd name="T29" fmla="*/ 99 h 1122"/>
                <a:gd name="T30" fmla="*/ 896 w 975"/>
                <a:gd name="T31" fmla="*/ 96 h 1122"/>
                <a:gd name="T32" fmla="*/ 953 w 975"/>
                <a:gd name="T33" fmla="*/ 111 h 1122"/>
                <a:gd name="T34" fmla="*/ 855 w 975"/>
                <a:gd name="T35" fmla="*/ 48 h 1122"/>
                <a:gd name="T36" fmla="*/ 656 w 975"/>
                <a:gd name="T37" fmla="*/ 33 h 1122"/>
                <a:gd name="T38" fmla="*/ 361 w 975"/>
                <a:gd name="T39" fmla="*/ 156 h 1122"/>
                <a:gd name="T40" fmla="*/ 316 w 975"/>
                <a:gd name="T41" fmla="*/ 411 h 1122"/>
                <a:gd name="T42" fmla="*/ 244 w 975"/>
                <a:gd name="T43" fmla="*/ 662 h 1122"/>
                <a:gd name="T44" fmla="*/ 0 w 975"/>
                <a:gd name="T45" fmla="*/ 1075 h 1122"/>
                <a:gd name="T46" fmla="*/ 15 w 975"/>
                <a:gd name="T47" fmla="*/ 1122 h 1122"/>
                <a:gd name="T48" fmla="*/ 222 w 975"/>
                <a:gd name="T49" fmla="*/ 112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5" h="1122">
                  <a:moveTo>
                    <a:pt x="222" y="1122"/>
                  </a:moveTo>
                  <a:cubicBezTo>
                    <a:pt x="266" y="1077"/>
                    <a:pt x="303" y="1035"/>
                    <a:pt x="336" y="994"/>
                  </a:cubicBezTo>
                  <a:cubicBezTo>
                    <a:pt x="403" y="911"/>
                    <a:pt x="544" y="788"/>
                    <a:pt x="610" y="658"/>
                  </a:cubicBezTo>
                  <a:cubicBezTo>
                    <a:pt x="676" y="528"/>
                    <a:pt x="714" y="471"/>
                    <a:pt x="795" y="420"/>
                  </a:cubicBezTo>
                  <a:cubicBezTo>
                    <a:pt x="876" y="369"/>
                    <a:pt x="863" y="364"/>
                    <a:pt x="843" y="342"/>
                  </a:cubicBezTo>
                  <a:cubicBezTo>
                    <a:pt x="823" y="319"/>
                    <a:pt x="795" y="296"/>
                    <a:pt x="739" y="347"/>
                  </a:cubicBezTo>
                  <a:cubicBezTo>
                    <a:pt x="682" y="398"/>
                    <a:pt x="599" y="445"/>
                    <a:pt x="573" y="418"/>
                  </a:cubicBezTo>
                  <a:cubicBezTo>
                    <a:pt x="546" y="392"/>
                    <a:pt x="550" y="385"/>
                    <a:pt x="506" y="386"/>
                  </a:cubicBezTo>
                  <a:cubicBezTo>
                    <a:pt x="461" y="386"/>
                    <a:pt x="534" y="345"/>
                    <a:pt x="510" y="318"/>
                  </a:cubicBezTo>
                  <a:cubicBezTo>
                    <a:pt x="486" y="290"/>
                    <a:pt x="394" y="175"/>
                    <a:pt x="449" y="191"/>
                  </a:cubicBezTo>
                  <a:cubicBezTo>
                    <a:pt x="503" y="208"/>
                    <a:pt x="517" y="238"/>
                    <a:pt x="541" y="214"/>
                  </a:cubicBezTo>
                  <a:cubicBezTo>
                    <a:pt x="566" y="191"/>
                    <a:pt x="505" y="109"/>
                    <a:pt x="553" y="122"/>
                  </a:cubicBezTo>
                  <a:cubicBezTo>
                    <a:pt x="601" y="134"/>
                    <a:pt x="609" y="143"/>
                    <a:pt x="664" y="126"/>
                  </a:cubicBezTo>
                  <a:cubicBezTo>
                    <a:pt x="718" y="109"/>
                    <a:pt x="741" y="39"/>
                    <a:pt x="763" y="58"/>
                  </a:cubicBezTo>
                  <a:cubicBezTo>
                    <a:pt x="785" y="77"/>
                    <a:pt x="797" y="80"/>
                    <a:pt x="830" y="99"/>
                  </a:cubicBezTo>
                  <a:cubicBezTo>
                    <a:pt x="863" y="118"/>
                    <a:pt x="875" y="101"/>
                    <a:pt x="896" y="96"/>
                  </a:cubicBezTo>
                  <a:cubicBezTo>
                    <a:pt x="917" y="90"/>
                    <a:pt x="931" y="123"/>
                    <a:pt x="953" y="111"/>
                  </a:cubicBezTo>
                  <a:cubicBezTo>
                    <a:pt x="975" y="100"/>
                    <a:pt x="889" y="70"/>
                    <a:pt x="855" y="48"/>
                  </a:cubicBezTo>
                  <a:cubicBezTo>
                    <a:pt x="822" y="26"/>
                    <a:pt x="773" y="0"/>
                    <a:pt x="656" y="33"/>
                  </a:cubicBezTo>
                  <a:cubicBezTo>
                    <a:pt x="539" y="67"/>
                    <a:pt x="356" y="104"/>
                    <a:pt x="361" y="156"/>
                  </a:cubicBezTo>
                  <a:cubicBezTo>
                    <a:pt x="366" y="207"/>
                    <a:pt x="346" y="322"/>
                    <a:pt x="316" y="411"/>
                  </a:cubicBezTo>
                  <a:cubicBezTo>
                    <a:pt x="287" y="499"/>
                    <a:pt x="265" y="619"/>
                    <a:pt x="244" y="662"/>
                  </a:cubicBezTo>
                  <a:cubicBezTo>
                    <a:pt x="222" y="706"/>
                    <a:pt x="115" y="887"/>
                    <a:pt x="0" y="1075"/>
                  </a:cubicBezTo>
                  <a:cubicBezTo>
                    <a:pt x="15" y="1122"/>
                    <a:pt x="15" y="1122"/>
                    <a:pt x="15" y="1122"/>
                  </a:cubicBezTo>
                  <a:lnTo>
                    <a:pt x="222" y="1122"/>
                  </a:ln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13"/>
            <p:cNvSpPr>
              <a:spLocks/>
            </p:cNvSpPr>
            <p:nvPr/>
          </p:nvSpPr>
          <p:spPr bwMode="auto">
            <a:xfrm>
              <a:off x="4131239" y="5335069"/>
              <a:ext cx="1067917" cy="622088"/>
            </a:xfrm>
            <a:custGeom>
              <a:avLst/>
              <a:gdLst>
                <a:gd name="T0" fmla="*/ 168 w 610"/>
                <a:gd name="T1" fmla="*/ 355 h 355"/>
                <a:gd name="T2" fmla="*/ 126 w 610"/>
                <a:gd name="T3" fmla="*/ 320 h 355"/>
                <a:gd name="T4" fmla="*/ 122 w 610"/>
                <a:gd name="T5" fmla="*/ 301 h 355"/>
                <a:gd name="T6" fmla="*/ 183 w 610"/>
                <a:gd name="T7" fmla="*/ 296 h 355"/>
                <a:gd name="T8" fmla="*/ 44 w 610"/>
                <a:gd name="T9" fmla="*/ 170 h 355"/>
                <a:gd name="T10" fmla="*/ 162 w 610"/>
                <a:gd name="T11" fmla="*/ 203 h 355"/>
                <a:gd name="T12" fmla="*/ 146 w 610"/>
                <a:gd name="T13" fmla="*/ 105 h 355"/>
                <a:gd name="T14" fmla="*/ 174 w 610"/>
                <a:gd name="T15" fmla="*/ 101 h 355"/>
                <a:gd name="T16" fmla="*/ 302 w 610"/>
                <a:gd name="T17" fmla="*/ 87 h 355"/>
                <a:gd name="T18" fmla="*/ 337 w 610"/>
                <a:gd name="T19" fmla="*/ 20 h 355"/>
                <a:gd name="T20" fmla="*/ 369 w 610"/>
                <a:gd name="T21" fmla="*/ 70 h 355"/>
                <a:gd name="T22" fmla="*/ 459 w 610"/>
                <a:gd name="T23" fmla="*/ 92 h 355"/>
                <a:gd name="T24" fmla="*/ 496 w 610"/>
                <a:gd name="T25" fmla="*/ 67 h 355"/>
                <a:gd name="T26" fmla="*/ 510 w 610"/>
                <a:gd name="T27" fmla="*/ 87 h 355"/>
                <a:gd name="T28" fmla="*/ 610 w 610"/>
                <a:gd name="T29" fmla="*/ 64 h 355"/>
                <a:gd name="T30" fmla="*/ 409 w 610"/>
                <a:gd name="T31" fmla="*/ 176 h 355"/>
                <a:gd name="T32" fmla="*/ 292 w 610"/>
                <a:gd name="T33" fmla="*/ 272 h 355"/>
                <a:gd name="T34" fmla="*/ 168 w 610"/>
                <a:gd name="T3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0" h="355">
                  <a:moveTo>
                    <a:pt x="168" y="355"/>
                  </a:moveTo>
                  <a:cubicBezTo>
                    <a:pt x="181" y="329"/>
                    <a:pt x="165" y="317"/>
                    <a:pt x="126" y="320"/>
                  </a:cubicBezTo>
                  <a:cubicBezTo>
                    <a:pt x="86" y="323"/>
                    <a:pt x="87" y="310"/>
                    <a:pt x="122" y="301"/>
                  </a:cubicBezTo>
                  <a:cubicBezTo>
                    <a:pt x="158" y="292"/>
                    <a:pt x="221" y="328"/>
                    <a:pt x="183" y="296"/>
                  </a:cubicBezTo>
                  <a:cubicBezTo>
                    <a:pt x="146" y="264"/>
                    <a:pt x="0" y="149"/>
                    <a:pt x="44" y="170"/>
                  </a:cubicBezTo>
                  <a:cubicBezTo>
                    <a:pt x="88" y="191"/>
                    <a:pt x="124" y="238"/>
                    <a:pt x="162" y="203"/>
                  </a:cubicBezTo>
                  <a:cubicBezTo>
                    <a:pt x="200" y="167"/>
                    <a:pt x="176" y="128"/>
                    <a:pt x="146" y="105"/>
                  </a:cubicBezTo>
                  <a:cubicBezTo>
                    <a:pt x="116" y="82"/>
                    <a:pt x="137" y="87"/>
                    <a:pt x="174" y="101"/>
                  </a:cubicBezTo>
                  <a:cubicBezTo>
                    <a:pt x="211" y="115"/>
                    <a:pt x="274" y="100"/>
                    <a:pt x="302" y="87"/>
                  </a:cubicBezTo>
                  <a:cubicBezTo>
                    <a:pt x="330" y="75"/>
                    <a:pt x="327" y="0"/>
                    <a:pt x="337" y="20"/>
                  </a:cubicBezTo>
                  <a:cubicBezTo>
                    <a:pt x="348" y="39"/>
                    <a:pt x="344" y="58"/>
                    <a:pt x="369" y="70"/>
                  </a:cubicBezTo>
                  <a:cubicBezTo>
                    <a:pt x="394" y="81"/>
                    <a:pt x="437" y="92"/>
                    <a:pt x="459" y="92"/>
                  </a:cubicBezTo>
                  <a:cubicBezTo>
                    <a:pt x="480" y="91"/>
                    <a:pt x="480" y="90"/>
                    <a:pt x="496" y="67"/>
                  </a:cubicBezTo>
                  <a:cubicBezTo>
                    <a:pt x="512" y="45"/>
                    <a:pt x="483" y="100"/>
                    <a:pt x="510" y="87"/>
                  </a:cubicBezTo>
                  <a:cubicBezTo>
                    <a:pt x="538" y="74"/>
                    <a:pt x="585" y="66"/>
                    <a:pt x="610" y="64"/>
                  </a:cubicBezTo>
                  <a:cubicBezTo>
                    <a:pt x="571" y="80"/>
                    <a:pt x="535" y="82"/>
                    <a:pt x="409" y="176"/>
                  </a:cubicBezTo>
                  <a:cubicBezTo>
                    <a:pt x="359" y="214"/>
                    <a:pt x="323" y="251"/>
                    <a:pt x="292" y="272"/>
                  </a:cubicBezTo>
                  <a:cubicBezTo>
                    <a:pt x="241" y="307"/>
                    <a:pt x="207" y="320"/>
                    <a:pt x="168" y="355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37"/>
            <p:cNvSpPr>
              <a:spLocks/>
            </p:cNvSpPr>
            <p:nvPr/>
          </p:nvSpPr>
          <p:spPr bwMode="auto">
            <a:xfrm>
              <a:off x="4654829" y="4286407"/>
              <a:ext cx="2882339" cy="2222483"/>
            </a:xfrm>
            <a:custGeom>
              <a:avLst/>
              <a:gdLst>
                <a:gd name="T0" fmla="*/ 0 w 1646"/>
                <a:gd name="T1" fmla="*/ 1221 h 1269"/>
                <a:gd name="T2" fmla="*/ 0 w 1646"/>
                <a:gd name="T3" fmla="*/ 48 h 1269"/>
                <a:gd name="T4" fmla="*/ 48 w 1646"/>
                <a:gd name="T5" fmla="*/ 0 h 1269"/>
                <a:gd name="T6" fmla="*/ 1598 w 1646"/>
                <a:gd name="T7" fmla="*/ 0 h 1269"/>
                <a:gd name="T8" fmla="*/ 1646 w 1646"/>
                <a:gd name="T9" fmla="*/ 48 h 1269"/>
                <a:gd name="T10" fmla="*/ 1646 w 1646"/>
                <a:gd name="T11" fmla="*/ 1221 h 1269"/>
                <a:gd name="T12" fmla="*/ 1598 w 1646"/>
                <a:gd name="T13" fmla="*/ 1269 h 1269"/>
                <a:gd name="T14" fmla="*/ 48 w 1646"/>
                <a:gd name="T15" fmla="*/ 1269 h 1269"/>
                <a:gd name="T16" fmla="*/ 0 w 1646"/>
                <a:gd name="T17" fmla="*/ 1221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6" h="1269">
                  <a:moveTo>
                    <a:pt x="0" y="1221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1598" y="0"/>
                    <a:pt x="1598" y="0"/>
                    <a:pt x="1598" y="0"/>
                  </a:cubicBezTo>
                  <a:cubicBezTo>
                    <a:pt x="1624" y="0"/>
                    <a:pt x="1646" y="22"/>
                    <a:pt x="1646" y="48"/>
                  </a:cubicBezTo>
                  <a:cubicBezTo>
                    <a:pt x="1646" y="1221"/>
                    <a:pt x="1646" y="1221"/>
                    <a:pt x="1646" y="1221"/>
                  </a:cubicBezTo>
                  <a:cubicBezTo>
                    <a:pt x="1646" y="1247"/>
                    <a:pt x="1624" y="1269"/>
                    <a:pt x="1598" y="1269"/>
                  </a:cubicBezTo>
                  <a:cubicBezTo>
                    <a:pt x="48" y="1269"/>
                    <a:pt x="48" y="1269"/>
                    <a:pt x="48" y="1269"/>
                  </a:cubicBezTo>
                  <a:cubicBezTo>
                    <a:pt x="22" y="1269"/>
                    <a:pt x="0" y="1247"/>
                    <a:pt x="0" y="1221"/>
                  </a:cubicBezTo>
                  <a:close/>
                </a:path>
              </a:pathLst>
            </a:custGeom>
            <a:solidFill>
              <a:srgbClr val="706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38"/>
            <p:cNvSpPr>
              <a:spLocks/>
            </p:cNvSpPr>
            <p:nvPr/>
          </p:nvSpPr>
          <p:spPr bwMode="auto">
            <a:xfrm>
              <a:off x="4654829" y="4286407"/>
              <a:ext cx="2480945" cy="1264171"/>
            </a:xfrm>
            <a:custGeom>
              <a:avLst/>
              <a:gdLst>
                <a:gd name="T0" fmla="*/ 0 w 1417"/>
                <a:gd name="T1" fmla="*/ 722 h 722"/>
                <a:gd name="T2" fmla="*/ 0 w 1417"/>
                <a:gd name="T3" fmla="*/ 48 h 722"/>
                <a:gd name="T4" fmla="*/ 48 w 1417"/>
                <a:gd name="T5" fmla="*/ 0 h 722"/>
                <a:gd name="T6" fmla="*/ 1417 w 1417"/>
                <a:gd name="T7" fmla="*/ 0 h 722"/>
                <a:gd name="T8" fmla="*/ 0 w 1417"/>
                <a:gd name="T9" fmla="*/ 722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7" h="722">
                  <a:moveTo>
                    <a:pt x="0" y="722"/>
                  </a:move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8" y="0"/>
                  </a:cubicBezTo>
                  <a:cubicBezTo>
                    <a:pt x="1417" y="0"/>
                    <a:pt x="1417" y="0"/>
                    <a:pt x="1417" y="0"/>
                  </a:cubicBezTo>
                  <a:lnTo>
                    <a:pt x="0" y="722"/>
                  </a:lnTo>
                  <a:close/>
                </a:path>
              </a:pathLst>
            </a:custGeom>
            <a:solidFill>
              <a:srgbClr val="C0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36"/>
            <p:cNvSpPr>
              <a:spLocks/>
            </p:cNvSpPr>
            <p:nvPr/>
          </p:nvSpPr>
          <p:spPr bwMode="auto">
            <a:xfrm>
              <a:off x="4635575" y="4267152"/>
              <a:ext cx="2918628" cy="2260993"/>
            </a:xfrm>
            <a:custGeom>
              <a:avLst/>
              <a:gdLst>
                <a:gd name="T0" fmla="*/ 0 w 1667"/>
                <a:gd name="T1" fmla="*/ 1232 h 1291"/>
                <a:gd name="T2" fmla="*/ 0 w 1667"/>
                <a:gd name="T3" fmla="*/ 59 h 1291"/>
                <a:gd name="T4" fmla="*/ 59 w 1667"/>
                <a:gd name="T5" fmla="*/ 0 h 1291"/>
                <a:gd name="T6" fmla="*/ 1609 w 1667"/>
                <a:gd name="T7" fmla="*/ 0 h 1291"/>
                <a:gd name="T8" fmla="*/ 1667 w 1667"/>
                <a:gd name="T9" fmla="*/ 59 h 1291"/>
                <a:gd name="T10" fmla="*/ 1667 w 1667"/>
                <a:gd name="T11" fmla="*/ 1232 h 1291"/>
                <a:gd name="T12" fmla="*/ 1609 w 1667"/>
                <a:gd name="T13" fmla="*/ 1291 h 1291"/>
                <a:gd name="T14" fmla="*/ 59 w 1667"/>
                <a:gd name="T15" fmla="*/ 1291 h 1291"/>
                <a:gd name="T16" fmla="*/ 0 w 1667"/>
                <a:gd name="T17" fmla="*/ 1232 h 1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7" h="1291">
                  <a:moveTo>
                    <a:pt x="0" y="1232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7"/>
                    <a:pt x="27" y="0"/>
                    <a:pt x="59" y="0"/>
                  </a:cubicBezTo>
                  <a:cubicBezTo>
                    <a:pt x="1609" y="0"/>
                    <a:pt x="1609" y="0"/>
                    <a:pt x="1609" y="0"/>
                  </a:cubicBezTo>
                  <a:cubicBezTo>
                    <a:pt x="1641" y="0"/>
                    <a:pt x="1667" y="27"/>
                    <a:pt x="1667" y="59"/>
                  </a:cubicBezTo>
                  <a:cubicBezTo>
                    <a:pt x="1667" y="1232"/>
                    <a:pt x="1667" y="1232"/>
                    <a:pt x="1667" y="1232"/>
                  </a:cubicBezTo>
                  <a:cubicBezTo>
                    <a:pt x="1667" y="1264"/>
                    <a:pt x="1641" y="1291"/>
                    <a:pt x="1609" y="1291"/>
                  </a:cubicBezTo>
                  <a:cubicBezTo>
                    <a:pt x="59" y="1291"/>
                    <a:pt x="59" y="1291"/>
                    <a:pt x="59" y="1291"/>
                  </a:cubicBezTo>
                  <a:cubicBezTo>
                    <a:pt x="27" y="1291"/>
                    <a:pt x="0" y="1264"/>
                    <a:pt x="0" y="1232"/>
                  </a:cubicBezTo>
                  <a:close/>
                </a:path>
              </a:pathLst>
            </a:custGeom>
            <a:solidFill>
              <a:srgbClr val="C0B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802892" y="4519457"/>
              <a:ext cx="2596714" cy="176874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Freeform 21"/>
            <p:cNvSpPr>
              <a:spLocks/>
            </p:cNvSpPr>
            <p:nvPr/>
          </p:nvSpPr>
          <p:spPr bwMode="auto">
            <a:xfrm>
              <a:off x="3623941" y="6524442"/>
              <a:ext cx="549511" cy="527294"/>
            </a:xfrm>
            <a:custGeom>
              <a:avLst/>
              <a:gdLst>
                <a:gd name="T0" fmla="*/ 314 w 314"/>
                <a:gd name="T1" fmla="*/ 136 h 301"/>
                <a:gd name="T2" fmla="*/ 51 w 314"/>
                <a:gd name="T3" fmla="*/ 27 h 301"/>
                <a:gd name="T4" fmla="*/ 10 w 314"/>
                <a:gd name="T5" fmla="*/ 105 h 301"/>
                <a:gd name="T6" fmla="*/ 314 w 314"/>
                <a:gd name="T7" fmla="*/ 13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301">
                  <a:moveTo>
                    <a:pt x="314" y="136"/>
                  </a:moveTo>
                  <a:cubicBezTo>
                    <a:pt x="271" y="182"/>
                    <a:pt x="36" y="51"/>
                    <a:pt x="51" y="27"/>
                  </a:cubicBezTo>
                  <a:cubicBezTo>
                    <a:pt x="67" y="0"/>
                    <a:pt x="0" y="22"/>
                    <a:pt x="10" y="105"/>
                  </a:cubicBezTo>
                  <a:cubicBezTo>
                    <a:pt x="19" y="188"/>
                    <a:pt x="274" y="301"/>
                    <a:pt x="314" y="136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22"/>
            <p:cNvSpPr>
              <a:spLocks/>
            </p:cNvSpPr>
            <p:nvPr/>
          </p:nvSpPr>
          <p:spPr bwMode="auto">
            <a:xfrm>
              <a:off x="3383993" y="6533329"/>
              <a:ext cx="820564" cy="582837"/>
            </a:xfrm>
            <a:custGeom>
              <a:avLst/>
              <a:gdLst>
                <a:gd name="T0" fmla="*/ 448 w 469"/>
                <a:gd name="T1" fmla="*/ 263 h 333"/>
                <a:gd name="T2" fmla="*/ 469 w 469"/>
                <a:gd name="T3" fmla="*/ 215 h 333"/>
                <a:gd name="T4" fmla="*/ 27 w 469"/>
                <a:gd name="T5" fmla="*/ 0 h 333"/>
                <a:gd name="T6" fmla="*/ 21 w 469"/>
                <a:gd name="T7" fmla="*/ 88 h 333"/>
                <a:gd name="T8" fmla="*/ 448 w 469"/>
                <a:gd name="T9" fmla="*/ 26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9" h="333">
                  <a:moveTo>
                    <a:pt x="448" y="263"/>
                  </a:moveTo>
                  <a:cubicBezTo>
                    <a:pt x="463" y="257"/>
                    <a:pt x="469" y="215"/>
                    <a:pt x="469" y="215"/>
                  </a:cubicBezTo>
                  <a:cubicBezTo>
                    <a:pt x="423" y="171"/>
                    <a:pt x="149" y="36"/>
                    <a:pt x="27" y="0"/>
                  </a:cubicBezTo>
                  <a:cubicBezTo>
                    <a:pt x="27" y="0"/>
                    <a:pt x="0" y="31"/>
                    <a:pt x="21" y="88"/>
                  </a:cubicBezTo>
                  <a:cubicBezTo>
                    <a:pt x="42" y="145"/>
                    <a:pt x="358" y="333"/>
                    <a:pt x="448" y="263"/>
                  </a:cubicBezTo>
                  <a:close/>
                </a:path>
              </a:pathLst>
            </a:custGeom>
            <a:solidFill>
              <a:srgbClr val="DB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23"/>
            <p:cNvSpPr>
              <a:spLocks/>
            </p:cNvSpPr>
            <p:nvPr/>
          </p:nvSpPr>
          <p:spPr bwMode="auto">
            <a:xfrm>
              <a:off x="3294383" y="6559249"/>
              <a:ext cx="926466" cy="641343"/>
            </a:xfrm>
            <a:custGeom>
              <a:avLst/>
              <a:gdLst>
                <a:gd name="T0" fmla="*/ 466 w 529"/>
                <a:gd name="T1" fmla="*/ 366 h 366"/>
                <a:gd name="T2" fmla="*/ 516 w 529"/>
                <a:gd name="T3" fmla="*/ 252 h 366"/>
                <a:gd name="T4" fmla="*/ 411 w 529"/>
                <a:gd name="T5" fmla="*/ 164 h 366"/>
                <a:gd name="T6" fmla="*/ 64 w 529"/>
                <a:gd name="T7" fmla="*/ 0 h 366"/>
                <a:gd name="T8" fmla="*/ 0 w 529"/>
                <a:gd name="T9" fmla="*/ 114 h 366"/>
                <a:gd name="T10" fmla="*/ 0 w 529"/>
                <a:gd name="T11" fmla="*/ 366 h 366"/>
                <a:gd name="T12" fmla="*/ 466 w 529"/>
                <a:gd name="T13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9" h="366">
                  <a:moveTo>
                    <a:pt x="466" y="366"/>
                  </a:moveTo>
                  <a:cubicBezTo>
                    <a:pt x="491" y="313"/>
                    <a:pt x="508" y="266"/>
                    <a:pt x="516" y="252"/>
                  </a:cubicBezTo>
                  <a:cubicBezTo>
                    <a:pt x="529" y="227"/>
                    <a:pt x="485" y="207"/>
                    <a:pt x="411" y="164"/>
                  </a:cubicBezTo>
                  <a:cubicBezTo>
                    <a:pt x="336" y="122"/>
                    <a:pt x="91" y="7"/>
                    <a:pt x="64" y="0"/>
                  </a:cubicBezTo>
                  <a:cubicBezTo>
                    <a:pt x="54" y="18"/>
                    <a:pt x="30" y="61"/>
                    <a:pt x="0" y="114"/>
                  </a:cubicBezTo>
                  <a:cubicBezTo>
                    <a:pt x="0" y="366"/>
                    <a:pt x="0" y="366"/>
                    <a:pt x="0" y="366"/>
                  </a:cubicBezTo>
                  <a:lnTo>
                    <a:pt x="466" y="366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24"/>
            <p:cNvSpPr>
              <a:spLocks/>
            </p:cNvSpPr>
            <p:nvPr/>
          </p:nvSpPr>
          <p:spPr bwMode="auto">
            <a:xfrm>
              <a:off x="3294383" y="6592575"/>
              <a:ext cx="898325" cy="608016"/>
            </a:xfrm>
            <a:custGeom>
              <a:avLst/>
              <a:gdLst>
                <a:gd name="T0" fmla="*/ 451 w 513"/>
                <a:gd name="T1" fmla="*/ 347 h 347"/>
                <a:gd name="T2" fmla="*/ 500 w 513"/>
                <a:gd name="T3" fmla="*/ 238 h 347"/>
                <a:gd name="T4" fmla="*/ 401 w 513"/>
                <a:gd name="T5" fmla="*/ 155 h 347"/>
                <a:gd name="T6" fmla="*/ 73 w 513"/>
                <a:gd name="T7" fmla="*/ 0 h 347"/>
                <a:gd name="T8" fmla="*/ 0 w 513"/>
                <a:gd name="T9" fmla="*/ 131 h 347"/>
                <a:gd name="T10" fmla="*/ 0 w 513"/>
                <a:gd name="T11" fmla="*/ 347 h 347"/>
                <a:gd name="T12" fmla="*/ 451 w 513"/>
                <a:gd name="T13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3" h="347">
                  <a:moveTo>
                    <a:pt x="451" y="347"/>
                  </a:moveTo>
                  <a:cubicBezTo>
                    <a:pt x="471" y="305"/>
                    <a:pt x="492" y="254"/>
                    <a:pt x="500" y="238"/>
                  </a:cubicBezTo>
                  <a:cubicBezTo>
                    <a:pt x="513" y="215"/>
                    <a:pt x="472" y="195"/>
                    <a:pt x="401" y="155"/>
                  </a:cubicBezTo>
                  <a:cubicBezTo>
                    <a:pt x="330" y="115"/>
                    <a:pt x="98" y="7"/>
                    <a:pt x="73" y="0"/>
                  </a:cubicBezTo>
                  <a:cubicBezTo>
                    <a:pt x="69" y="11"/>
                    <a:pt x="38" y="66"/>
                    <a:pt x="0" y="131"/>
                  </a:cubicBezTo>
                  <a:cubicBezTo>
                    <a:pt x="0" y="347"/>
                    <a:pt x="0" y="347"/>
                    <a:pt x="0" y="347"/>
                  </a:cubicBezTo>
                  <a:lnTo>
                    <a:pt x="451" y="347"/>
                  </a:lnTo>
                  <a:close/>
                </a:path>
              </a:pathLst>
            </a:custGeom>
            <a:solidFill>
              <a:srgbClr val="0F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25"/>
            <p:cNvSpPr>
              <a:spLocks/>
            </p:cNvSpPr>
            <p:nvPr/>
          </p:nvSpPr>
          <p:spPr bwMode="auto">
            <a:xfrm>
              <a:off x="3444721" y="6759206"/>
              <a:ext cx="228099" cy="441386"/>
            </a:xfrm>
            <a:custGeom>
              <a:avLst/>
              <a:gdLst>
                <a:gd name="T0" fmla="*/ 130 w 130"/>
                <a:gd name="T1" fmla="*/ 0 h 252"/>
                <a:gd name="T2" fmla="*/ 7 w 130"/>
                <a:gd name="T3" fmla="*/ 252 h 252"/>
                <a:gd name="T4" fmla="*/ 0 w 130"/>
                <a:gd name="T5" fmla="*/ 252 h 252"/>
                <a:gd name="T6" fmla="*/ 130 w 130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252">
                  <a:moveTo>
                    <a:pt x="130" y="0"/>
                  </a:moveTo>
                  <a:cubicBezTo>
                    <a:pt x="95" y="87"/>
                    <a:pt x="46" y="182"/>
                    <a:pt x="7" y="252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31" y="180"/>
                    <a:pt x="83" y="84"/>
                    <a:pt x="130" y="0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26"/>
            <p:cNvSpPr>
              <a:spLocks noEditPoints="1"/>
            </p:cNvSpPr>
            <p:nvPr/>
          </p:nvSpPr>
          <p:spPr bwMode="auto">
            <a:xfrm>
              <a:off x="3560251" y="6981380"/>
              <a:ext cx="147375" cy="129602"/>
            </a:xfrm>
            <a:custGeom>
              <a:avLst/>
              <a:gdLst>
                <a:gd name="T0" fmla="*/ 63 w 84"/>
                <a:gd name="T1" fmla="*/ 68 h 74"/>
                <a:gd name="T2" fmla="*/ 73 w 84"/>
                <a:gd name="T3" fmla="*/ 16 h 74"/>
                <a:gd name="T4" fmla="*/ 42 w 84"/>
                <a:gd name="T5" fmla="*/ 0 h 74"/>
                <a:gd name="T6" fmla="*/ 42 w 84"/>
                <a:gd name="T7" fmla="*/ 9 h 74"/>
                <a:gd name="T8" fmla="*/ 66 w 84"/>
                <a:gd name="T9" fmla="*/ 21 h 74"/>
                <a:gd name="T10" fmla="*/ 58 w 84"/>
                <a:gd name="T11" fmla="*/ 61 h 74"/>
                <a:gd name="T12" fmla="*/ 42 w 84"/>
                <a:gd name="T13" fmla="*/ 65 h 74"/>
                <a:gd name="T14" fmla="*/ 42 w 84"/>
                <a:gd name="T15" fmla="*/ 74 h 74"/>
                <a:gd name="T16" fmla="*/ 63 w 84"/>
                <a:gd name="T17" fmla="*/ 68 h 74"/>
                <a:gd name="T18" fmla="*/ 42 w 84"/>
                <a:gd name="T19" fmla="*/ 0 h 74"/>
                <a:gd name="T20" fmla="*/ 22 w 84"/>
                <a:gd name="T21" fmla="*/ 6 h 74"/>
                <a:gd name="T22" fmla="*/ 11 w 84"/>
                <a:gd name="T23" fmla="*/ 58 h 74"/>
                <a:gd name="T24" fmla="*/ 42 w 84"/>
                <a:gd name="T25" fmla="*/ 74 h 74"/>
                <a:gd name="T26" fmla="*/ 42 w 84"/>
                <a:gd name="T27" fmla="*/ 65 h 74"/>
                <a:gd name="T28" fmla="*/ 19 w 84"/>
                <a:gd name="T29" fmla="*/ 53 h 74"/>
                <a:gd name="T30" fmla="*/ 26 w 84"/>
                <a:gd name="T31" fmla="*/ 13 h 74"/>
                <a:gd name="T32" fmla="*/ 42 w 84"/>
                <a:gd name="T33" fmla="*/ 9 h 74"/>
                <a:gd name="T34" fmla="*/ 42 w 84"/>
                <a:gd name="T3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74">
                  <a:moveTo>
                    <a:pt x="63" y="68"/>
                  </a:moveTo>
                  <a:cubicBezTo>
                    <a:pt x="80" y="56"/>
                    <a:pt x="84" y="33"/>
                    <a:pt x="73" y="16"/>
                  </a:cubicBezTo>
                  <a:cubicBezTo>
                    <a:pt x="66" y="6"/>
                    <a:pt x="54" y="0"/>
                    <a:pt x="42" y="0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51" y="9"/>
                    <a:pt x="60" y="13"/>
                    <a:pt x="66" y="21"/>
                  </a:cubicBezTo>
                  <a:cubicBezTo>
                    <a:pt x="74" y="34"/>
                    <a:pt x="71" y="52"/>
                    <a:pt x="58" y="61"/>
                  </a:cubicBezTo>
                  <a:cubicBezTo>
                    <a:pt x="53" y="64"/>
                    <a:pt x="48" y="65"/>
                    <a:pt x="42" y="65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9" y="74"/>
                    <a:pt x="56" y="72"/>
                    <a:pt x="63" y="68"/>
                  </a:cubicBezTo>
                  <a:close/>
                  <a:moveTo>
                    <a:pt x="42" y="0"/>
                  </a:moveTo>
                  <a:cubicBezTo>
                    <a:pt x="35" y="0"/>
                    <a:pt x="28" y="2"/>
                    <a:pt x="22" y="6"/>
                  </a:cubicBezTo>
                  <a:cubicBezTo>
                    <a:pt x="5" y="18"/>
                    <a:pt x="0" y="41"/>
                    <a:pt x="11" y="58"/>
                  </a:cubicBezTo>
                  <a:cubicBezTo>
                    <a:pt x="19" y="68"/>
                    <a:pt x="30" y="74"/>
                    <a:pt x="42" y="74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3" y="65"/>
                    <a:pt x="24" y="61"/>
                    <a:pt x="19" y="53"/>
                  </a:cubicBezTo>
                  <a:cubicBezTo>
                    <a:pt x="10" y="40"/>
                    <a:pt x="13" y="22"/>
                    <a:pt x="26" y="13"/>
                  </a:cubicBezTo>
                  <a:cubicBezTo>
                    <a:pt x="31" y="10"/>
                    <a:pt x="37" y="9"/>
                    <a:pt x="42" y="9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27"/>
            <p:cNvSpPr>
              <a:spLocks/>
            </p:cNvSpPr>
            <p:nvPr/>
          </p:nvSpPr>
          <p:spPr bwMode="auto">
            <a:xfrm>
              <a:off x="3630607" y="7048032"/>
              <a:ext cx="29624" cy="28142"/>
            </a:xfrm>
            <a:custGeom>
              <a:avLst/>
              <a:gdLst>
                <a:gd name="T0" fmla="*/ 12 w 17"/>
                <a:gd name="T1" fmla="*/ 14 h 16"/>
                <a:gd name="T2" fmla="*/ 14 w 17"/>
                <a:gd name="T3" fmla="*/ 4 h 16"/>
                <a:gd name="T4" fmla="*/ 4 w 17"/>
                <a:gd name="T5" fmla="*/ 2 h 16"/>
                <a:gd name="T6" fmla="*/ 3 w 17"/>
                <a:gd name="T7" fmla="*/ 12 h 16"/>
                <a:gd name="T8" fmla="*/ 12 w 17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2" y="14"/>
                  </a:moveTo>
                  <a:cubicBezTo>
                    <a:pt x="16" y="12"/>
                    <a:pt x="17" y="8"/>
                    <a:pt x="14" y="4"/>
                  </a:cubicBezTo>
                  <a:cubicBezTo>
                    <a:pt x="12" y="1"/>
                    <a:pt x="8" y="0"/>
                    <a:pt x="4" y="2"/>
                  </a:cubicBezTo>
                  <a:cubicBezTo>
                    <a:pt x="1" y="5"/>
                    <a:pt x="0" y="9"/>
                    <a:pt x="3" y="12"/>
                  </a:cubicBezTo>
                  <a:cubicBezTo>
                    <a:pt x="5" y="16"/>
                    <a:pt x="9" y="16"/>
                    <a:pt x="12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28"/>
            <p:cNvSpPr>
              <a:spLocks/>
            </p:cNvSpPr>
            <p:nvPr/>
          </p:nvSpPr>
          <p:spPr bwMode="auto">
            <a:xfrm>
              <a:off x="3609870" y="7016188"/>
              <a:ext cx="27402" cy="28142"/>
            </a:xfrm>
            <a:custGeom>
              <a:avLst/>
              <a:gdLst>
                <a:gd name="T0" fmla="*/ 12 w 16"/>
                <a:gd name="T1" fmla="*/ 14 h 16"/>
                <a:gd name="T2" fmla="*/ 14 w 16"/>
                <a:gd name="T3" fmla="*/ 4 h 16"/>
                <a:gd name="T4" fmla="*/ 4 w 16"/>
                <a:gd name="T5" fmla="*/ 2 h 16"/>
                <a:gd name="T6" fmla="*/ 2 w 16"/>
                <a:gd name="T7" fmla="*/ 12 h 16"/>
                <a:gd name="T8" fmla="*/ 12 w 16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2" y="14"/>
                  </a:moveTo>
                  <a:cubicBezTo>
                    <a:pt x="15" y="11"/>
                    <a:pt x="16" y="7"/>
                    <a:pt x="14" y="4"/>
                  </a:cubicBezTo>
                  <a:cubicBezTo>
                    <a:pt x="12" y="0"/>
                    <a:pt x="7" y="0"/>
                    <a:pt x="4" y="2"/>
                  </a:cubicBezTo>
                  <a:cubicBezTo>
                    <a:pt x="1" y="4"/>
                    <a:pt x="0" y="8"/>
                    <a:pt x="2" y="12"/>
                  </a:cubicBezTo>
                  <a:cubicBezTo>
                    <a:pt x="4" y="15"/>
                    <a:pt x="9" y="16"/>
                    <a:pt x="12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29"/>
            <p:cNvSpPr>
              <a:spLocks/>
            </p:cNvSpPr>
            <p:nvPr/>
          </p:nvSpPr>
          <p:spPr bwMode="auto">
            <a:xfrm>
              <a:off x="3499523" y="7110981"/>
              <a:ext cx="136267" cy="89610"/>
            </a:xfrm>
            <a:custGeom>
              <a:avLst/>
              <a:gdLst>
                <a:gd name="T0" fmla="*/ 74 w 78"/>
                <a:gd name="T1" fmla="*/ 51 h 51"/>
                <a:gd name="T2" fmla="*/ 53 w 78"/>
                <a:gd name="T3" fmla="*/ 9 h 51"/>
                <a:gd name="T4" fmla="*/ 4 w 78"/>
                <a:gd name="T5" fmla="*/ 27 h 51"/>
                <a:gd name="T6" fmla="*/ 2 w 78"/>
                <a:gd name="T7" fmla="*/ 51 h 51"/>
                <a:gd name="T8" fmla="*/ 11 w 78"/>
                <a:gd name="T9" fmla="*/ 51 h 51"/>
                <a:gd name="T10" fmla="*/ 12 w 78"/>
                <a:gd name="T11" fmla="*/ 31 h 51"/>
                <a:gd name="T12" fmla="*/ 50 w 78"/>
                <a:gd name="T13" fmla="*/ 17 h 51"/>
                <a:gd name="T14" fmla="*/ 65 w 78"/>
                <a:gd name="T15" fmla="*/ 51 h 51"/>
                <a:gd name="T16" fmla="*/ 74 w 78"/>
                <a:gd name="T1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8" h="51">
                  <a:moveTo>
                    <a:pt x="74" y="51"/>
                  </a:moveTo>
                  <a:cubicBezTo>
                    <a:pt x="78" y="34"/>
                    <a:pt x="70" y="17"/>
                    <a:pt x="53" y="9"/>
                  </a:cubicBezTo>
                  <a:cubicBezTo>
                    <a:pt x="35" y="0"/>
                    <a:pt x="13" y="9"/>
                    <a:pt x="4" y="27"/>
                  </a:cubicBezTo>
                  <a:cubicBezTo>
                    <a:pt x="1" y="35"/>
                    <a:pt x="0" y="44"/>
                    <a:pt x="2" y="51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9" y="45"/>
                    <a:pt x="9" y="38"/>
                    <a:pt x="12" y="31"/>
                  </a:cubicBezTo>
                  <a:cubicBezTo>
                    <a:pt x="19" y="17"/>
                    <a:pt x="36" y="10"/>
                    <a:pt x="50" y="17"/>
                  </a:cubicBezTo>
                  <a:cubicBezTo>
                    <a:pt x="63" y="23"/>
                    <a:pt x="69" y="38"/>
                    <a:pt x="65" y="51"/>
                  </a:cubicBezTo>
                  <a:lnTo>
                    <a:pt x="74" y="51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30"/>
            <p:cNvSpPr>
              <a:spLocks/>
            </p:cNvSpPr>
            <p:nvPr/>
          </p:nvSpPr>
          <p:spPr bwMode="auto">
            <a:xfrm>
              <a:off x="3544699" y="7189483"/>
              <a:ext cx="24439" cy="11109"/>
            </a:xfrm>
            <a:custGeom>
              <a:avLst/>
              <a:gdLst>
                <a:gd name="T0" fmla="*/ 14 w 14"/>
                <a:gd name="T1" fmla="*/ 6 h 6"/>
                <a:gd name="T2" fmla="*/ 10 w 14"/>
                <a:gd name="T3" fmla="*/ 1 h 6"/>
                <a:gd name="T4" fmla="*/ 1 w 14"/>
                <a:gd name="T5" fmla="*/ 5 h 6"/>
                <a:gd name="T6" fmla="*/ 0 w 14"/>
                <a:gd name="T7" fmla="*/ 6 h 6"/>
                <a:gd name="T8" fmla="*/ 14 w 14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6"/>
                  </a:moveTo>
                  <a:cubicBezTo>
                    <a:pt x="14" y="4"/>
                    <a:pt x="12" y="2"/>
                    <a:pt x="10" y="1"/>
                  </a:cubicBezTo>
                  <a:cubicBezTo>
                    <a:pt x="7" y="0"/>
                    <a:pt x="2" y="1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lnTo>
                    <a:pt x="14" y="6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31"/>
            <p:cNvSpPr>
              <a:spLocks/>
            </p:cNvSpPr>
            <p:nvPr/>
          </p:nvSpPr>
          <p:spPr bwMode="auto">
            <a:xfrm>
              <a:off x="3560251" y="7153195"/>
              <a:ext cx="28142" cy="28142"/>
            </a:xfrm>
            <a:custGeom>
              <a:avLst/>
              <a:gdLst>
                <a:gd name="T0" fmla="*/ 5 w 16"/>
                <a:gd name="T1" fmla="*/ 15 h 16"/>
                <a:gd name="T2" fmla="*/ 14 w 16"/>
                <a:gd name="T3" fmla="*/ 11 h 16"/>
                <a:gd name="T4" fmla="*/ 11 w 16"/>
                <a:gd name="T5" fmla="*/ 2 h 16"/>
                <a:gd name="T6" fmla="*/ 1 w 16"/>
                <a:gd name="T7" fmla="*/ 5 h 16"/>
                <a:gd name="T8" fmla="*/ 5 w 16"/>
                <a:gd name="T9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5" y="15"/>
                  </a:moveTo>
                  <a:cubicBezTo>
                    <a:pt x="8" y="16"/>
                    <a:pt x="12" y="15"/>
                    <a:pt x="14" y="11"/>
                  </a:cubicBezTo>
                  <a:cubicBezTo>
                    <a:pt x="16" y="8"/>
                    <a:pt x="14" y="4"/>
                    <a:pt x="11" y="2"/>
                  </a:cubicBezTo>
                  <a:cubicBezTo>
                    <a:pt x="7" y="0"/>
                    <a:pt x="3" y="2"/>
                    <a:pt x="1" y="5"/>
                  </a:cubicBezTo>
                  <a:cubicBezTo>
                    <a:pt x="0" y="9"/>
                    <a:pt x="1" y="13"/>
                    <a:pt x="5" y="15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32"/>
            <p:cNvSpPr>
              <a:spLocks noEditPoints="1"/>
            </p:cNvSpPr>
            <p:nvPr/>
          </p:nvSpPr>
          <p:spPr bwMode="auto">
            <a:xfrm>
              <a:off x="3644678" y="6834005"/>
              <a:ext cx="146635" cy="129602"/>
            </a:xfrm>
            <a:custGeom>
              <a:avLst/>
              <a:gdLst>
                <a:gd name="T0" fmla="*/ 42 w 84"/>
                <a:gd name="T1" fmla="*/ 74 h 74"/>
                <a:gd name="T2" fmla="*/ 72 w 84"/>
                <a:gd name="T3" fmla="*/ 58 h 74"/>
                <a:gd name="T4" fmla="*/ 64 w 84"/>
                <a:gd name="T5" fmla="*/ 6 h 74"/>
                <a:gd name="T6" fmla="*/ 42 w 84"/>
                <a:gd name="T7" fmla="*/ 0 h 74"/>
                <a:gd name="T8" fmla="*/ 42 w 84"/>
                <a:gd name="T9" fmla="*/ 8 h 74"/>
                <a:gd name="T10" fmla="*/ 59 w 84"/>
                <a:gd name="T11" fmla="*/ 13 h 74"/>
                <a:gd name="T12" fmla="*/ 65 w 84"/>
                <a:gd name="T13" fmla="*/ 53 h 74"/>
                <a:gd name="T14" fmla="*/ 42 w 84"/>
                <a:gd name="T15" fmla="*/ 65 h 74"/>
                <a:gd name="T16" fmla="*/ 42 w 84"/>
                <a:gd name="T17" fmla="*/ 74 h 74"/>
                <a:gd name="T18" fmla="*/ 21 w 84"/>
                <a:gd name="T19" fmla="*/ 67 h 74"/>
                <a:gd name="T20" fmla="*/ 42 w 84"/>
                <a:gd name="T21" fmla="*/ 74 h 74"/>
                <a:gd name="T22" fmla="*/ 42 w 84"/>
                <a:gd name="T23" fmla="*/ 65 h 74"/>
                <a:gd name="T24" fmla="*/ 26 w 84"/>
                <a:gd name="T25" fmla="*/ 60 h 74"/>
                <a:gd name="T26" fmla="*/ 19 w 84"/>
                <a:gd name="T27" fmla="*/ 20 h 74"/>
                <a:gd name="T28" fmla="*/ 42 w 84"/>
                <a:gd name="T29" fmla="*/ 8 h 74"/>
                <a:gd name="T30" fmla="*/ 42 w 84"/>
                <a:gd name="T31" fmla="*/ 0 h 74"/>
                <a:gd name="T32" fmla="*/ 12 w 84"/>
                <a:gd name="T33" fmla="*/ 15 h 74"/>
                <a:gd name="T34" fmla="*/ 21 w 84"/>
                <a:gd name="T35" fmla="*/ 67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74">
                  <a:moveTo>
                    <a:pt x="42" y="74"/>
                  </a:moveTo>
                  <a:cubicBezTo>
                    <a:pt x="54" y="74"/>
                    <a:pt x="65" y="68"/>
                    <a:pt x="72" y="58"/>
                  </a:cubicBezTo>
                  <a:cubicBezTo>
                    <a:pt x="84" y="41"/>
                    <a:pt x="80" y="18"/>
                    <a:pt x="64" y="6"/>
                  </a:cubicBezTo>
                  <a:cubicBezTo>
                    <a:pt x="57" y="2"/>
                    <a:pt x="50" y="0"/>
                    <a:pt x="42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8" y="8"/>
                    <a:pt x="54" y="10"/>
                    <a:pt x="59" y="13"/>
                  </a:cubicBezTo>
                  <a:cubicBezTo>
                    <a:pt x="71" y="23"/>
                    <a:pt x="74" y="40"/>
                    <a:pt x="65" y="53"/>
                  </a:cubicBezTo>
                  <a:cubicBezTo>
                    <a:pt x="60" y="61"/>
                    <a:pt x="51" y="65"/>
                    <a:pt x="42" y="65"/>
                  </a:cubicBezTo>
                  <a:lnTo>
                    <a:pt x="42" y="74"/>
                  </a:lnTo>
                  <a:close/>
                  <a:moveTo>
                    <a:pt x="21" y="67"/>
                  </a:moveTo>
                  <a:cubicBezTo>
                    <a:pt x="27" y="71"/>
                    <a:pt x="35" y="74"/>
                    <a:pt x="42" y="74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6" y="65"/>
                    <a:pt x="31" y="63"/>
                    <a:pt x="26" y="60"/>
                  </a:cubicBezTo>
                  <a:cubicBezTo>
                    <a:pt x="13" y="51"/>
                    <a:pt x="10" y="33"/>
                    <a:pt x="19" y="20"/>
                  </a:cubicBezTo>
                  <a:cubicBezTo>
                    <a:pt x="25" y="12"/>
                    <a:pt x="33" y="8"/>
                    <a:pt x="42" y="8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1" y="0"/>
                    <a:pt x="19" y="5"/>
                    <a:pt x="12" y="15"/>
                  </a:cubicBezTo>
                  <a:cubicBezTo>
                    <a:pt x="0" y="32"/>
                    <a:pt x="4" y="55"/>
                    <a:pt x="21" y="67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33"/>
            <p:cNvSpPr>
              <a:spLocks/>
            </p:cNvSpPr>
            <p:nvPr/>
          </p:nvSpPr>
          <p:spPr bwMode="auto">
            <a:xfrm>
              <a:off x="3693556" y="6900657"/>
              <a:ext cx="28142" cy="28142"/>
            </a:xfrm>
            <a:custGeom>
              <a:avLst/>
              <a:gdLst>
                <a:gd name="T0" fmla="*/ 4 w 16"/>
                <a:gd name="T1" fmla="*/ 14 h 16"/>
                <a:gd name="T2" fmla="*/ 13 w 16"/>
                <a:gd name="T3" fmla="*/ 12 h 16"/>
                <a:gd name="T4" fmla="*/ 12 w 16"/>
                <a:gd name="T5" fmla="*/ 2 h 16"/>
                <a:gd name="T6" fmla="*/ 2 w 16"/>
                <a:gd name="T7" fmla="*/ 4 h 16"/>
                <a:gd name="T8" fmla="*/ 4 w 16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4" y="14"/>
                  </a:moveTo>
                  <a:cubicBezTo>
                    <a:pt x="7" y="16"/>
                    <a:pt x="11" y="15"/>
                    <a:pt x="13" y="12"/>
                  </a:cubicBezTo>
                  <a:cubicBezTo>
                    <a:pt x="16" y="9"/>
                    <a:pt x="15" y="4"/>
                    <a:pt x="12" y="2"/>
                  </a:cubicBezTo>
                  <a:cubicBezTo>
                    <a:pt x="9" y="0"/>
                    <a:pt x="4" y="0"/>
                    <a:pt x="2" y="4"/>
                  </a:cubicBezTo>
                  <a:cubicBezTo>
                    <a:pt x="0" y="7"/>
                    <a:pt x="0" y="11"/>
                    <a:pt x="4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34"/>
            <p:cNvSpPr>
              <a:spLocks/>
            </p:cNvSpPr>
            <p:nvPr/>
          </p:nvSpPr>
          <p:spPr bwMode="auto">
            <a:xfrm>
              <a:off x="3716514" y="6867330"/>
              <a:ext cx="28142" cy="28142"/>
            </a:xfrm>
            <a:custGeom>
              <a:avLst/>
              <a:gdLst>
                <a:gd name="T0" fmla="*/ 4 w 16"/>
                <a:gd name="T1" fmla="*/ 14 h 16"/>
                <a:gd name="T2" fmla="*/ 13 w 16"/>
                <a:gd name="T3" fmla="*/ 12 h 16"/>
                <a:gd name="T4" fmla="*/ 12 w 16"/>
                <a:gd name="T5" fmla="*/ 3 h 16"/>
                <a:gd name="T6" fmla="*/ 2 w 16"/>
                <a:gd name="T7" fmla="*/ 4 h 16"/>
                <a:gd name="T8" fmla="*/ 4 w 16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4" y="14"/>
                  </a:moveTo>
                  <a:cubicBezTo>
                    <a:pt x="7" y="16"/>
                    <a:pt x="11" y="16"/>
                    <a:pt x="13" y="12"/>
                  </a:cubicBezTo>
                  <a:cubicBezTo>
                    <a:pt x="16" y="9"/>
                    <a:pt x="15" y="5"/>
                    <a:pt x="12" y="3"/>
                  </a:cubicBezTo>
                  <a:cubicBezTo>
                    <a:pt x="9" y="0"/>
                    <a:pt x="4" y="1"/>
                    <a:pt x="2" y="4"/>
                  </a:cubicBezTo>
                  <a:cubicBezTo>
                    <a:pt x="0" y="7"/>
                    <a:pt x="0" y="12"/>
                    <a:pt x="4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47"/>
            <p:cNvSpPr>
              <a:spLocks/>
            </p:cNvSpPr>
            <p:nvPr/>
          </p:nvSpPr>
          <p:spPr bwMode="auto">
            <a:xfrm>
              <a:off x="6832877" y="4893683"/>
              <a:ext cx="1869966" cy="2306909"/>
            </a:xfrm>
            <a:custGeom>
              <a:avLst/>
              <a:gdLst>
                <a:gd name="T0" fmla="*/ 1068 w 1068"/>
                <a:gd name="T1" fmla="*/ 1174 h 1317"/>
                <a:gd name="T2" fmla="*/ 1039 w 1068"/>
                <a:gd name="T3" fmla="*/ 1122 h 1317"/>
                <a:gd name="T4" fmla="*/ 936 w 1068"/>
                <a:gd name="T5" fmla="*/ 942 h 1317"/>
                <a:gd name="T6" fmla="*/ 850 w 1068"/>
                <a:gd name="T7" fmla="*/ 609 h 1317"/>
                <a:gd name="T8" fmla="*/ 753 w 1068"/>
                <a:gd name="T9" fmla="*/ 395 h 1317"/>
                <a:gd name="T10" fmla="*/ 620 w 1068"/>
                <a:gd name="T11" fmla="*/ 301 h 1317"/>
                <a:gd name="T12" fmla="*/ 578 w 1068"/>
                <a:gd name="T13" fmla="*/ 342 h 1317"/>
                <a:gd name="T14" fmla="*/ 466 w 1068"/>
                <a:gd name="T15" fmla="*/ 276 h 1317"/>
                <a:gd name="T16" fmla="*/ 414 w 1068"/>
                <a:gd name="T17" fmla="*/ 326 h 1317"/>
                <a:gd name="T18" fmla="*/ 328 w 1068"/>
                <a:gd name="T19" fmla="*/ 273 h 1317"/>
                <a:gd name="T20" fmla="*/ 273 w 1068"/>
                <a:gd name="T21" fmla="*/ 312 h 1317"/>
                <a:gd name="T22" fmla="*/ 150 w 1068"/>
                <a:gd name="T23" fmla="*/ 100 h 1317"/>
                <a:gd name="T24" fmla="*/ 64 w 1068"/>
                <a:gd name="T25" fmla="*/ 11 h 1317"/>
                <a:gd name="T26" fmla="*/ 44 w 1068"/>
                <a:gd name="T27" fmla="*/ 144 h 1317"/>
                <a:gd name="T28" fmla="*/ 168 w 1068"/>
                <a:gd name="T29" fmla="*/ 431 h 1317"/>
                <a:gd name="T30" fmla="*/ 280 w 1068"/>
                <a:gd name="T31" fmla="*/ 701 h 1317"/>
                <a:gd name="T32" fmla="*/ 281 w 1068"/>
                <a:gd name="T33" fmla="*/ 768 h 1317"/>
                <a:gd name="T34" fmla="*/ 236 w 1068"/>
                <a:gd name="T35" fmla="*/ 683 h 1317"/>
                <a:gd name="T36" fmla="*/ 221 w 1068"/>
                <a:gd name="T37" fmla="*/ 582 h 1317"/>
                <a:gd name="T38" fmla="*/ 158 w 1068"/>
                <a:gd name="T39" fmla="*/ 479 h 1317"/>
                <a:gd name="T40" fmla="*/ 123 w 1068"/>
                <a:gd name="T41" fmla="*/ 559 h 1317"/>
                <a:gd name="T42" fmla="*/ 89 w 1068"/>
                <a:gd name="T43" fmla="*/ 712 h 1317"/>
                <a:gd name="T44" fmla="*/ 173 w 1068"/>
                <a:gd name="T45" fmla="*/ 882 h 1317"/>
                <a:gd name="T46" fmla="*/ 338 w 1068"/>
                <a:gd name="T47" fmla="*/ 1010 h 1317"/>
                <a:gd name="T48" fmla="*/ 601 w 1068"/>
                <a:gd name="T49" fmla="*/ 1172 h 1317"/>
                <a:gd name="T50" fmla="*/ 694 w 1068"/>
                <a:gd name="T51" fmla="*/ 1317 h 1317"/>
                <a:gd name="T52" fmla="*/ 854 w 1068"/>
                <a:gd name="T53" fmla="*/ 1317 h 1317"/>
                <a:gd name="T54" fmla="*/ 1068 w 1068"/>
                <a:gd name="T55" fmla="*/ 1174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8" h="1317">
                  <a:moveTo>
                    <a:pt x="1068" y="1174"/>
                  </a:moveTo>
                  <a:cubicBezTo>
                    <a:pt x="1054" y="1151"/>
                    <a:pt x="1043" y="1132"/>
                    <a:pt x="1039" y="1122"/>
                  </a:cubicBezTo>
                  <a:cubicBezTo>
                    <a:pt x="1022" y="1080"/>
                    <a:pt x="977" y="1010"/>
                    <a:pt x="936" y="942"/>
                  </a:cubicBezTo>
                  <a:cubicBezTo>
                    <a:pt x="895" y="873"/>
                    <a:pt x="868" y="702"/>
                    <a:pt x="850" y="609"/>
                  </a:cubicBezTo>
                  <a:cubicBezTo>
                    <a:pt x="832" y="515"/>
                    <a:pt x="797" y="441"/>
                    <a:pt x="753" y="395"/>
                  </a:cubicBezTo>
                  <a:cubicBezTo>
                    <a:pt x="710" y="349"/>
                    <a:pt x="662" y="278"/>
                    <a:pt x="620" y="301"/>
                  </a:cubicBezTo>
                  <a:cubicBezTo>
                    <a:pt x="578" y="324"/>
                    <a:pt x="578" y="342"/>
                    <a:pt x="578" y="342"/>
                  </a:cubicBezTo>
                  <a:cubicBezTo>
                    <a:pt x="578" y="342"/>
                    <a:pt x="516" y="261"/>
                    <a:pt x="466" y="276"/>
                  </a:cubicBezTo>
                  <a:cubicBezTo>
                    <a:pt x="417" y="291"/>
                    <a:pt x="414" y="326"/>
                    <a:pt x="414" y="326"/>
                  </a:cubicBezTo>
                  <a:cubicBezTo>
                    <a:pt x="414" y="326"/>
                    <a:pt x="381" y="259"/>
                    <a:pt x="328" y="273"/>
                  </a:cubicBezTo>
                  <a:cubicBezTo>
                    <a:pt x="275" y="287"/>
                    <a:pt x="273" y="312"/>
                    <a:pt x="273" y="312"/>
                  </a:cubicBezTo>
                  <a:cubicBezTo>
                    <a:pt x="273" y="312"/>
                    <a:pt x="184" y="167"/>
                    <a:pt x="150" y="100"/>
                  </a:cubicBezTo>
                  <a:cubicBezTo>
                    <a:pt x="117" y="34"/>
                    <a:pt x="95" y="0"/>
                    <a:pt x="64" y="11"/>
                  </a:cubicBezTo>
                  <a:cubicBezTo>
                    <a:pt x="34" y="21"/>
                    <a:pt x="0" y="59"/>
                    <a:pt x="44" y="144"/>
                  </a:cubicBezTo>
                  <a:cubicBezTo>
                    <a:pt x="87" y="229"/>
                    <a:pt x="137" y="369"/>
                    <a:pt x="168" y="431"/>
                  </a:cubicBezTo>
                  <a:cubicBezTo>
                    <a:pt x="199" y="493"/>
                    <a:pt x="262" y="623"/>
                    <a:pt x="280" y="701"/>
                  </a:cubicBezTo>
                  <a:cubicBezTo>
                    <a:pt x="299" y="779"/>
                    <a:pt x="305" y="778"/>
                    <a:pt x="281" y="768"/>
                  </a:cubicBezTo>
                  <a:cubicBezTo>
                    <a:pt x="256" y="757"/>
                    <a:pt x="256" y="703"/>
                    <a:pt x="236" y="683"/>
                  </a:cubicBezTo>
                  <a:cubicBezTo>
                    <a:pt x="216" y="664"/>
                    <a:pt x="213" y="607"/>
                    <a:pt x="221" y="582"/>
                  </a:cubicBezTo>
                  <a:cubicBezTo>
                    <a:pt x="228" y="556"/>
                    <a:pt x="186" y="485"/>
                    <a:pt x="158" y="479"/>
                  </a:cubicBezTo>
                  <a:cubicBezTo>
                    <a:pt x="131" y="473"/>
                    <a:pt x="124" y="495"/>
                    <a:pt x="123" y="559"/>
                  </a:cubicBezTo>
                  <a:cubicBezTo>
                    <a:pt x="122" y="624"/>
                    <a:pt x="63" y="659"/>
                    <a:pt x="89" y="712"/>
                  </a:cubicBezTo>
                  <a:cubicBezTo>
                    <a:pt x="115" y="765"/>
                    <a:pt x="159" y="850"/>
                    <a:pt x="173" y="882"/>
                  </a:cubicBezTo>
                  <a:cubicBezTo>
                    <a:pt x="187" y="913"/>
                    <a:pt x="263" y="978"/>
                    <a:pt x="338" y="1010"/>
                  </a:cubicBezTo>
                  <a:cubicBezTo>
                    <a:pt x="413" y="1041"/>
                    <a:pt x="550" y="1103"/>
                    <a:pt x="601" y="1172"/>
                  </a:cubicBezTo>
                  <a:cubicBezTo>
                    <a:pt x="618" y="1197"/>
                    <a:pt x="654" y="1253"/>
                    <a:pt x="694" y="1317"/>
                  </a:cubicBezTo>
                  <a:cubicBezTo>
                    <a:pt x="854" y="1317"/>
                    <a:pt x="854" y="1317"/>
                    <a:pt x="854" y="1317"/>
                  </a:cubicBezTo>
                  <a:lnTo>
                    <a:pt x="1068" y="1174"/>
                  </a:ln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57"/>
            <p:cNvSpPr>
              <a:spLocks/>
            </p:cNvSpPr>
            <p:nvPr/>
          </p:nvSpPr>
          <p:spPr bwMode="auto">
            <a:xfrm>
              <a:off x="7030612" y="5501699"/>
              <a:ext cx="1663344" cy="1698892"/>
            </a:xfrm>
            <a:custGeom>
              <a:avLst/>
              <a:gdLst>
                <a:gd name="T0" fmla="*/ 130 w 950"/>
                <a:gd name="T1" fmla="*/ 63 h 970"/>
                <a:gd name="T2" fmla="*/ 195 w 950"/>
                <a:gd name="T3" fmla="*/ 50 h 970"/>
                <a:gd name="T4" fmla="*/ 271 w 950"/>
                <a:gd name="T5" fmla="*/ 194 h 970"/>
                <a:gd name="T6" fmla="*/ 355 w 950"/>
                <a:gd name="T7" fmla="*/ 241 h 970"/>
                <a:gd name="T8" fmla="*/ 460 w 950"/>
                <a:gd name="T9" fmla="*/ 194 h 970"/>
                <a:gd name="T10" fmla="*/ 520 w 950"/>
                <a:gd name="T11" fmla="*/ 152 h 970"/>
                <a:gd name="T12" fmla="*/ 611 w 950"/>
                <a:gd name="T13" fmla="*/ 169 h 970"/>
                <a:gd name="T14" fmla="*/ 683 w 950"/>
                <a:gd name="T15" fmla="*/ 132 h 970"/>
                <a:gd name="T16" fmla="*/ 741 w 950"/>
                <a:gd name="T17" fmla="*/ 338 h 970"/>
                <a:gd name="T18" fmla="*/ 783 w 950"/>
                <a:gd name="T19" fmla="*/ 535 h 970"/>
                <a:gd name="T20" fmla="*/ 890 w 950"/>
                <a:gd name="T21" fmla="*/ 723 h 970"/>
                <a:gd name="T22" fmla="*/ 950 w 950"/>
                <a:gd name="T23" fmla="*/ 830 h 970"/>
                <a:gd name="T24" fmla="*/ 741 w 950"/>
                <a:gd name="T25" fmla="*/ 970 h 970"/>
                <a:gd name="T26" fmla="*/ 634 w 950"/>
                <a:gd name="T27" fmla="*/ 970 h 970"/>
                <a:gd name="T28" fmla="*/ 499 w 950"/>
                <a:gd name="T29" fmla="*/ 776 h 970"/>
                <a:gd name="T30" fmla="*/ 314 w 950"/>
                <a:gd name="T31" fmla="*/ 660 h 970"/>
                <a:gd name="T32" fmla="*/ 106 w 950"/>
                <a:gd name="T33" fmla="*/ 563 h 970"/>
                <a:gd name="T34" fmla="*/ 28 w 950"/>
                <a:gd name="T35" fmla="*/ 394 h 970"/>
                <a:gd name="T36" fmla="*/ 13 w 950"/>
                <a:gd name="T37" fmla="*/ 298 h 970"/>
                <a:gd name="T38" fmla="*/ 50 w 950"/>
                <a:gd name="T39" fmla="*/ 261 h 970"/>
                <a:gd name="T40" fmla="*/ 83 w 950"/>
                <a:gd name="T41" fmla="*/ 358 h 970"/>
                <a:gd name="T42" fmla="*/ 131 w 950"/>
                <a:gd name="T43" fmla="*/ 445 h 970"/>
                <a:gd name="T44" fmla="*/ 197 w 950"/>
                <a:gd name="T45" fmla="*/ 507 h 970"/>
                <a:gd name="T46" fmla="*/ 164 w 950"/>
                <a:gd name="T47" fmla="*/ 311 h 970"/>
                <a:gd name="T48" fmla="*/ 78 w 950"/>
                <a:gd name="T49" fmla="*/ 69 h 970"/>
                <a:gd name="T50" fmla="*/ 130 w 950"/>
                <a:gd name="T51" fmla="*/ 63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50" h="970">
                  <a:moveTo>
                    <a:pt x="130" y="63"/>
                  </a:moveTo>
                  <a:cubicBezTo>
                    <a:pt x="159" y="47"/>
                    <a:pt x="170" y="0"/>
                    <a:pt x="195" y="50"/>
                  </a:cubicBezTo>
                  <a:cubicBezTo>
                    <a:pt x="220" y="101"/>
                    <a:pt x="256" y="176"/>
                    <a:pt x="271" y="194"/>
                  </a:cubicBezTo>
                  <a:cubicBezTo>
                    <a:pt x="287" y="211"/>
                    <a:pt x="347" y="280"/>
                    <a:pt x="355" y="241"/>
                  </a:cubicBezTo>
                  <a:cubicBezTo>
                    <a:pt x="362" y="202"/>
                    <a:pt x="429" y="171"/>
                    <a:pt x="460" y="194"/>
                  </a:cubicBezTo>
                  <a:cubicBezTo>
                    <a:pt x="490" y="218"/>
                    <a:pt x="489" y="164"/>
                    <a:pt x="520" y="152"/>
                  </a:cubicBezTo>
                  <a:cubicBezTo>
                    <a:pt x="552" y="141"/>
                    <a:pt x="591" y="180"/>
                    <a:pt x="611" y="169"/>
                  </a:cubicBezTo>
                  <a:cubicBezTo>
                    <a:pt x="631" y="158"/>
                    <a:pt x="659" y="114"/>
                    <a:pt x="683" y="132"/>
                  </a:cubicBezTo>
                  <a:cubicBezTo>
                    <a:pt x="708" y="150"/>
                    <a:pt x="734" y="287"/>
                    <a:pt x="741" y="338"/>
                  </a:cubicBezTo>
                  <a:cubicBezTo>
                    <a:pt x="749" y="388"/>
                    <a:pt x="747" y="468"/>
                    <a:pt x="783" y="535"/>
                  </a:cubicBezTo>
                  <a:cubicBezTo>
                    <a:pt x="820" y="601"/>
                    <a:pt x="866" y="675"/>
                    <a:pt x="890" y="723"/>
                  </a:cubicBezTo>
                  <a:cubicBezTo>
                    <a:pt x="898" y="739"/>
                    <a:pt x="921" y="781"/>
                    <a:pt x="950" y="830"/>
                  </a:cubicBezTo>
                  <a:cubicBezTo>
                    <a:pt x="741" y="970"/>
                    <a:pt x="741" y="970"/>
                    <a:pt x="741" y="970"/>
                  </a:cubicBezTo>
                  <a:cubicBezTo>
                    <a:pt x="634" y="970"/>
                    <a:pt x="634" y="970"/>
                    <a:pt x="634" y="970"/>
                  </a:cubicBezTo>
                  <a:cubicBezTo>
                    <a:pt x="574" y="876"/>
                    <a:pt x="518" y="792"/>
                    <a:pt x="499" y="776"/>
                  </a:cubicBezTo>
                  <a:cubicBezTo>
                    <a:pt x="454" y="736"/>
                    <a:pt x="380" y="681"/>
                    <a:pt x="314" y="660"/>
                  </a:cubicBezTo>
                  <a:cubicBezTo>
                    <a:pt x="247" y="639"/>
                    <a:pt x="131" y="607"/>
                    <a:pt x="106" y="563"/>
                  </a:cubicBezTo>
                  <a:cubicBezTo>
                    <a:pt x="82" y="518"/>
                    <a:pt x="49" y="432"/>
                    <a:pt x="28" y="394"/>
                  </a:cubicBezTo>
                  <a:cubicBezTo>
                    <a:pt x="7" y="357"/>
                    <a:pt x="0" y="329"/>
                    <a:pt x="13" y="298"/>
                  </a:cubicBezTo>
                  <a:cubicBezTo>
                    <a:pt x="25" y="268"/>
                    <a:pt x="47" y="219"/>
                    <a:pt x="50" y="261"/>
                  </a:cubicBezTo>
                  <a:cubicBezTo>
                    <a:pt x="53" y="303"/>
                    <a:pt x="57" y="321"/>
                    <a:pt x="83" y="358"/>
                  </a:cubicBezTo>
                  <a:cubicBezTo>
                    <a:pt x="110" y="396"/>
                    <a:pt x="116" y="413"/>
                    <a:pt x="131" y="445"/>
                  </a:cubicBezTo>
                  <a:cubicBezTo>
                    <a:pt x="146" y="477"/>
                    <a:pt x="171" y="544"/>
                    <a:pt x="197" y="507"/>
                  </a:cubicBezTo>
                  <a:cubicBezTo>
                    <a:pt x="223" y="470"/>
                    <a:pt x="198" y="382"/>
                    <a:pt x="164" y="311"/>
                  </a:cubicBezTo>
                  <a:cubicBezTo>
                    <a:pt x="131" y="239"/>
                    <a:pt x="48" y="68"/>
                    <a:pt x="78" y="69"/>
                  </a:cubicBezTo>
                  <a:cubicBezTo>
                    <a:pt x="107" y="70"/>
                    <a:pt x="110" y="80"/>
                    <a:pt x="130" y="63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121"/>
            <p:cNvSpPr>
              <a:spLocks/>
            </p:cNvSpPr>
            <p:nvPr/>
          </p:nvSpPr>
          <p:spPr bwMode="auto">
            <a:xfrm>
              <a:off x="7878576" y="6543696"/>
              <a:ext cx="782053" cy="639120"/>
            </a:xfrm>
            <a:custGeom>
              <a:avLst/>
              <a:gdLst>
                <a:gd name="T0" fmla="*/ 26 w 447"/>
                <a:gd name="T1" fmla="*/ 305 h 365"/>
                <a:gd name="T2" fmla="*/ 0 w 447"/>
                <a:gd name="T3" fmla="*/ 259 h 365"/>
                <a:gd name="T4" fmla="*/ 417 w 447"/>
                <a:gd name="T5" fmla="*/ 0 h 365"/>
                <a:gd name="T6" fmla="*/ 432 w 447"/>
                <a:gd name="T7" fmla="*/ 87 h 365"/>
                <a:gd name="T8" fmla="*/ 26 w 447"/>
                <a:gd name="T9" fmla="*/ 30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365">
                  <a:moveTo>
                    <a:pt x="26" y="305"/>
                  </a:moveTo>
                  <a:cubicBezTo>
                    <a:pt x="10" y="300"/>
                    <a:pt x="0" y="259"/>
                    <a:pt x="0" y="259"/>
                  </a:cubicBezTo>
                  <a:cubicBezTo>
                    <a:pt x="41" y="210"/>
                    <a:pt x="299" y="47"/>
                    <a:pt x="417" y="0"/>
                  </a:cubicBezTo>
                  <a:cubicBezTo>
                    <a:pt x="417" y="0"/>
                    <a:pt x="447" y="28"/>
                    <a:pt x="432" y="87"/>
                  </a:cubicBezTo>
                  <a:cubicBezTo>
                    <a:pt x="417" y="145"/>
                    <a:pt x="122" y="365"/>
                    <a:pt x="26" y="305"/>
                  </a:cubicBezTo>
                  <a:close/>
                </a:path>
              </a:pathLst>
            </a:custGeom>
            <a:solidFill>
              <a:srgbClr val="DBF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22"/>
            <p:cNvSpPr>
              <a:spLocks/>
            </p:cNvSpPr>
            <p:nvPr/>
          </p:nvSpPr>
          <p:spPr bwMode="auto">
            <a:xfrm>
              <a:off x="7871170" y="6566655"/>
              <a:ext cx="1026445" cy="636898"/>
            </a:xfrm>
            <a:custGeom>
              <a:avLst/>
              <a:gdLst>
                <a:gd name="T0" fmla="*/ 50 w 586"/>
                <a:gd name="T1" fmla="*/ 362 h 364"/>
                <a:gd name="T2" fmla="*/ 13 w 586"/>
                <a:gd name="T3" fmla="*/ 297 h 364"/>
                <a:gd name="T4" fmla="*/ 109 w 586"/>
                <a:gd name="T5" fmla="*/ 199 h 364"/>
                <a:gd name="T6" fmla="*/ 436 w 586"/>
                <a:gd name="T7" fmla="*/ 0 h 364"/>
                <a:gd name="T8" fmla="*/ 586 w 586"/>
                <a:gd name="T9" fmla="*/ 211 h 364"/>
                <a:gd name="T10" fmla="*/ 585 w 586"/>
                <a:gd name="T11" fmla="*/ 362 h 364"/>
                <a:gd name="T12" fmla="*/ 250 w 586"/>
                <a:gd name="T13" fmla="*/ 362 h 364"/>
                <a:gd name="T14" fmla="*/ 250 w 586"/>
                <a:gd name="T15" fmla="*/ 364 h 364"/>
                <a:gd name="T16" fmla="*/ 50 w 586"/>
                <a:gd name="T17" fmla="*/ 36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6" h="364">
                  <a:moveTo>
                    <a:pt x="50" y="362"/>
                  </a:moveTo>
                  <a:cubicBezTo>
                    <a:pt x="19" y="311"/>
                    <a:pt x="21" y="310"/>
                    <a:pt x="13" y="297"/>
                  </a:cubicBezTo>
                  <a:cubicBezTo>
                    <a:pt x="0" y="273"/>
                    <a:pt x="39" y="249"/>
                    <a:pt x="109" y="199"/>
                  </a:cubicBezTo>
                  <a:cubicBezTo>
                    <a:pt x="179" y="149"/>
                    <a:pt x="411" y="10"/>
                    <a:pt x="436" y="0"/>
                  </a:cubicBezTo>
                  <a:cubicBezTo>
                    <a:pt x="448" y="17"/>
                    <a:pt x="550" y="162"/>
                    <a:pt x="586" y="211"/>
                  </a:cubicBezTo>
                  <a:cubicBezTo>
                    <a:pt x="585" y="362"/>
                    <a:pt x="585" y="362"/>
                    <a:pt x="585" y="362"/>
                  </a:cubicBezTo>
                  <a:cubicBezTo>
                    <a:pt x="250" y="362"/>
                    <a:pt x="250" y="362"/>
                    <a:pt x="250" y="362"/>
                  </a:cubicBezTo>
                  <a:cubicBezTo>
                    <a:pt x="250" y="364"/>
                    <a:pt x="250" y="364"/>
                    <a:pt x="250" y="364"/>
                  </a:cubicBezTo>
                  <a:lnTo>
                    <a:pt x="50" y="362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23"/>
            <p:cNvSpPr>
              <a:spLocks/>
            </p:cNvSpPr>
            <p:nvPr/>
          </p:nvSpPr>
          <p:spPr bwMode="auto">
            <a:xfrm>
              <a:off x="7900793" y="6599981"/>
              <a:ext cx="996822" cy="600610"/>
            </a:xfrm>
            <a:custGeom>
              <a:avLst/>
              <a:gdLst>
                <a:gd name="T0" fmla="*/ 48 w 569"/>
                <a:gd name="T1" fmla="*/ 343 h 343"/>
                <a:gd name="T2" fmla="*/ 12 w 569"/>
                <a:gd name="T3" fmla="*/ 282 h 343"/>
                <a:gd name="T4" fmla="*/ 103 w 569"/>
                <a:gd name="T5" fmla="*/ 189 h 343"/>
                <a:gd name="T6" fmla="*/ 413 w 569"/>
                <a:gd name="T7" fmla="*/ 0 h 343"/>
                <a:gd name="T8" fmla="*/ 569 w 569"/>
                <a:gd name="T9" fmla="*/ 221 h 343"/>
                <a:gd name="T10" fmla="*/ 569 w 569"/>
                <a:gd name="T11" fmla="*/ 343 h 343"/>
                <a:gd name="T12" fmla="*/ 233 w 569"/>
                <a:gd name="T13" fmla="*/ 343 h 343"/>
                <a:gd name="T14" fmla="*/ 233 w 569"/>
                <a:gd name="T15" fmla="*/ 343 h 343"/>
                <a:gd name="T16" fmla="*/ 48 w 569"/>
                <a:gd name="T17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9" h="343">
                  <a:moveTo>
                    <a:pt x="48" y="343"/>
                  </a:moveTo>
                  <a:cubicBezTo>
                    <a:pt x="30" y="313"/>
                    <a:pt x="24" y="300"/>
                    <a:pt x="12" y="282"/>
                  </a:cubicBezTo>
                  <a:cubicBezTo>
                    <a:pt x="0" y="263"/>
                    <a:pt x="37" y="236"/>
                    <a:pt x="103" y="189"/>
                  </a:cubicBezTo>
                  <a:cubicBezTo>
                    <a:pt x="169" y="141"/>
                    <a:pt x="388" y="10"/>
                    <a:pt x="413" y="0"/>
                  </a:cubicBezTo>
                  <a:cubicBezTo>
                    <a:pt x="418" y="11"/>
                    <a:pt x="524" y="160"/>
                    <a:pt x="569" y="221"/>
                  </a:cubicBezTo>
                  <a:cubicBezTo>
                    <a:pt x="569" y="343"/>
                    <a:pt x="569" y="343"/>
                    <a:pt x="569" y="343"/>
                  </a:cubicBezTo>
                  <a:cubicBezTo>
                    <a:pt x="233" y="343"/>
                    <a:pt x="233" y="343"/>
                    <a:pt x="233" y="343"/>
                  </a:cubicBezTo>
                  <a:cubicBezTo>
                    <a:pt x="233" y="343"/>
                    <a:pt x="233" y="343"/>
                    <a:pt x="233" y="343"/>
                  </a:cubicBezTo>
                  <a:lnTo>
                    <a:pt x="48" y="343"/>
                  </a:lnTo>
                  <a:close/>
                </a:path>
              </a:pathLst>
            </a:custGeom>
            <a:solidFill>
              <a:srgbClr val="0F37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124"/>
            <p:cNvSpPr>
              <a:spLocks/>
            </p:cNvSpPr>
            <p:nvPr/>
          </p:nvSpPr>
          <p:spPr bwMode="auto">
            <a:xfrm>
              <a:off x="8384391" y="6792532"/>
              <a:ext cx="269571" cy="408060"/>
            </a:xfrm>
            <a:custGeom>
              <a:avLst/>
              <a:gdLst>
                <a:gd name="T0" fmla="*/ 0 w 154"/>
                <a:gd name="T1" fmla="*/ 0 h 233"/>
                <a:gd name="T2" fmla="*/ 145 w 154"/>
                <a:gd name="T3" fmla="*/ 233 h 233"/>
                <a:gd name="T4" fmla="*/ 154 w 154"/>
                <a:gd name="T5" fmla="*/ 233 h 233"/>
                <a:gd name="T6" fmla="*/ 0 w 154"/>
                <a:gd name="T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233">
                  <a:moveTo>
                    <a:pt x="0" y="0"/>
                  </a:moveTo>
                  <a:cubicBezTo>
                    <a:pt x="43" y="80"/>
                    <a:pt x="99" y="167"/>
                    <a:pt x="145" y="233"/>
                  </a:cubicBezTo>
                  <a:cubicBezTo>
                    <a:pt x="154" y="233"/>
                    <a:pt x="154" y="233"/>
                    <a:pt x="154" y="233"/>
                  </a:cubicBezTo>
                  <a:cubicBezTo>
                    <a:pt x="115" y="164"/>
                    <a:pt x="55" y="76"/>
                    <a:pt x="0" y="0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125"/>
            <p:cNvSpPr>
              <a:spLocks noEditPoints="1"/>
            </p:cNvSpPr>
            <p:nvPr/>
          </p:nvSpPr>
          <p:spPr bwMode="auto">
            <a:xfrm>
              <a:off x="8379208" y="7014705"/>
              <a:ext cx="150338" cy="133305"/>
            </a:xfrm>
            <a:custGeom>
              <a:avLst/>
              <a:gdLst>
                <a:gd name="T0" fmla="*/ 43 w 86"/>
                <a:gd name="T1" fmla="*/ 0 h 76"/>
                <a:gd name="T2" fmla="*/ 61 w 86"/>
                <a:gd name="T3" fmla="*/ 4 h 76"/>
                <a:gd name="T4" fmla="*/ 77 w 86"/>
                <a:gd name="T5" fmla="*/ 55 h 76"/>
                <a:gd name="T6" fmla="*/ 43 w 86"/>
                <a:gd name="T7" fmla="*/ 76 h 76"/>
                <a:gd name="T8" fmla="*/ 43 w 86"/>
                <a:gd name="T9" fmla="*/ 67 h 76"/>
                <a:gd name="T10" fmla="*/ 69 w 86"/>
                <a:gd name="T11" fmla="*/ 51 h 76"/>
                <a:gd name="T12" fmla="*/ 57 w 86"/>
                <a:gd name="T13" fmla="*/ 12 h 76"/>
                <a:gd name="T14" fmla="*/ 43 w 86"/>
                <a:gd name="T15" fmla="*/ 9 h 76"/>
                <a:gd name="T16" fmla="*/ 43 w 86"/>
                <a:gd name="T17" fmla="*/ 0 h 76"/>
                <a:gd name="T18" fmla="*/ 25 w 86"/>
                <a:gd name="T19" fmla="*/ 71 h 76"/>
                <a:gd name="T20" fmla="*/ 10 w 86"/>
                <a:gd name="T21" fmla="*/ 20 h 76"/>
                <a:gd name="T22" fmla="*/ 43 w 86"/>
                <a:gd name="T23" fmla="*/ 0 h 76"/>
                <a:gd name="T24" fmla="*/ 43 w 86"/>
                <a:gd name="T25" fmla="*/ 9 h 76"/>
                <a:gd name="T26" fmla="*/ 17 w 86"/>
                <a:gd name="T27" fmla="*/ 24 h 76"/>
                <a:gd name="T28" fmla="*/ 30 w 86"/>
                <a:gd name="T29" fmla="*/ 63 h 76"/>
                <a:gd name="T30" fmla="*/ 43 w 86"/>
                <a:gd name="T31" fmla="*/ 67 h 76"/>
                <a:gd name="T32" fmla="*/ 43 w 86"/>
                <a:gd name="T33" fmla="*/ 76 h 76"/>
                <a:gd name="T34" fmla="*/ 25 w 86"/>
                <a:gd name="T35" fmla="*/ 7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6" h="76">
                  <a:moveTo>
                    <a:pt x="43" y="0"/>
                  </a:moveTo>
                  <a:cubicBezTo>
                    <a:pt x="49" y="0"/>
                    <a:pt x="55" y="1"/>
                    <a:pt x="61" y="4"/>
                  </a:cubicBezTo>
                  <a:cubicBezTo>
                    <a:pt x="79" y="14"/>
                    <a:pt x="86" y="37"/>
                    <a:pt x="77" y="55"/>
                  </a:cubicBezTo>
                  <a:cubicBezTo>
                    <a:pt x="70" y="68"/>
                    <a:pt x="57" y="76"/>
                    <a:pt x="43" y="76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54" y="67"/>
                    <a:pt x="64" y="61"/>
                    <a:pt x="69" y="51"/>
                  </a:cubicBezTo>
                  <a:cubicBezTo>
                    <a:pt x="76" y="37"/>
                    <a:pt x="71" y="19"/>
                    <a:pt x="57" y="12"/>
                  </a:cubicBezTo>
                  <a:cubicBezTo>
                    <a:pt x="52" y="10"/>
                    <a:pt x="48" y="9"/>
                    <a:pt x="43" y="9"/>
                  </a:cubicBezTo>
                  <a:lnTo>
                    <a:pt x="43" y="0"/>
                  </a:lnTo>
                  <a:close/>
                  <a:moveTo>
                    <a:pt x="25" y="71"/>
                  </a:moveTo>
                  <a:cubicBezTo>
                    <a:pt x="7" y="61"/>
                    <a:pt x="0" y="38"/>
                    <a:pt x="10" y="20"/>
                  </a:cubicBezTo>
                  <a:cubicBezTo>
                    <a:pt x="16" y="7"/>
                    <a:pt x="30" y="0"/>
                    <a:pt x="43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33" y="9"/>
                    <a:pt x="23" y="14"/>
                    <a:pt x="17" y="24"/>
                  </a:cubicBezTo>
                  <a:cubicBezTo>
                    <a:pt x="10" y="38"/>
                    <a:pt x="15" y="56"/>
                    <a:pt x="30" y="63"/>
                  </a:cubicBezTo>
                  <a:cubicBezTo>
                    <a:pt x="34" y="66"/>
                    <a:pt x="39" y="67"/>
                    <a:pt x="43" y="67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76"/>
                    <a:pt x="31" y="74"/>
                    <a:pt x="25" y="71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126"/>
            <p:cNvSpPr>
              <a:spLocks/>
            </p:cNvSpPr>
            <p:nvPr/>
          </p:nvSpPr>
          <p:spPr bwMode="auto">
            <a:xfrm>
              <a:off x="8429567" y="7082839"/>
              <a:ext cx="30364" cy="29624"/>
            </a:xfrm>
            <a:custGeom>
              <a:avLst/>
              <a:gdLst>
                <a:gd name="T0" fmla="*/ 5 w 17"/>
                <a:gd name="T1" fmla="*/ 15 h 17"/>
                <a:gd name="T2" fmla="*/ 2 w 17"/>
                <a:gd name="T3" fmla="*/ 5 h 17"/>
                <a:gd name="T4" fmla="*/ 12 w 17"/>
                <a:gd name="T5" fmla="*/ 2 h 17"/>
                <a:gd name="T6" fmla="*/ 15 w 17"/>
                <a:gd name="T7" fmla="*/ 12 h 17"/>
                <a:gd name="T8" fmla="*/ 5 w 17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5" y="15"/>
                  </a:moveTo>
                  <a:cubicBezTo>
                    <a:pt x="2" y="13"/>
                    <a:pt x="0" y="9"/>
                    <a:pt x="2" y="5"/>
                  </a:cubicBezTo>
                  <a:cubicBezTo>
                    <a:pt x="4" y="2"/>
                    <a:pt x="9" y="0"/>
                    <a:pt x="12" y="2"/>
                  </a:cubicBezTo>
                  <a:cubicBezTo>
                    <a:pt x="16" y="4"/>
                    <a:pt x="17" y="9"/>
                    <a:pt x="15" y="12"/>
                  </a:cubicBezTo>
                  <a:cubicBezTo>
                    <a:pt x="13" y="16"/>
                    <a:pt x="9" y="17"/>
                    <a:pt x="5" y="15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27"/>
            <p:cNvSpPr>
              <a:spLocks/>
            </p:cNvSpPr>
            <p:nvPr/>
          </p:nvSpPr>
          <p:spPr bwMode="auto">
            <a:xfrm>
              <a:off x="8448822" y="7048031"/>
              <a:ext cx="30364" cy="29624"/>
            </a:xfrm>
            <a:custGeom>
              <a:avLst/>
              <a:gdLst>
                <a:gd name="T0" fmla="*/ 5 w 17"/>
                <a:gd name="T1" fmla="*/ 15 h 17"/>
                <a:gd name="T2" fmla="*/ 2 w 17"/>
                <a:gd name="T3" fmla="*/ 5 h 17"/>
                <a:gd name="T4" fmla="*/ 12 w 17"/>
                <a:gd name="T5" fmla="*/ 2 h 17"/>
                <a:gd name="T6" fmla="*/ 15 w 17"/>
                <a:gd name="T7" fmla="*/ 12 h 17"/>
                <a:gd name="T8" fmla="*/ 5 w 17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5" y="15"/>
                  </a:moveTo>
                  <a:cubicBezTo>
                    <a:pt x="2" y="13"/>
                    <a:pt x="0" y="9"/>
                    <a:pt x="2" y="5"/>
                  </a:cubicBezTo>
                  <a:cubicBezTo>
                    <a:pt x="4" y="1"/>
                    <a:pt x="8" y="0"/>
                    <a:pt x="12" y="2"/>
                  </a:cubicBezTo>
                  <a:cubicBezTo>
                    <a:pt x="15" y="4"/>
                    <a:pt x="17" y="8"/>
                    <a:pt x="15" y="12"/>
                  </a:cubicBezTo>
                  <a:cubicBezTo>
                    <a:pt x="13" y="15"/>
                    <a:pt x="9" y="17"/>
                    <a:pt x="5" y="15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128"/>
            <p:cNvSpPr>
              <a:spLocks/>
            </p:cNvSpPr>
            <p:nvPr/>
          </p:nvSpPr>
          <p:spPr bwMode="auto">
            <a:xfrm>
              <a:off x="8473261" y="7139123"/>
              <a:ext cx="131824" cy="61468"/>
            </a:xfrm>
            <a:custGeom>
              <a:avLst/>
              <a:gdLst>
                <a:gd name="T0" fmla="*/ 0 w 75"/>
                <a:gd name="T1" fmla="*/ 35 h 35"/>
                <a:gd name="T2" fmla="*/ 18 w 75"/>
                <a:gd name="T3" fmla="*/ 11 h 35"/>
                <a:gd name="T4" fmla="*/ 70 w 75"/>
                <a:gd name="T5" fmla="*/ 24 h 35"/>
                <a:gd name="T6" fmla="*/ 75 w 75"/>
                <a:gd name="T7" fmla="*/ 35 h 35"/>
                <a:gd name="T8" fmla="*/ 65 w 75"/>
                <a:gd name="T9" fmla="*/ 35 h 35"/>
                <a:gd name="T10" fmla="*/ 62 w 75"/>
                <a:gd name="T11" fmla="*/ 29 h 35"/>
                <a:gd name="T12" fmla="*/ 23 w 75"/>
                <a:gd name="T13" fmla="*/ 19 h 35"/>
                <a:gd name="T14" fmla="*/ 10 w 75"/>
                <a:gd name="T15" fmla="*/ 35 h 35"/>
                <a:gd name="T16" fmla="*/ 0 w 75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" h="35">
                  <a:moveTo>
                    <a:pt x="0" y="35"/>
                  </a:moveTo>
                  <a:cubicBezTo>
                    <a:pt x="3" y="25"/>
                    <a:pt x="9" y="16"/>
                    <a:pt x="18" y="11"/>
                  </a:cubicBezTo>
                  <a:cubicBezTo>
                    <a:pt x="36" y="0"/>
                    <a:pt x="59" y="6"/>
                    <a:pt x="70" y="24"/>
                  </a:cubicBezTo>
                  <a:cubicBezTo>
                    <a:pt x="72" y="28"/>
                    <a:pt x="74" y="32"/>
                    <a:pt x="75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33"/>
                    <a:pt x="64" y="31"/>
                    <a:pt x="62" y="29"/>
                  </a:cubicBezTo>
                  <a:cubicBezTo>
                    <a:pt x="54" y="15"/>
                    <a:pt x="36" y="10"/>
                    <a:pt x="23" y="19"/>
                  </a:cubicBezTo>
                  <a:cubicBezTo>
                    <a:pt x="16" y="22"/>
                    <a:pt x="12" y="29"/>
                    <a:pt x="10" y="35"/>
                  </a:cubicBezTo>
                  <a:lnTo>
                    <a:pt x="0" y="35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129"/>
            <p:cNvSpPr>
              <a:spLocks/>
            </p:cNvSpPr>
            <p:nvPr/>
          </p:nvSpPr>
          <p:spPr bwMode="auto">
            <a:xfrm>
              <a:off x="8515474" y="7182818"/>
              <a:ext cx="26661" cy="17774"/>
            </a:xfrm>
            <a:custGeom>
              <a:avLst/>
              <a:gdLst>
                <a:gd name="T0" fmla="*/ 1 w 15"/>
                <a:gd name="T1" fmla="*/ 10 h 10"/>
                <a:gd name="T2" fmla="*/ 4 w 15"/>
                <a:gd name="T3" fmla="*/ 2 h 10"/>
                <a:gd name="T4" fmla="*/ 14 w 15"/>
                <a:gd name="T5" fmla="*/ 5 h 10"/>
                <a:gd name="T6" fmla="*/ 15 w 15"/>
                <a:gd name="T7" fmla="*/ 10 h 10"/>
                <a:gd name="T8" fmla="*/ 1 w 15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" y="10"/>
                  </a:moveTo>
                  <a:cubicBezTo>
                    <a:pt x="0" y="7"/>
                    <a:pt x="1" y="4"/>
                    <a:pt x="4" y="2"/>
                  </a:cubicBezTo>
                  <a:cubicBezTo>
                    <a:pt x="7" y="0"/>
                    <a:pt x="12" y="1"/>
                    <a:pt x="14" y="5"/>
                  </a:cubicBezTo>
                  <a:cubicBezTo>
                    <a:pt x="15" y="7"/>
                    <a:pt x="15" y="9"/>
                    <a:pt x="15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130"/>
            <p:cNvSpPr>
              <a:spLocks noEditPoints="1"/>
            </p:cNvSpPr>
            <p:nvPr/>
          </p:nvSpPr>
          <p:spPr bwMode="auto">
            <a:xfrm>
              <a:off x="8279229" y="6872514"/>
              <a:ext cx="148856" cy="133305"/>
            </a:xfrm>
            <a:custGeom>
              <a:avLst/>
              <a:gdLst>
                <a:gd name="T0" fmla="*/ 67 w 85"/>
                <a:gd name="T1" fmla="*/ 66 h 76"/>
                <a:gd name="T2" fmla="*/ 42 w 85"/>
                <a:gd name="T3" fmla="*/ 76 h 76"/>
                <a:gd name="T4" fmla="*/ 42 w 85"/>
                <a:gd name="T5" fmla="*/ 67 h 76"/>
                <a:gd name="T6" fmla="*/ 61 w 85"/>
                <a:gd name="T7" fmla="*/ 59 h 76"/>
                <a:gd name="T8" fmla="*/ 64 w 85"/>
                <a:gd name="T9" fmla="*/ 18 h 76"/>
                <a:gd name="T10" fmla="*/ 42 w 85"/>
                <a:gd name="T11" fmla="*/ 9 h 76"/>
                <a:gd name="T12" fmla="*/ 42 w 85"/>
                <a:gd name="T13" fmla="*/ 0 h 76"/>
                <a:gd name="T14" fmla="*/ 71 w 85"/>
                <a:gd name="T15" fmla="*/ 13 h 76"/>
                <a:gd name="T16" fmla="*/ 67 w 85"/>
                <a:gd name="T17" fmla="*/ 66 h 76"/>
                <a:gd name="T18" fmla="*/ 42 w 85"/>
                <a:gd name="T19" fmla="*/ 76 h 76"/>
                <a:gd name="T20" fmla="*/ 14 w 85"/>
                <a:gd name="T21" fmla="*/ 63 h 76"/>
                <a:gd name="T22" fmla="*/ 17 w 85"/>
                <a:gd name="T23" fmla="*/ 9 h 76"/>
                <a:gd name="T24" fmla="*/ 42 w 85"/>
                <a:gd name="T25" fmla="*/ 0 h 76"/>
                <a:gd name="T26" fmla="*/ 42 w 85"/>
                <a:gd name="T27" fmla="*/ 9 h 76"/>
                <a:gd name="T28" fmla="*/ 23 w 85"/>
                <a:gd name="T29" fmla="*/ 16 h 76"/>
                <a:gd name="T30" fmla="*/ 20 w 85"/>
                <a:gd name="T31" fmla="*/ 57 h 76"/>
                <a:gd name="T32" fmla="*/ 42 w 85"/>
                <a:gd name="T33" fmla="*/ 67 h 76"/>
                <a:gd name="T34" fmla="*/ 42 w 85"/>
                <a:gd name="T3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76">
                  <a:moveTo>
                    <a:pt x="67" y="66"/>
                  </a:moveTo>
                  <a:cubicBezTo>
                    <a:pt x="60" y="72"/>
                    <a:pt x="51" y="76"/>
                    <a:pt x="42" y="76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9" y="67"/>
                    <a:pt x="56" y="64"/>
                    <a:pt x="61" y="59"/>
                  </a:cubicBezTo>
                  <a:cubicBezTo>
                    <a:pt x="73" y="49"/>
                    <a:pt x="75" y="30"/>
                    <a:pt x="64" y="18"/>
                  </a:cubicBezTo>
                  <a:cubicBezTo>
                    <a:pt x="58" y="12"/>
                    <a:pt x="50" y="9"/>
                    <a:pt x="42" y="9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3" y="0"/>
                    <a:pt x="63" y="4"/>
                    <a:pt x="71" y="13"/>
                  </a:cubicBezTo>
                  <a:cubicBezTo>
                    <a:pt x="85" y="28"/>
                    <a:pt x="83" y="52"/>
                    <a:pt x="67" y="66"/>
                  </a:cubicBezTo>
                  <a:close/>
                  <a:moveTo>
                    <a:pt x="42" y="76"/>
                  </a:moveTo>
                  <a:cubicBezTo>
                    <a:pt x="32" y="76"/>
                    <a:pt x="21" y="71"/>
                    <a:pt x="14" y="63"/>
                  </a:cubicBezTo>
                  <a:cubicBezTo>
                    <a:pt x="0" y="47"/>
                    <a:pt x="1" y="23"/>
                    <a:pt x="17" y="9"/>
                  </a:cubicBezTo>
                  <a:cubicBezTo>
                    <a:pt x="24" y="3"/>
                    <a:pt x="33" y="0"/>
                    <a:pt x="42" y="0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5" y="9"/>
                    <a:pt x="29" y="11"/>
                    <a:pt x="23" y="16"/>
                  </a:cubicBezTo>
                  <a:cubicBezTo>
                    <a:pt x="11" y="26"/>
                    <a:pt x="10" y="45"/>
                    <a:pt x="20" y="57"/>
                  </a:cubicBezTo>
                  <a:cubicBezTo>
                    <a:pt x="26" y="63"/>
                    <a:pt x="34" y="67"/>
                    <a:pt x="42" y="67"/>
                  </a:cubicBezTo>
                  <a:lnTo>
                    <a:pt x="42" y="76"/>
                  </a:ln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131"/>
            <p:cNvSpPr>
              <a:spLocks/>
            </p:cNvSpPr>
            <p:nvPr/>
          </p:nvSpPr>
          <p:spPr bwMode="auto">
            <a:xfrm>
              <a:off x="8352547" y="6939168"/>
              <a:ext cx="28142" cy="28142"/>
            </a:xfrm>
            <a:custGeom>
              <a:avLst/>
              <a:gdLst>
                <a:gd name="T0" fmla="*/ 13 w 16"/>
                <a:gd name="T1" fmla="*/ 14 h 16"/>
                <a:gd name="T2" fmla="*/ 2 w 16"/>
                <a:gd name="T3" fmla="*/ 13 h 16"/>
                <a:gd name="T4" fmla="*/ 3 w 16"/>
                <a:gd name="T5" fmla="*/ 3 h 16"/>
                <a:gd name="T6" fmla="*/ 13 w 16"/>
                <a:gd name="T7" fmla="*/ 3 h 16"/>
                <a:gd name="T8" fmla="*/ 13 w 16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3" y="14"/>
                  </a:moveTo>
                  <a:cubicBezTo>
                    <a:pt x="10" y="16"/>
                    <a:pt x="5" y="16"/>
                    <a:pt x="2" y="13"/>
                  </a:cubicBezTo>
                  <a:cubicBezTo>
                    <a:pt x="0" y="10"/>
                    <a:pt x="0" y="5"/>
                    <a:pt x="3" y="3"/>
                  </a:cubicBezTo>
                  <a:cubicBezTo>
                    <a:pt x="6" y="0"/>
                    <a:pt x="11" y="0"/>
                    <a:pt x="13" y="3"/>
                  </a:cubicBezTo>
                  <a:cubicBezTo>
                    <a:pt x="16" y="6"/>
                    <a:pt x="16" y="11"/>
                    <a:pt x="13" y="14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132"/>
            <p:cNvSpPr>
              <a:spLocks/>
            </p:cNvSpPr>
            <p:nvPr/>
          </p:nvSpPr>
          <p:spPr bwMode="auto">
            <a:xfrm>
              <a:off x="8326626" y="6909543"/>
              <a:ext cx="28142" cy="28142"/>
            </a:xfrm>
            <a:custGeom>
              <a:avLst/>
              <a:gdLst>
                <a:gd name="T0" fmla="*/ 12 w 16"/>
                <a:gd name="T1" fmla="*/ 13 h 16"/>
                <a:gd name="T2" fmla="*/ 2 w 16"/>
                <a:gd name="T3" fmla="*/ 13 h 16"/>
                <a:gd name="T4" fmla="*/ 3 w 16"/>
                <a:gd name="T5" fmla="*/ 2 h 16"/>
                <a:gd name="T6" fmla="*/ 13 w 16"/>
                <a:gd name="T7" fmla="*/ 3 h 16"/>
                <a:gd name="T8" fmla="*/ 12 w 16"/>
                <a:gd name="T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2" y="13"/>
                  </a:moveTo>
                  <a:cubicBezTo>
                    <a:pt x="9" y="16"/>
                    <a:pt x="5" y="16"/>
                    <a:pt x="2" y="13"/>
                  </a:cubicBezTo>
                  <a:cubicBezTo>
                    <a:pt x="0" y="10"/>
                    <a:pt x="0" y="5"/>
                    <a:pt x="3" y="2"/>
                  </a:cubicBezTo>
                  <a:cubicBezTo>
                    <a:pt x="6" y="0"/>
                    <a:pt x="10" y="0"/>
                    <a:pt x="13" y="3"/>
                  </a:cubicBezTo>
                  <a:cubicBezTo>
                    <a:pt x="16" y="6"/>
                    <a:pt x="15" y="11"/>
                    <a:pt x="12" y="13"/>
                  </a:cubicBezTo>
                  <a:close/>
                </a:path>
              </a:pathLst>
            </a:custGeom>
            <a:solidFill>
              <a:srgbClr val="0922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161"/>
            <p:cNvSpPr>
              <a:spLocks/>
            </p:cNvSpPr>
            <p:nvPr/>
          </p:nvSpPr>
          <p:spPr bwMode="auto">
            <a:xfrm>
              <a:off x="7881540" y="6529621"/>
              <a:ext cx="628753" cy="406579"/>
            </a:xfrm>
            <a:custGeom>
              <a:avLst/>
              <a:gdLst>
                <a:gd name="T0" fmla="*/ 0 w 359"/>
                <a:gd name="T1" fmla="*/ 178 h 232"/>
                <a:gd name="T2" fmla="*/ 167 w 359"/>
                <a:gd name="T3" fmla="*/ 117 h 232"/>
                <a:gd name="T4" fmla="*/ 337 w 359"/>
                <a:gd name="T5" fmla="*/ 8 h 232"/>
                <a:gd name="T6" fmla="*/ 353 w 359"/>
                <a:gd name="T7" fmla="*/ 37 h 232"/>
                <a:gd name="T8" fmla="*/ 37 w 359"/>
                <a:gd name="T9" fmla="*/ 232 h 232"/>
                <a:gd name="T10" fmla="*/ 0 w 359"/>
                <a:gd name="T11" fmla="*/ 17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9" h="232">
                  <a:moveTo>
                    <a:pt x="0" y="178"/>
                  </a:moveTo>
                  <a:cubicBezTo>
                    <a:pt x="30" y="208"/>
                    <a:pt x="102" y="155"/>
                    <a:pt x="167" y="117"/>
                  </a:cubicBezTo>
                  <a:cubicBezTo>
                    <a:pt x="232" y="78"/>
                    <a:pt x="359" y="36"/>
                    <a:pt x="337" y="8"/>
                  </a:cubicBezTo>
                  <a:cubicBezTo>
                    <a:pt x="331" y="0"/>
                    <a:pt x="340" y="12"/>
                    <a:pt x="353" y="37"/>
                  </a:cubicBezTo>
                  <a:cubicBezTo>
                    <a:pt x="250" y="89"/>
                    <a:pt x="108" y="177"/>
                    <a:pt x="37" y="232"/>
                  </a:cubicBezTo>
                  <a:cubicBezTo>
                    <a:pt x="22" y="214"/>
                    <a:pt x="9" y="195"/>
                    <a:pt x="0" y="178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10"/>
            <p:cNvSpPr>
              <a:spLocks/>
            </p:cNvSpPr>
            <p:nvPr/>
          </p:nvSpPr>
          <p:spPr bwMode="auto">
            <a:xfrm>
              <a:off x="4920698" y="5535026"/>
              <a:ext cx="56285" cy="56285"/>
            </a:xfrm>
            <a:custGeom>
              <a:avLst/>
              <a:gdLst>
                <a:gd name="T0" fmla="*/ 0 w 32"/>
                <a:gd name="T1" fmla="*/ 32 h 32"/>
                <a:gd name="T2" fmla="*/ 5 w 32"/>
                <a:gd name="T3" fmla="*/ 0 h 32"/>
                <a:gd name="T4" fmla="*/ 32 w 32"/>
                <a:gd name="T5" fmla="*/ 10 h 32"/>
                <a:gd name="T6" fmla="*/ 0 w 32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32">
                  <a:moveTo>
                    <a:pt x="0" y="32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21" y="9"/>
                    <a:pt x="32" y="10"/>
                  </a:cubicBezTo>
                  <a:cubicBezTo>
                    <a:pt x="24" y="16"/>
                    <a:pt x="14" y="22"/>
                    <a:pt x="0" y="32"/>
                  </a:cubicBezTo>
                  <a:close/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18"/>
            <p:cNvSpPr>
              <a:spLocks/>
            </p:cNvSpPr>
            <p:nvPr/>
          </p:nvSpPr>
          <p:spPr bwMode="auto">
            <a:xfrm>
              <a:off x="4758511" y="5392835"/>
              <a:ext cx="602092" cy="420650"/>
            </a:xfrm>
            <a:custGeom>
              <a:avLst/>
              <a:gdLst>
                <a:gd name="T0" fmla="*/ 0 w 344"/>
                <a:gd name="T1" fmla="*/ 183 h 240"/>
                <a:gd name="T2" fmla="*/ 291 w 344"/>
                <a:gd name="T3" fmla="*/ 51 h 240"/>
                <a:gd name="T4" fmla="*/ 199 w 344"/>
                <a:gd name="T5" fmla="*/ 240 h 240"/>
                <a:gd name="T6" fmla="*/ 175 w 344"/>
                <a:gd name="T7" fmla="*/ 221 h 240"/>
                <a:gd name="T8" fmla="*/ 0 w 344"/>
                <a:gd name="T9" fmla="*/ 183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" h="240">
                  <a:moveTo>
                    <a:pt x="0" y="183"/>
                  </a:moveTo>
                  <a:cubicBezTo>
                    <a:pt x="87" y="110"/>
                    <a:pt x="238" y="0"/>
                    <a:pt x="291" y="51"/>
                  </a:cubicBezTo>
                  <a:cubicBezTo>
                    <a:pt x="344" y="102"/>
                    <a:pt x="260" y="182"/>
                    <a:pt x="199" y="240"/>
                  </a:cubicBezTo>
                  <a:cubicBezTo>
                    <a:pt x="192" y="233"/>
                    <a:pt x="183" y="225"/>
                    <a:pt x="175" y="221"/>
                  </a:cubicBezTo>
                  <a:cubicBezTo>
                    <a:pt x="126" y="194"/>
                    <a:pt x="67" y="163"/>
                    <a:pt x="0" y="183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9"/>
            <p:cNvSpPr>
              <a:spLocks/>
            </p:cNvSpPr>
            <p:nvPr/>
          </p:nvSpPr>
          <p:spPr bwMode="auto">
            <a:xfrm>
              <a:off x="5034748" y="5435048"/>
              <a:ext cx="285124" cy="274755"/>
            </a:xfrm>
            <a:custGeom>
              <a:avLst/>
              <a:gdLst>
                <a:gd name="T0" fmla="*/ 39 w 163"/>
                <a:gd name="T1" fmla="*/ 127 h 157"/>
                <a:gd name="T2" fmla="*/ 18 w 163"/>
                <a:gd name="T3" fmla="*/ 59 h 157"/>
                <a:gd name="T4" fmla="*/ 127 w 163"/>
                <a:gd name="T5" fmla="*/ 35 h 157"/>
                <a:gd name="T6" fmla="*/ 97 w 163"/>
                <a:gd name="T7" fmla="*/ 135 h 157"/>
                <a:gd name="T8" fmla="*/ 39 w 163"/>
                <a:gd name="T9" fmla="*/ 12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57">
                  <a:moveTo>
                    <a:pt x="39" y="127"/>
                  </a:moveTo>
                  <a:cubicBezTo>
                    <a:pt x="21" y="102"/>
                    <a:pt x="0" y="76"/>
                    <a:pt x="18" y="59"/>
                  </a:cubicBezTo>
                  <a:cubicBezTo>
                    <a:pt x="35" y="43"/>
                    <a:pt x="91" y="0"/>
                    <a:pt x="127" y="35"/>
                  </a:cubicBezTo>
                  <a:cubicBezTo>
                    <a:pt x="163" y="70"/>
                    <a:pt x="128" y="113"/>
                    <a:pt x="97" y="135"/>
                  </a:cubicBezTo>
                  <a:cubicBezTo>
                    <a:pt x="65" y="157"/>
                    <a:pt x="59" y="151"/>
                    <a:pt x="39" y="127"/>
                  </a:cubicBezTo>
                  <a:close/>
                </a:path>
              </a:pathLst>
            </a:custGeom>
            <a:solidFill>
              <a:srgbClr val="DBB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20"/>
            <p:cNvSpPr>
              <a:spLocks noEditPoints="1"/>
            </p:cNvSpPr>
            <p:nvPr/>
          </p:nvSpPr>
          <p:spPr bwMode="auto">
            <a:xfrm>
              <a:off x="4852565" y="5663147"/>
              <a:ext cx="178480" cy="209585"/>
            </a:xfrm>
            <a:custGeom>
              <a:avLst/>
              <a:gdLst>
                <a:gd name="T0" fmla="*/ 46 w 102"/>
                <a:gd name="T1" fmla="*/ 109 h 120"/>
                <a:gd name="T2" fmla="*/ 61 w 102"/>
                <a:gd name="T3" fmla="*/ 120 h 120"/>
                <a:gd name="T4" fmla="*/ 46 w 102"/>
                <a:gd name="T5" fmla="*/ 102 h 120"/>
                <a:gd name="T6" fmla="*/ 46 w 102"/>
                <a:gd name="T7" fmla="*/ 109 h 120"/>
                <a:gd name="T8" fmla="*/ 46 w 102"/>
                <a:gd name="T9" fmla="*/ 15 h 120"/>
                <a:gd name="T10" fmla="*/ 46 w 102"/>
                <a:gd name="T11" fmla="*/ 9 h 120"/>
                <a:gd name="T12" fmla="*/ 102 w 102"/>
                <a:gd name="T13" fmla="*/ 88 h 120"/>
                <a:gd name="T14" fmla="*/ 46 w 102"/>
                <a:gd name="T15" fmla="*/ 15 h 120"/>
                <a:gd name="T16" fmla="*/ 0 w 102"/>
                <a:gd name="T17" fmla="*/ 37 h 120"/>
                <a:gd name="T18" fmla="*/ 46 w 102"/>
                <a:gd name="T19" fmla="*/ 109 h 120"/>
                <a:gd name="T20" fmla="*/ 46 w 102"/>
                <a:gd name="T21" fmla="*/ 102 h 120"/>
                <a:gd name="T22" fmla="*/ 0 w 102"/>
                <a:gd name="T23" fmla="*/ 37 h 120"/>
                <a:gd name="T24" fmla="*/ 46 w 102"/>
                <a:gd name="T25" fmla="*/ 9 h 120"/>
                <a:gd name="T26" fmla="*/ 46 w 102"/>
                <a:gd name="T27" fmla="*/ 15 h 120"/>
                <a:gd name="T28" fmla="*/ 32 w 102"/>
                <a:gd name="T29" fmla="*/ 0 h 120"/>
                <a:gd name="T30" fmla="*/ 46 w 102"/>
                <a:gd name="T31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20">
                  <a:moveTo>
                    <a:pt x="46" y="109"/>
                  </a:moveTo>
                  <a:cubicBezTo>
                    <a:pt x="51" y="113"/>
                    <a:pt x="56" y="117"/>
                    <a:pt x="61" y="120"/>
                  </a:cubicBezTo>
                  <a:cubicBezTo>
                    <a:pt x="57" y="115"/>
                    <a:pt x="52" y="109"/>
                    <a:pt x="46" y="102"/>
                  </a:cubicBezTo>
                  <a:cubicBezTo>
                    <a:pt x="46" y="109"/>
                    <a:pt x="46" y="109"/>
                    <a:pt x="46" y="109"/>
                  </a:cubicBezTo>
                  <a:close/>
                  <a:moveTo>
                    <a:pt x="46" y="1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70" y="26"/>
                    <a:pt x="93" y="58"/>
                    <a:pt x="102" y="88"/>
                  </a:cubicBezTo>
                  <a:cubicBezTo>
                    <a:pt x="85" y="63"/>
                    <a:pt x="63" y="34"/>
                    <a:pt x="46" y="15"/>
                  </a:cubicBezTo>
                  <a:close/>
                  <a:moveTo>
                    <a:pt x="0" y="37"/>
                  </a:moveTo>
                  <a:cubicBezTo>
                    <a:pt x="6" y="63"/>
                    <a:pt x="27" y="92"/>
                    <a:pt x="46" y="109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31" y="83"/>
                    <a:pt x="12" y="58"/>
                    <a:pt x="0" y="37"/>
                  </a:cubicBezTo>
                  <a:close/>
                  <a:moveTo>
                    <a:pt x="46" y="9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1" y="9"/>
                    <a:pt x="36" y="4"/>
                    <a:pt x="32" y="0"/>
                  </a:cubicBezTo>
                  <a:cubicBezTo>
                    <a:pt x="37" y="2"/>
                    <a:pt x="42" y="5"/>
                    <a:pt x="46" y="9"/>
                  </a:cubicBezTo>
                  <a:close/>
                </a:path>
              </a:pathLst>
            </a:custGeom>
            <a:solidFill>
              <a:srgbClr val="AB82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Oval 39"/>
            <p:cNvSpPr>
              <a:spLocks noChangeArrowheads="1"/>
            </p:cNvSpPr>
            <p:nvPr/>
          </p:nvSpPr>
          <p:spPr bwMode="auto">
            <a:xfrm>
              <a:off x="6041937" y="4342691"/>
              <a:ext cx="108125" cy="108125"/>
            </a:xfrm>
            <a:prstGeom prst="ellipse">
              <a:avLst/>
            </a:prstGeom>
            <a:solidFill>
              <a:srgbClr val="706F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48"/>
            <p:cNvSpPr>
              <a:spLocks/>
            </p:cNvSpPr>
            <p:nvPr/>
          </p:nvSpPr>
          <p:spPr bwMode="auto">
            <a:xfrm>
              <a:off x="7311292" y="5440231"/>
              <a:ext cx="231061" cy="345111"/>
            </a:xfrm>
            <a:custGeom>
              <a:avLst/>
              <a:gdLst>
                <a:gd name="T0" fmla="*/ 0 w 132"/>
                <a:gd name="T1" fmla="*/ 0 h 197"/>
                <a:gd name="T2" fmla="*/ 83 w 132"/>
                <a:gd name="T3" fmla="*/ 162 h 197"/>
                <a:gd name="T4" fmla="*/ 110 w 132"/>
                <a:gd name="T5" fmla="*/ 178 h 197"/>
                <a:gd name="T6" fmla="*/ 0 w 132"/>
                <a:gd name="T7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197">
                  <a:moveTo>
                    <a:pt x="0" y="0"/>
                  </a:moveTo>
                  <a:cubicBezTo>
                    <a:pt x="14" y="22"/>
                    <a:pt x="67" y="130"/>
                    <a:pt x="83" y="162"/>
                  </a:cubicBezTo>
                  <a:cubicBezTo>
                    <a:pt x="100" y="194"/>
                    <a:pt x="132" y="197"/>
                    <a:pt x="110" y="178"/>
                  </a:cubicBezTo>
                  <a:cubicBezTo>
                    <a:pt x="88" y="159"/>
                    <a:pt x="45" y="64"/>
                    <a:pt x="0" y="0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49"/>
            <p:cNvSpPr>
              <a:spLocks/>
            </p:cNvSpPr>
            <p:nvPr/>
          </p:nvSpPr>
          <p:spPr bwMode="auto">
            <a:xfrm>
              <a:off x="7557905" y="5464671"/>
              <a:ext cx="227358" cy="266609"/>
            </a:xfrm>
            <a:custGeom>
              <a:avLst/>
              <a:gdLst>
                <a:gd name="T0" fmla="*/ 0 w 130"/>
                <a:gd name="T1" fmla="*/ 0 h 152"/>
                <a:gd name="T2" fmla="*/ 96 w 130"/>
                <a:gd name="T3" fmla="*/ 134 h 152"/>
                <a:gd name="T4" fmla="*/ 82 w 130"/>
                <a:gd name="T5" fmla="*/ 97 h 152"/>
                <a:gd name="T6" fmla="*/ 0 w 130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" h="152">
                  <a:moveTo>
                    <a:pt x="0" y="0"/>
                  </a:moveTo>
                  <a:cubicBezTo>
                    <a:pt x="16" y="31"/>
                    <a:pt x="62" y="115"/>
                    <a:pt x="96" y="134"/>
                  </a:cubicBezTo>
                  <a:cubicBezTo>
                    <a:pt x="130" y="152"/>
                    <a:pt x="113" y="129"/>
                    <a:pt x="82" y="97"/>
                  </a:cubicBezTo>
                  <a:cubicBezTo>
                    <a:pt x="50" y="65"/>
                    <a:pt x="38" y="47"/>
                    <a:pt x="0" y="0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50"/>
            <p:cNvSpPr>
              <a:spLocks/>
            </p:cNvSpPr>
            <p:nvPr/>
          </p:nvSpPr>
          <p:spPr bwMode="auto">
            <a:xfrm>
              <a:off x="7845250" y="5492813"/>
              <a:ext cx="256982" cy="201438"/>
            </a:xfrm>
            <a:custGeom>
              <a:avLst/>
              <a:gdLst>
                <a:gd name="T0" fmla="*/ 0 w 147"/>
                <a:gd name="T1" fmla="*/ 0 h 115"/>
                <a:gd name="T2" fmla="*/ 105 w 147"/>
                <a:gd name="T3" fmla="*/ 112 h 115"/>
                <a:gd name="T4" fmla="*/ 87 w 147"/>
                <a:gd name="T5" fmla="*/ 84 h 115"/>
                <a:gd name="T6" fmla="*/ 0 w 147"/>
                <a:gd name="T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" h="115">
                  <a:moveTo>
                    <a:pt x="0" y="0"/>
                  </a:moveTo>
                  <a:cubicBezTo>
                    <a:pt x="20" y="38"/>
                    <a:pt x="63" y="108"/>
                    <a:pt x="105" y="112"/>
                  </a:cubicBezTo>
                  <a:cubicBezTo>
                    <a:pt x="147" y="115"/>
                    <a:pt x="104" y="95"/>
                    <a:pt x="87" y="84"/>
                  </a:cubicBezTo>
                  <a:cubicBezTo>
                    <a:pt x="69" y="73"/>
                    <a:pt x="43" y="52"/>
                    <a:pt x="0" y="0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56"/>
            <p:cNvSpPr>
              <a:spLocks/>
            </p:cNvSpPr>
            <p:nvPr/>
          </p:nvSpPr>
          <p:spPr bwMode="auto">
            <a:xfrm>
              <a:off x="7388312" y="5351362"/>
              <a:ext cx="442867" cy="482858"/>
            </a:xfrm>
            <a:custGeom>
              <a:avLst/>
              <a:gdLst>
                <a:gd name="T0" fmla="*/ 23 w 253"/>
                <a:gd name="T1" fmla="*/ 20 h 276"/>
                <a:gd name="T2" fmla="*/ 71 w 253"/>
                <a:gd name="T3" fmla="*/ 176 h 276"/>
                <a:gd name="T4" fmla="*/ 219 w 253"/>
                <a:gd name="T5" fmla="*/ 240 h 276"/>
                <a:gd name="T6" fmla="*/ 126 w 253"/>
                <a:gd name="T7" fmla="*/ 114 h 276"/>
                <a:gd name="T8" fmla="*/ 23 w 253"/>
                <a:gd name="T9" fmla="*/ 2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76">
                  <a:moveTo>
                    <a:pt x="23" y="20"/>
                  </a:moveTo>
                  <a:cubicBezTo>
                    <a:pt x="0" y="33"/>
                    <a:pt x="48" y="125"/>
                    <a:pt x="71" y="176"/>
                  </a:cubicBezTo>
                  <a:cubicBezTo>
                    <a:pt x="93" y="228"/>
                    <a:pt x="253" y="276"/>
                    <a:pt x="219" y="240"/>
                  </a:cubicBezTo>
                  <a:cubicBezTo>
                    <a:pt x="184" y="204"/>
                    <a:pt x="155" y="145"/>
                    <a:pt x="126" y="114"/>
                  </a:cubicBezTo>
                  <a:cubicBezTo>
                    <a:pt x="98" y="83"/>
                    <a:pt x="61" y="0"/>
                    <a:pt x="23" y="20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58"/>
            <p:cNvSpPr>
              <a:spLocks/>
            </p:cNvSpPr>
            <p:nvPr/>
          </p:nvSpPr>
          <p:spPr bwMode="auto">
            <a:xfrm>
              <a:off x="7624558" y="5386169"/>
              <a:ext cx="416206" cy="373253"/>
            </a:xfrm>
            <a:custGeom>
              <a:avLst/>
              <a:gdLst>
                <a:gd name="T0" fmla="*/ 27 w 238"/>
                <a:gd name="T1" fmla="*/ 11 h 213"/>
                <a:gd name="T2" fmla="*/ 59 w 238"/>
                <a:gd name="T3" fmla="*/ 127 h 213"/>
                <a:gd name="T4" fmla="*/ 175 w 238"/>
                <a:gd name="T5" fmla="*/ 201 h 213"/>
                <a:gd name="T6" fmla="*/ 185 w 238"/>
                <a:gd name="T7" fmla="*/ 141 h 213"/>
                <a:gd name="T8" fmla="*/ 27 w 238"/>
                <a:gd name="T9" fmla="*/ 1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13">
                  <a:moveTo>
                    <a:pt x="27" y="11"/>
                  </a:moveTo>
                  <a:cubicBezTo>
                    <a:pt x="0" y="20"/>
                    <a:pt x="21" y="84"/>
                    <a:pt x="59" y="127"/>
                  </a:cubicBezTo>
                  <a:cubicBezTo>
                    <a:pt x="97" y="169"/>
                    <a:pt x="144" y="213"/>
                    <a:pt x="175" y="201"/>
                  </a:cubicBezTo>
                  <a:cubicBezTo>
                    <a:pt x="206" y="190"/>
                    <a:pt x="238" y="190"/>
                    <a:pt x="185" y="141"/>
                  </a:cubicBezTo>
                  <a:cubicBezTo>
                    <a:pt x="132" y="92"/>
                    <a:pt x="52" y="0"/>
                    <a:pt x="27" y="11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59"/>
            <p:cNvSpPr>
              <a:spLocks/>
            </p:cNvSpPr>
            <p:nvPr/>
          </p:nvSpPr>
          <p:spPr bwMode="auto">
            <a:xfrm>
              <a:off x="7904497" y="5431345"/>
              <a:ext cx="311785" cy="278458"/>
            </a:xfrm>
            <a:custGeom>
              <a:avLst/>
              <a:gdLst>
                <a:gd name="T0" fmla="*/ 27 w 178"/>
                <a:gd name="T1" fmla="*/ 7 h 159"/>
                <a:gd name="T2" fmla="*/ 75 w 178"/>
                <a:gd name="T3" fmla="*/ 131 h 159"/>
                <a:gd name="T4" fmla="*/ 147 w 178"/>
                <a:gd name="T5" fmla="*/ 109 h 159"/>
                <a:gd name="T6" fmla="*/ 27 w 178"/>
                <a:gd name="T7" fmla="*/ 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8" h="159">
                  <a:moveTo>
                    <a:pt x="27" y="7"/>
                  </a:moveTo>
                  <a:cubicBezTo>
                    <a:pt x="0" y="27"/>
                    <a:pt x="30" y="103"/>
                    <a:pt x="75" y="131"/>
                  </a:cubicBezTo>
                  <a:cubicBezTo>
                    <a:pt x="119" y="159"/>
                    <a:pt x="178" y="150"/>
                    <a:pt x="147" y="109"/>
                  </a:cubicBezTo>
                  <a:cubicBezTo>
                    <a:pt x="115" y="68"/>
                    <a:pt x="43" y="0"/>
                    <a:pt x="27" y="7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61"/>
            <p:cNvSpPr>
              <a:spLocks/>
            </p:cNvSpPr>
            <p:nvPr/>
          </p:nvSpPr>
          <p:spPr bwMode="auto">
            <a:xfrm>
              <a:off x="4920698" y="5545394"/>
              <a:ext cx="56285" cy="45916"/>
            </a:xfrm>
            <a:custGeom>
              <a:avLst/>
              <a:gdLst>
                <a:gd name="T0" fmla="*/ 0 w 32"/>
                <a:gd name="T1" fmla="*/ 26 h 26"/>
                <a:gd name="T2" fmla="*/ 3 w 32"/>
                <a:gd name="T3" fmla="*/ 10 h 26"/>
                <a:gd name="T4" fmla="*/ 17 w 32"/>
                <a:gd name="T5" fmla="*/ 0 h 26"/>
                <a:gd name="T6" fmla="*/ 32 w 32"/>
                <a:gd name="T7" fmla="*/ 4 h 26"/>
                <a:gd name="T8" fmla="*/ 0 w 32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26">
                  <a:moveTo>
                    <a:pt x="0" y="26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7" y="7"/>
                    <a:pt x="12" y="3"/>
                    <a:pt x="17" y="0"/>
                  </a:cubicBezTo>
                  <a:cubicBezTo>
                    <a:pt x="22" y="2"/>
                    <a:pt x="27" y="4"/>
                    <a:pt x="32" y="4"/>
                  </a:cubicBezTo>
                  <a:cubicBezTo>
                    <a:pt x="24" y="10"/>
                    <a:pt x="14" y="16"/>
                    <a:pt x="0" y="26"/>
                  </a:cubicBezTo>
                  <a:close/>
                </a:path>
              </a:pathLst>
            </a:custGeom>
            <a:noFill/>
            <a:ln w="7938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62"/>
            <p:cNvSpPr>
              <a:spLocks/>
            </p:cNvSpPr>
            <p:nvPr/>
          </p:nvSpPr>
          <p:spPr bwMode="auto">
            <a:xfrm>
              <a:off x="4020892" y="5431345"/>
              <a:ext cx="1281945" cy="1264912"/>
            </a:xfrm>
            <a:custGeom>
              <a:avLst/>
              <a:gdLst>
                <a:gd name="T0" fmla="*/ 181 w 732"/>
                <a:gd name="T1" fmla="*/ 718 h 722"/>
                <a:gd name="T2" fmla="*/ 199 w 732"/>
                <a:gd name="T3" fmla="*/ 701 h 722"/>
                <a:gd name="T4" fmla="*/ 294 w 732"/>
                <a:gd name="T5" fmla="*/ 602 h 722"/>
                <a:gd name="T6" fmla="*/ 316 w 732"/>
                <a:gd name="T7" fmla="*/ 577 h 722"/>
                <a:gd name="T8" fmla="*/ 332 w 732"/>
                <a:gd name="T9" fmla="*/ 554 h 722"/>
                <a:gd name="T10" fmla="*/ 348 w 732"/>
                <a:gd name="T11" fmla="*/ 521 h 722"/>
                <a:gd name="T12" fmla="*/ 349 w 732"/>
                <a:gd name="T13" fmla="*/ 517 h 722"/>
                <a:gd name="T14" fmla="*/ 364 w 732"/>
                <a:gd name="T15" fmla="*/ 473 h 722"/>
                <a:gd name="T16" fmla="*/ 371 w 732"/>
                <a:gd name="T17" fmla="*/ 448 h 722"/>
                <a:gd name="T18" fmla="*/ 373 w 732"/>
                <a:gd name="T19" fmla="*/ 454 h 722"/>
                <a:gd name="T20" fmla="*/ 429 w 732"/>
                <a:gd name="T21" fmla="*/ 380 h 722"/>
                <a:gd name="T22" fmla="*/ 551 w 732"/>
                <a:gd name="T23" fmla="*/ 277 h 722"/>
                <a:gd name="T24" fmla="*/ 551 w 732"/>
                <a:gd name="T25" fmla="*/ 276 h 722"/>
                <a:gd name="T26" fmla="*/ 642 w 732"/>
                <a:gd name="T27" fmla="*/ 198 h 722"/>
                <a:gd name="T28" fmla="*/ 697 w 732"/>
                <a:gd name="T29" fmla="*/ 135 h 722"/>
                <a:gd name="T30" fmla="*/ 704 w 732"/>
                <a:gd name="T31" fmla="*/ 134 h 722"/>
                <a:gd name="T32" fmla="*/ 729 w 732"/>
                <a:gd name="T33" fmla="*/ 58 h 722"/>
                <a:gd name="T34" fmla="*/ 680 w 732"/>
                <a:gd name="T35" fmla="*/ 15 h 722"/>
                <a:gd name="T36" fmla="*/ 322 w 732"/>
                <a:gd name="T37" fmla="*/ 240 h 722"/>
                <a:gd name="T38" fmla="*/ 181 w 732"/>
                <a:gd name="T39" fmla="*/ 718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2" h="722">
                  <a:moveTo>
                    <a:pt x="181" y="718"/>
                  </a:moveTo>
                  <a:cubicBezTo>
                    <a:pt x="187" y="713"/>
                    <a:pt x="193" y="707"/>
                    <a:pt x="199" y="701"/>
                  </a:cubicBezTo>
                  <a:cubicBezTo>
                    <a:pt x="223" y="666"/>
                    <a:pt x="261" y="636"/>
                    <a:pt x="294" y="602"/>
                  </a:cubicBezTo>
                  <a:cubicBezTo>
                    <a:pt x="301" y="594"/>
                    <a:pt x="309" y="586"/>
                    <a:pt x="316" y="577"/>
                  </a:cubicBezTo>
                  <a:cubicBezTo>
                    <a:pt x="322" y="570"/>
                    <a:pt x="327" y="562"/>
                    <a:pt x="332" y="554"/>
                  </a:cubicBezTo>
                  <a:cubicBezTo>
                    <a:pt x="338" y="544"/>
                    <a:pt x="343" y="533"/>
                    <a:pt x="348" y="521"/>
                  </a:cubicBezTo>
                  <a:cubicBezTo>
                    <a:pt x="348" y="519"/>
                    <a:pt x="348" y="518"/>
                    <a:pt x="349" y="517"/>
                  </a:cubicBezTo>
                  <a:cubicBezTo>
                    <a:pt x="354" y="500"/>
                    <a:pt x="359" y="485"/>
                    <a:pt x="364" y="473"/>
                  </a:cubicBezTo>
                  <a:cubicBezTo>
                    <a:pt x="369" y="458"/>
                    <a:pt x="371" y="448"/>
                    <a:pt x="371" y="448"/>
                  </a:cubicBezTo>
                  <a:cubicBezTo>
                    <a:pt x="371" y="448"/>
                    <a:pt x="372" y="450"/>
                    <a:pt x="373" y="454"/>
                  </a:cubicBezTo>
                  <a:cubicBezTo>
                    <a:pt x="392" y="419"/>
                    <a:pt x="411" y="402"/>
                    <a:pt x="429" y="380"/>
                  </a:cubicBezTo>
                  <a:cubicBezTo>
                    <a:pt x="442" y="364"/>
                    <a:pt x="495" y="323"/>
                    <a:pt x="551" y="277"/>
                  </a:cubicBezTo>
                  <a:cubicBezTo>
                    <a:pt x="551" y="276"/>
                    <a:pt x="551" y="276"/>
                    <a:pt x="551" y="276"/>
                  </a:cubicBezTo>
                  <a:cubicBezTo>
                    <a:pt x="551" y="276"/>
                    <a:pt x="601" y="237"/>
                    <a:pt x="642" y="198"/>
                  </a:cubicBezTo>
                  <a:cubicBezTo>
                    <a:pt x="683" y="160"/>
                    <a:pt x="697" y="135"/>
                    <a:pt x="697" y="135"/>
                  </a:cubicBezTo>
                  <a:cubicBezTo>
                    <a:pt x="697" y="135"/>
                    <a:pt x="700" y="135"/>
                    <a:pt x="704" y="134"/>
                  </a:cubicBezTo>
                  <a:cubicBezTo>
                    <a:pt x="728" y="100"/>
                    <a:pt x="732" y="76"/>
                    <a:pt x="729" y="58"/>
                  </a:cubicBezTo>
                  <a:cubicBezTo>
                    <a:pt x="714" y="43"/>
                    <a:pt x="694" y="28"/>
                    <a:pt x="680" y="15"/>
                  </a:cubicBezTo>
                  <a:cubicBezTo>
                    <a:pt x="570" y="0"/>
                    <a:pt x="391" y="166"/>
                    <a:pt x="322" y="240"/>
                  </a:cubicBezTo>
                  <a:cubicBezTo>
                    <a:pt x="0" y="401"/>
                    <a:pt x="128" y="722"/>
                    <a:pt x="181" y="718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63"/>
            <p:cNvSpPr>
              <a:spLocks noEditPoints="1"/>
            </p:cNvSpPr>
            <p:nvPr/>
          </p:nvSpPr>
          <p:spPr bwMode="auto">
            <a:xfrm>
              <a:off x="4670382" y="5914944"/>
              <a:ext cx="315487" cy="311785"/>
            </a:xfrm>
            <a:custGeom>
              <a:avLst/>
              <a:gdLst>
                <a:gd name="T0" fmla="*/ 0 w 180"/>
                <a:gd name="T1" fmla="*/ 172 h 178"/>
                <a:gd name="T2" fmla="*/ 2 w 180"/>
                <a:gd name="T3" fmla="*/ 178 h 178"/>
                <a:gd name="T4" fmla="*/ 57 w 180"/>
                <a:gd name="T5" fmla="*/ 105 h 178"/>
                <a:gd name="T6" fmla="*/ 0 w 180"/>
                <a:gd name="T7" fmla="*/ 172 h 178"/>
                <a:gd name="T8" fmla="*/ 180 w 180"/>
                <a:gd name="T9" fmla="*/ 1 h 178"/>
                <a:gd name="T10" fmla="*/ 180 w 180"/>
                <a:gd name="T11" fmla="*/ 0 h 178"/>
                <a:gd name="T12" fmla="*/ 93 w 180"/>
                <a:gd name="T13" fmla="*/ 72 h 178"/>
                <a:gd name="T14" fmla="*/ 180 w 180"/>
                <a:gd name="T15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0" h="178">
                  <a:moveTo>
                    <a:pt x="0" y="172"/>
                  </a:moveTo>
                  <a:cubicBezTo>
                    <a:pt x="0" y="172"/>
                    <a:pt x="1" y="174"/>
                    <a:pt x="2" y="178"/>
                  </a:cubicBezTo>
                  <a:cubicBezTo>
                    <a:pt x="20" y="144"/>
                    <a:pt x="40" y="126"/>
                    <a:pt x="57" y="105"/>
                  </a:cubicBezTo>
                  <a:cubicBezTo>
                    <a:pt x="33" y="128"/>
                    <a:pt x="12" y="152"/>
                    <a:pt x="0" y="172"/>
                  </a:cubicBezTo>
                  <a:close/>
                  <a:moveTo>
                    <a:pt x="180" y="1"/>
                  </a:moveTo>
                  <a:cubicBezTo>
                    <a:pt x="180" y="0"/>
                    <a:pt x="180" y="0"/>
                    <a:pt x="180" y="0"/>
                  </a:cubicBezTo>
                  <a:cubicBezTo>
                    <a:pt x="162" y="14"/>
                    <a:pt x="128" y="41"/>
                    <a:pt x="93" y="72"/>
                  </a:cubicBezTo>
                  <a:cubicBezTo>
                    <a:pt x="116" y="53"/>
                    <a:pt x="147" y="28"/>
                    <a:pt x="180" y="1"/>
                  </a:cubicBezTo>
                  <a:close/>
                </a:path>
              </a:pathLst>
            </a:custGeom>
            <a:solidFill>
              <a:srgbClr val="AB82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64"/>
            <p:cNvSpPr>
              <a:spLocks noEditPoints="1"/>
            </p:cNvSpPr>
            <p:nvPr/>
          </p:nvSpPr>
          <p:spPr bwMode="auto">
            <a:xfrm>
              <a:off x="4425249" y="5456524"/>
              <a:ext cx="751689" cy="500633"/>
            </a:xfrm>
            <a:custGeom>
              <a:avLst/>
              <a:gdLst>
                <a:gd name="T0" fmla="*/ 0 w 429"/>
                <a:gd name="T1" fmla="*/ 286 h 286"/>
                <a:gd name="T2" fmla="*/ 1 w 429"/>
                <a:gd name="T3" fmla="*/ 284 h 286"/>
                <a:gd name="T4" fmla="*/ 74 w 429"/>
                <a:gd name="T5" fmla="*/ 235 h 286"/>
                <a:gd name="T6" fmla="*/ 0 w 429"/>
                <a:gd name="T7" fmla="*/ 286 h 286"/>
                <a:gd name="T8" fmla="*/ 429 w 429"/>
                <a:gd name="T9" fmla="*/ 0 h 286"/>
                <a:gd name="T10" fmla="*/ 241 w 429"/>
                <a:gd name="T11" fmla="*/ 107 h 286"/>
                <a:gd name="T12" fmla="*/ 124 w 429"/>
                <a:gd name="T13" fmla="*/ 203 h 286"/>
                <a:gd name="T14" fmla="*/ 94 w 429"/>
                <a:gd name="T15" fmla="*/ 223 h 286"/>
                <a:gd name="T16" fmla="*/ 429 w 429"/>
                <a:gd name="T17" fmla="*/ 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286">
                  <a:moveTo>
                    <a:pt x="0" y="286"/>
                  </a:moveTo>
                  <a:cubicBezTo>
                    <a:pt x="0" y="285"/>
                    <a:pt x="0" y="285"/>
                    <a:pt x="1" y="284"/>
                  </a:cubicBezTo>
                  <a:cubicBezTo>
                    <a:pt x="22" y="266"/>
                    <a:pt x="46" y="250"/>
                    <a:pt x="74" y="235"/>
                  </a:cubicBezTo>
                  <a:cubicBezTo>
                    <a:pt x="48" y="250"/>
                    <a:pt x="25" y="263"/>
                    <a:pt x="0" y="286"/>
                  </a:cubicBezTo>
                  <a:close/>
                  <a:moveTo>
                    <a:pt x="429" y="0"/>
                  </a:moveTo>
                  <a:cubicBezTo>
                    <a:pt x="394" y="13"/>
                    <a:pt x="352" y="24"/>
                    <a:pt x="241" y="107"/>
                  </a:cubicBezTo>
                  <a:cubicBezTo>
                    <a:pt x="191" y="145"/>
                    <a:pt x="155" y="182"/>
                    <a:pt x="124" y="203"/>
                  </a:cubicBezTo>
                  <a:cubicBezTo>
                    <a:pt x="113" y="210"/>
                    <a:pt x="103" y="217"/>
                    <a:pt x="94" y="223"/>
                  </a:cubicBezTo>
                  <a:cubicBezTo>
                    <a:pt x="166" y="150"/>
                    <a:pt x="323" y="2"/>
                    <a:pt x="429" y="0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65"/>
            <p:cNvSpPr>
              <a:spLocks/>
            </p:cNvSpPr>
            <p:nvPr/>
          </p:nvSpPr>
          <p:spPr bwMode="auto">
            <a:xfrm>
              <a:off x="4143828" y="5753498"/>
              <a:ext cx="782794" cy="890178"/>
            </a:xfrm>
            <a:custGeom>
              <a:avLst/>
              <a:gdLst>
                <a:gd name="T0" fmla="*/ 79 w 447"/>
                <a:gd name="T1" fmla="*/ 508 h 508"/>
                <a:gd name="T2" fmla="*/ 181 w 447"/>
                <a:gd name="T3" fmla="*/ 362 h 508"/>
                <a:gd name="T4" fmla="*/ 366 w 447"/>
                <a:gd name="T5" fmla="*/ 124 h 508"/>
                <a:gd name="T6" fmla="*/ 414 w 447"/>
                <a:gd name="T7" fmla="*/ 46 h 508"/>
                <a:gd name="T8" fmla="*/ 310 w 447"/>
                <a:gd name="T9" fmla="*/ 51 h 508"/>
                <a:gd name="T10" fmla="*/ 148 w 447"/>
                <a:gd name="T11" fmla="*/ 126 h 508"/>
                <a:gd name="T12" fmla="*/ 79 w 447"/>
                <a:gd name="T13" fmla="*/ 508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508">
                  <a:moveTo>
                    <a:pt x="79" y="508"/>
                  </a:moveTo>
                  <a:cubicBezTo>
                    <a:pt x="118" y="462"/>
                    <a:pt x="155" y="412"/>
                    <a:pt x="181" y="362"/>
                  </a:cubicBezTo>
                  <a:cubicBezTo>
                    <a:pt x="247" y="232"/>
                    <a:pt x="285" y="175"/>
                    <a:pt x="366" y="124"/>
                  </a:cubicBezTo>
                  <a:cubicBezTo>
                    <a:pt x="447" y="73"/>
                    <a:pt x="434" y="68"/>
                    <a:pt x="414" y="46"/>
                  </a:cubicBezTo>
                  <a:cubicBezTo>
                    <a:pt x="394" y="23"/>
                    <a:pt x="366" y="0"/>
                    <a:pt x="310" y="51"/>
                  </a:cubicBezTo>
                  <a:cubicBezTo>
                    <a:pt x="256" y="100"/>
                    <a:pt x="178" y="145"/>
                    <a:pt x="148" y="126"/>
                  </a:cubicBezTo>
                  <a:cubicBezTo>
                    <a:pt x="0" y="261"/>
                    <a:pt x="35" y="441"/>
                    <a:pt x="79" y="508"/>
                  </a:cubicBezTo>
                  <a:close/>
                </a:path>
              </a:pathLst>
            </a:custGeom>
            <a:solidFill>
              <a:srgbClr val="C99E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66"/>
            <p:cNvSpPr>
              <a:spLocks/>
            </p:cNvSpPr>
            <p:nvPr/>
          </p:nvSpPr>
          <p:spPr bwMode="auto">
            <a:xfrm>
              <a:off x="4758511" y="5382467"/>
              <a:ext cx="612460" cy="431018"/>
            </a:xfrm>
            <a:custGeom>
              <a:avLst/>
              <a:gdLst>
                <a:gd name="T0" fmla="*/ 0 w 350"/>
                <a:gd name="T1" fmla="*/ 189 h 246"/>
                <a:gd name="T2" fmla="*/ 291 w 350"/>
                <a:gd name="T3" fmla="*/ 57 h 246"/>
                <a:gd name="T4" fmla="*/ 199 w 350"/>
                <a:gd name="T5" fmla="*/ 246 h 246"/>
                <a:gd name="T6" fmla="*/ 175 w 350"/>
                <a:gd name="T7" fmla="*/ 227 h 246"/>
                <a:gd name="T8" fmla="*/ 0 w 350"/>
                <a:gd name="T9" fmla="*/ 18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246">
                  <a:moveTo>
                    <a:pt x="0" y="189"/>
                  </a:moveTo>
                  <a:cubicBezTo>
                    <a:pt x="87" y="116"/>
                    <a:pt x="232" y="0"/>
                    <a:pt x="291" y="57"/>
                  </a:cubicBezTo>
                  <a:cubicBezTo>
                    <a:pt x="350" y="114"/>
                    <a:pt x="260" y="188"/>
                    <a:pt x="199" y="246"/>
                  </a:cubicBezTo>
                  <a:cubicBezTo>
                    <a:pt x="192" y="239"/>
                    <a:pt x="183" y="231"/>
                    <a:pt x="175" y="227"/>
                  </a:cubicBezTo>
                  <a:cubicBezTo>
                    <a:pt x="126" y="200"/>
                    <a:pt x="67" y="169"/>
                    <a:pt x="0" y="189"/>
                  </a:cubicBezTo>
                  <a:close/>
                </a:path>
              </a:pathLst>
            </a:custGeom>
            <a:solidFill>
              <a:srgbClr val="BD9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67"/>
            <p:cNvSpPr>
              <a:spLocks/>
            </p:cNvSpPr>
            <p:nvPr/>
          </p:nvSpPr>
          <p:spPr bwMode="auto">
            <a:xfrm>
              <a:off x="5034748" y="5435048"/>
              <a:ext cx="285124" cy="274755"/>
            </a:xfrm>
            <a:custGeom>
              <a:avLst/>
              <a:gdLst>
                <a:gd name="T0" fmla="*/ 39 w 163"/>
                <a:gd name="T1" fmla="*/ 127 h 157"/>
                <a:gd name="T2" fmla="*/ 18 w 163"/>
                <a:gd name="T3" fmla="*/ 59 h 157"/>
                <a:gd name="T4" fmla="*/ 127 w 163"/>
                <a:gd name="T5" fmla="*/ 35 h 157"/>
                <a:gd name="T6" fmla="*/ 97 w 163"/>
                <a:gd name="T7" fmla="*/ 135 h 157"/>
                <a:gd name="T8" fmla="*/ 39 w 163"/>
                <a:gd name="T9" fmla="*/ 12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57">
                  <a:moveTo>
                    <a:pt x="39" y="127"/>
                  </a:moveTo>
                  <a:cubicBezTo>
                    <a:pt x="21" y="102"/>
                    <a:pt x="0" y="76"/>
                    <a:pt x="18" y="59"/>
                  </a:cubicBezTo>
                  <a:cubicBezTo>
                    <a:pt x="35" y="43"/>
                    <a:pt x="91" y="0"/>
                    <a:pt x="127" y="35"/>
                  </a:cubicBezTo>
                  <a:cubicBezTo>
                    <a:pt x="163" y="70"/>
                    <a:pt x="128" y="113"/>
                    <a:pt x="97" y="135"/>
                  </a:cubicBezTo>
                  <a:cubicBezTo>
                    <a:pt x="65" y="157"/>
                    <a:pt x="59" y="151"/>
                    <a:pt x="39" y="127"/>
                  </a:cubicBezTo>
                  <a:close/>
                </a:path>
              </a:pathLst>
            </a:custGeom>
            <a:solidFill>
              <a:srgbClr val="DBBC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68"/>
            <p:cNvSpPr>
              <a:spLocks noEditPoints="1"/>
            </p:cNvSpPr>
            <p:nvPr/>
          </p:nvSpPr>
          <p:spPr bwMode="auto">
            <a:xfrm>
              <a:off x="4852565" y="5663147"/>
              <a:ext cx="178480" cy="209585"/>
            </a:xfrm>
            <a:custGeom>
              <a:avLst/>
              <a:gdLst>
                <a:gd name="T0" fmla="*/ 46 w 102"/>
                <a:gd name="T1" fmla="*/ 109 h 120"/>
                <a:gd name="T2" fmla="*/ 61 w 102"/>
                <a:gd name="T3" fmla="*/ 120 h 120"/>
                <a:gd name="T4" fmla="*/ 46 w 102"/>
                <a:gd name="T5" fmla="*/ 102 h 120"/>
                <a:gd name="T6" fmla="*/ 46 w 102"/>
                <a:gd name="T7" fmla="*/ 109 h 120"/>
                <a:gd name="T8" fmla="*/ 46 w 102"/>
                <a:gd name="T9" fmla="*/ 15 h 120"/>
                <a:gd name="T10" fmla="*/ 46 w 102"/>
                <a:gd name="T11" fmla="*/ 9 h 120"/>
                <a:gd name="T12" fmla="*/ 102 w 102"/>
                <a:gd name="T13" fmla="*/ 88 h 120"/>
                <a:gd name="T14" fmla="*/ 46 w 102"/>
                <a:gd name="T15" fmla="*/ 15 h 120"/>
                <a:gd name="T16" fmla="*/ 0 w 102"/>
                <a:gd name="T17" fmla="*/ 37 h 120"/>
                <a:gd name="T18" fmla="*/ 46 w 102"/>
                <a:gd name="T19" fmla="*/ 109 h 120"/>
                <a:gd name="T20" fmla="*/ 46 w 102"/>
                <a:gd name="T21" fmla="*/ 102 h 120"/>
                <a:gd name="T22" fmla="*/ 0 w 102"/>
                <a:gd name="T23" fmla="*/ 37 h 120"/>
                <a:gd name="T24" fmla="*/ 46 w 102"/>
                <a:gd name="T25" fmla="*/ 9 h 120"/>
                <a:gd name="T26" fmla="*/ 46 w 102"/>
                <a:gd name="T27" fmla="*/ 15 h 120"/>
                <a:gd name="T28" fmla="*/ 32 w 102"/>
                <a:gd name="T29" fmla="*/ 0 h 120"/>
                <a:gd name="T30" fmla="*/ 46 w 102"/>
                <a:gd name="T31" fmla="*/ 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" h="120">
                  <a:moveTo>
                    <a:pt x="46" y="109"/>
                  </a:moveTo>
                  <a:cubicBezTo>
                    <a:pt x="51" y="113"/>
                    <a:pt x="56" y="117"/>
                    <a:pt x="61" y="120"/>
                  </a:cubicBezTo>
                  <a:cubicBezTo>
                    <a:pt x="57" y="115"/>
                    <a:pt x="52" y="109"/>
                    <a:pt x="46" y="102"/>
                  </a:cubicBezTo>
                  <a:cubicBezTo>
                    <a:pt x="46" y="109"/>
                    <a:pt x="46" y="109"/>
                    <a:pt x="46" y="109"/>
                  </a:cubicBezTo>
                  <a:close/>
                  <a:moveTo>
                    <a:pt x="46" y="1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70" y="26"/>
                    <a:pt x="93" y="58"/>
                    <a:pt x="102" y="88"/>
                  </a:cubicBezTo>
                  <a:cubicBezTo>
                    <a:pt x="85" y="63"/>
                    <a:pt x="63" y="34"/>
                    <a:pt x="46" y="15"/>
                  </a:cubicBezTo>
                  <a:close/>
                  <a:moveTo>
                    <a:pt x="0" y="37"/>
                  </a:moveTo>
                  <a:cubicBezTo>
                    <a:pt x="6" y="63"/>
                    <a:pt x="27" y="92"/>
                    <a:pt x="46" y="109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31" y="83"/>
                    <a:pt x="12" y="58"/>
                    <a:pt x="0" y="37"/>
                  </a:cubicBezTo>
                  <a:close/>
                  <a:moveTo>
                    <a:pt x="46" y="9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1" y="9"/>
                    <a:pt x="36" y="4"/>
                    <a:pt x="32" y="0"/>
                  </a:cubicBezTo>
                  <a:cubicBezTo>
                    <a:pt x="37" y="2"/>
                    <a:pt x="42" y="5"/>
                    <a:pt x="46" y="9"/>
                  </a:cubicBezTo>
                  <a:close/>
                </a:path>
              </a:pathLst>
            </a:custGeom>
            <a:solidFill>
              <a:srgbClr val="8C6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439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08298" y="1767414"/>
            <a:ext cx="2930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ru-RU" sz="1400" dirty="0"/>
              <a:t>График  личного приема граждан: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225601" y="2200362"/>
            <a:ext cx="3482015" cy="116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третья среда месяца: с 14.00 до 18.00 час. каб.339 (по предварительной записи).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четверг, предшествующий приему: 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с 9.00 до 12.00 час.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9422166" y="1712969"/>
            <a:ext cx="2777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График работы финансового управления: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9443625" y="2280855"/>
            <a:ext cx="25984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22A35"/>
                </a:solidFill>
              </a:rPr>
              <a:t>Понедельник-четверг: 8.30 – 17.30</a:t>
            </a:r>
          </a:p>
          <a:p>
            <a:r>
              <a:rPr lang="ru-RU" sz="1200" dirty="0">
                <a:solidFill>
                  <a:srgbClr val="222A35"/>
                </a:solidFill>
              </a:rPr>
              <a:t>Пятница: 8.30 – 16.15</a:t>
            </a:r>
          </a:p>
          <a:p>
            <a:r>
              <a:rPr lang="ru-RU" sz="1200" dirty="0">
                <a:solidFill>
                  <a:srgbClr val="222A35"/>
                </a:solidFill>
              </a:rPr>
              <a:t>Перерыв: 13.00 – 13.45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1750" y="3494573"/>
            <a:ext cx="2892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Предварительная запись</a:t>
            </a:r>
          </a:p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осуществляется по телефону: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901185" y="3986578"/>
            <a:ext cx="2453072" cy="33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+7 (496) 413-10-78 доб.2008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521548" y="3496790"/>
            <a:ext cx="257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Телефон финансового управления: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9528883" y="4058002"/>
            <a:ext cx="2777757" cy="33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+7 496 413-10-60 доб. 3040 и 3037</a:t>
            </a:r>
            <a:endParaRPr lang="en-US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9" name="Freeform 14"/>
          <p:cNvSpPr>
            <a:spLocks/>
          </p:cNvSpPr>
          <p:nvPr/>
        </p:nvSpPr>
        <p:spPr bwMode="auto">
          <a:xfrm>
            <a:off x="5725138" y="4805006"/>
            <a:ext cx="741724" cy="741724"/>
          </a:xfrm>
          <a:custGeom>
            <a:avLst/>
            <a:gdLst>
              <a:gd name="T0" fmla="*/ 316 w 632"/>
              <a:gd name="T1" fmla="*/ 0 h 632"/>
              <a:gd name="T2" fmla="*/ 0 w 632"/>
              <a:gd name="T3" fmla="*/ 316 h 632"/>
              <a:gd name="T4" fmla="*/ 100 w 632"/>
              <a:gd name="T5" fmla="*/ 546 h 632"/>
              <a:gd name="T6" fmla="*/ 100 w 632"/>
              <a:gd name="T7" fmla="*/ 346 h 632"/>
              <a:gd name="T8" fmla="*/ 112 w 632"/>
              <a:gd name="T9" fmla="*/ 253 h 632"/>
              <a:gd name="T10" fmla="*/ 151 w 632"/>
              <a:gd name="T11" fmla="*/ 185 h 632"/>
              <a:gd name="T12" fmla="*/ 228 w 632"/>
              <a:gd name="T13" fmla="*/ 130 h 632"/>
              <a:gd name="T14" fmla="*/ 324 w 632"/>
              <a:gd name="T15" fmla="*/ 110 h 632"/>
              <a:gd name="T16" fmla="*/ 474 w 632"/>
              <a:gd name="T17" fmla="*/ 170 h 632"/>
              <a:gd name="T18" fmla="*/ 535 w 632"/>
              <a:gd name="T19" fmla="*/ 319 h 632"/>
              <a:gd name="T20" fmla="*/ 481 w 632"/>
              <a:gd name="T21" fmla="*/ 459 h 632"/>
              <a:gd name="T22" fmla="*/ 330 w 632"/>
              <a:gd name="T23" fmla="*/ 509 h 632"/>
              <a:gd name="T24" fmla="*/ 303 w 632"/>
              <a:gd name="T25" fmla="*/ 509 h 632"/>
              <a:gd name="T26" fmla="*/ 303 w 632"/>
              <a:gd name="T27" fmla="*/ 354 h 632"/>
              <a:gd name="T28" fmla="*/ 356 w 632"/>
              <a:gd name="T29" fmla="*/ 314 h 632"/>
              <a:gd name="T30" fmla="*/ 316 w 632"/>
              <a:gd name="T31" fmla="*/ 277 h 632"/>
              <a:gd name="T32" fmla="*/ 275 w 632"/>
              <a:gd name="T33" fmla="*/ 328 h 632"/>
              <a:gd name="T34" fmla="*/ 275 w 632"/>
              <a:gd name="T35" fmla="*/ 629 h 632"/>
              <a:gd name="T36" fmla="*/ 316 w 632"/>
              <a:gd name="T37" fmla="*/ 632 h 632"/>
              <a:gd name="T38" fmla="*/ 632 w 632"/>
              <a:gd name="T39" fmla="*/ 316 h 632"/>
              <a:gd name="T40" fmla="*/ 316 w 632"/>
              <a:gd name="T41" fmla="*/ 0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32" h="632">
                <a:moveTo>
                  <a:pt x="316" y="0"/>
                </a:moveTo>
                <a:cubicBezTo>
                  <a:pt x="142" y="0"/>
                  <a:pt x="0" y="141"/>
                  <a:pt x="0" y="316"/>
                </a:cubicBezTo>
                <a:cubicBezTo>
                  <a:pt x="0" y="407"/>
                  <a:pt x="39" y="489"/>
                  <a:pt x="100" y="546"/>
                </a:cubicBezTo>
                <a:cubicBezTo>
                  <a:pt x="100" y="346"/>
                  <a:pt x="100" y="346"/>
                  <a:pt x="100" y="346"/>
                </a:cubicBezTo>
                <a:cubicBezTo>
                  <a:pt x="100" y="308"/>
                  <a:pt x="104" y="277"/>
                  <a:pt x="112" y="253"/>
                </a:cubicBezTo>
                <a:cubicBezTo>
                  <a:pt x="119" y="228"/>
                  <a:pt x="132" y="206"/>
                  <a:pt x="151" y="185"/>
                </a:cubicBezTo>
                <a:cubicBezTo>
                  <a:pt x="171" y="162"/>
                  <a:pt x="197" y="143"/>
                  <a:pt x="228" y="130"/>
                </a:cubicBezTo>
                <a:cubicBezTo>
                  <a:pt x="259" y="116"/>
                  <a:pt x="291" y="110"/>
                  <a:pt x="324" y="110"/>
                </a:cubicBezTo>
                <a:cubicBezTo>
                  <a:pt x="384" y="110"/>
                  <a:pt x="434" y="130"/>
                  <a:pt x="474" y="170"/>
                </a:cubicBezTo>
                <a:cubicBezTo>
                  <a:pt x="515" y="210"/>
                  <a:pt x="535" y="260"/>
                  <a:pt x="535" y="319"/>
                </a:cubicBezTo>
                <a:cubicBezTo>
                  <a:pt x="535" y="377"/>
                  <a:pt x="517" y="424"/>
                  <a:pt x="481" y="459"/>
                </a:cubicBezTo>
                <a:cubicBezTo>
                  <a:pt x="447" y="492"/>
                  <a:pt x="397" y="509"/>
                  <a:pt x="330" y="509"/>
                </a:cubicBezTo>
                <a:cubicBezTo>
                  <a:pt x="303" y="509"/>
                  <a:pt x="303" y="509"/>
                  <a:pt x="303" y="509"/>
                </a:cubicBezTo>
                <a:cubicBezTo>
                  <a:pt x="303" y="354"/>
                  <a:pt x="303" y="354"/>
                  <a:pt x="303" y="354"/>
                </a:cubicBezTo>
                <a:cubicBezTo>
                  <a:pt x="339" y="354"/>
                  <a:pt x="356" y="341"/>
                  <a:pt x="356" y="314"/>
                </a:cubicBezTo>
                <a:cubicBezTo>
                  <a:pt x="356" y="289"/>
                  <a:pt x="343" y="277"/>
                  <a:pt x="316" y="277"/>
                </a:cubicBezTo>
                <a:cubicBezTo>
                  <a:pt x="288" y="277"/>
                  <a:pt x="275" y="294"/>
                  <a:pt x="275" y="328"/>
                </a:cubicBezTo>
                <a:cubicBezTo>
                  <a:pt x="275" y="629"/>
                  <a:pt x="275" y="629"/>
                  <a:pt x="275" y="629"/>
                </a:cubicBezTo>
                <a:cubicBezTo>
                  <a:pt x="288" y="631"/>
                  <a:pt x="302" y="632"/>
                  <a:pt x="316" y="632"/>
                </a:cubicBezTo>
                <a:cubicBezTo>
                  <a:pt x="490" y="632"/>
                  <a:pt x="632" y="490"/>
                  <a:pt x="632" y="316"/>
                </a:cubicBezTo>
                <a:cubicBezTo>
                  <a:pt x="632" y="141"/>
                  <a:pt x="490" y="0"/>
                  <a:pt x="3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0" name="TextBox 149"/>
          <p:cNvSpPr txBox="1"/>
          <p:nvPr/>
        </p:nvSpPr>
        <p:spPr>
          <a:xfrm>
            <a:off x="3187001" y="139867"/>
            <a:ext cx="5726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Контактная информация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284F2D-BD96-4D1B-ACD7-9E9F9000B303}"/>
              </a:ext>
            </a:extLst>
          </p:cNvPr>
          <p:cNvSpPr/>
          <p:nvPr/>
        </p:nvSpPr>
        <p:spPr>
          <a:xfrm>
            <a:off x="527920" y="743579"/>
            <a:ext cx="11346481" cy="88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Заместитель главы администрации- начальник Финансового управления – </a:t>
            </a:r>
            <a:r>
              <a:rPr lang="ru-RU" sz="1200" b="1" dirty="0">
                <a:solidFill>
                  <a:schemeClr val="accent4">
                    <a:lumMod val="50000"/>
                  </a:schemeClr>
                </a:solidFill>
              </a:rPr>
              <a:t>КУЗНЕЦОВА СВЕТЛАНА МИХАЙЛОВНА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</a:rPr>
              <a:t>Курируемые вопросы: финансовое управление; экономическая политика города; соблюдение трудового законодательства и безопасности труда; льготное налогообложение.</a:t>
            </a:r>
          </a:p>
        </p:txBody>
      </p:sp>
      <p:sp>
        <p:nvSpPr>
          <p:cNvPr id="152" name="Блок-схема: процесс 151">
            <a:extLst>
              <a:ext uri="{FF2B5EF4-FFF2-40B4-BE49-F238E27FC236}">
                <a16:creationId xmlns:a16="http://schemas.microsoft.com/office/drawing/2014/main" id="{1DD0F1DE-D880-4093-AF71-BC65C1D5E0A3}"/>
              </a:ext>
            </a:extLst>
          </p:cNvPr>
          <p:cNvSpPr/>
          <p:nvPr/>
        </p:nvSpPr>
        <p:spPr>
          <a:xfrm>
            <a:off x="307933" y="6147766"/>
            <a:ext cx="1502906" cy="47089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650885"/>
      </p:ext>
    </p:extLst>
  </p:cSld>
  <p:clrMapOvr>
    <a:masterClrMapping/>
  </p:clrMapOvr>
  <p:transition spd="slow">
    <p:randomBar dir="vert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011" y="0"/>
            <a:ext cx="12192000" cy="685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142796" y="2800857"/>
            <a:ext cx="2929890" cy="2362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70" dirty="0">
                <a:solidFill>
                  <a:srgbClr val="FFFFFF"/>
                </a:solidFill>
                <a:latin typeface="Trebuchet MS"/>
                <a:cs typeface="Trebuchet MS"/>
              </a:rPr>
              <a:t>ОФ</a:t>
            </a:r>
            <a:r>
              <a:rPr sz="2000" b="1" spc="75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2000" b="1" spc="70" dirty="0">
                <a:solidFill>
                  <a:srgbClr val="FFFFFF"/>
                </a:solidFill>
                <a:latin typeface="Trebuchet MS"/>
                <a:cs typeface="Trebuchet MS"/>
              </a:rPr>
              <a:t>ЦИАЛЬ</a:t>
            </a:r>
            <a:r>
              <a:rPr sz="2000" b="1" spc="110" dirty="0">
                <a:solidFill>
                  <a:srgbClr val="FFFFFF"/>
                </a:solidFill>
                <a:latin typeface="Trebuchet MS"/>
                <a:cs typeface="Trebuchet MS"/>
              </a:rPr>
              <a:t>НЫЙ</a:t>
            </a:r>
            <a:r>
              <a:rPr sz="2000" b="1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155" dirty="0">
                <a:solidFill>
                  <a:srgbClr val="FFFFFF"/>
                </a:solidFill>
                <a:latin typeface="Trebuchet MS"/>
                <a:cs typeface="Trebuchet MS"/>
              </a:rPr>
              <a:t>С</a:t>
            </a:r>
            <a:r>
              <a:rPr sz="2000" b="1" spc="70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2000" b="1" spc="85" dirty="0">
                <a:solidFill>
                  <a:srgbClr val="FFFFFF"/>
                </a:solidFill>
                <a:latin typeface="Trebuchet MS"/>
                <a:cs typeface="Trebuchet MS"/>
              </a:rPr>
              <a:t>Й</a:t>
            </a:r>
            <a:r>
              <a:rPr sz="2000" b="1" spc="-150" dirty="0">
                <a:solidFill>
                  <a:srgbClr val="FFFFFF"/>
                </a:solidFill>
                <a:latin typeface="Trebuchet MS"/>
                <a:cs typeface="Trebuchet MS"/>
              </a:rPr>
              <a:t>Т:</a:t>
            </a:r>
            <a:endParaRPr sz="2000" dirty="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95"/>
              </a:spcBef>
            </a:pPr>
            <a:r>
              <a:rPr sz="2400" spc="-375" dirty="0">
                <a:solidFill>
                  <a:srgbClr val="FFFFFF"/>
                </a:solidFill>
                <a:latin typeface="Tahoma"/>
                <a:cs typeface="Tahoma"/>
              </a:rPr>
              <a:t>mef.mosreg.ru</a:t>
            </a:r>
            <a:endParaRPr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165" dirty="0">
                <a:solidFill>
                  <a:srgbClr val="FFFFFF"/>
                </a:solidFill>
                <a:latin typeface="Trebuchet MS"/>
                <a:cs typeface="Trebuchet MS"/>
              </a:rPr>
              <a:t>Э</a:t>
            </a:r>
            <a:r>
              <a:rPr sz="2000" b="1" spc="25" dirty="0">
                <a:solidFill>
                  <a:srgbClr val="FFFFFF"/>
                </a:solidFill>
                <a:latin typeface="Trebuchet MS"/>
                <a:cs typeface="Trebuchet MS"/>
              </a:rPr>
              <a:t>ЛЕ</a:t>
            </a:r>
            <a:r>
              <a:rPr sz="2000" b="1" spc="15" dirty="0">
                <a:solidFill>
                  <a:srgbClr val="FFFFFF"/>
                </a:solidFill>
                <a:latin typeface="Trebuchet MS"/>
                <a:cs typeface="Trebuchet MS"/>
              </a:rPr>
              <a:t>КТР</a:t>
            </a:r>
            <a:r>
              <a:rPr sz="2000" b="1" spc="114" dirty="0">
                <a:solidFill>
                  <a:srgbClr val="FFFFFF"/>
                </a:solidFill>
                <a:latin typeface="Trebuchet MS"/>
                <a:cs typeface="Trebuchet MS"/>
              </a:rPr>
              <a:t>ОНН</a:t>
            </a:r>
            <a:r>
              <a:rPr sz="2000" b="1" spc="9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2000" b="1" spc="40" dirty="0">
                <a:solidFill>
                  <a:srgbClr val="FFFFFF"/>
                </a:solidFill>
                <a:latin typeface="Trebuchet MS"/>
                <a:cs typeface="Trebuchet MS"/>
              </a:rPr>
              <a:t>Я</a:t>
            </a:r>
            <a:r>
              <a:rPr sz="2000" b="1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00" b="1" spc="155" dirty="0">
                <a:solidFill>
                  <a:srgbClr val="FFFFFF"/>
                </a:solidFill>
                <a:latin typeface="Trebuchet MS"/>
                <a:cs typeface="Trebuchet MS"/>
              </a:rPr>
              <a:t>П</a:t>
            </a:r>
            <a:r>
              <a:rPr sz="2000" b="1" spc="-25" dirty="0">
                <a:solidFill>
                  <a:srgbClr val="FFFFFF"/>
                </a:solidFill>
                <a:latin typeface="Trebuchet MS"/>
                <a:cs typeface="Trebuchet MS"/>
              </a:rPr>
              <a:t>ОЧТА:</a:t>
            </a:r>
            <a:endParaRPr sz="2000" dirty="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55"/>
              </a:spcBef>
            </a:pPr>
            <a:r>
              <a:rPr sz="2400" spc="-420" dirty="0">
                <a:solidFill>
                  <a:srgbClr val="FFFFFF"/>
                </a:solidFill>
                <a:latin typeface="Tahoma"/>
                <a:cs typeface="Tahoma"/>
                <a:hlinkClick r:id="rId3"/>
              </a:rPr>
              <a:t>mefmo@mosreg.ru</a:t>
            </a:r>
            <a:endParaRPr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2000" b="1" spc="-10" dirty="0">
                <a:solidFill>
                  <a:srgbClr val="FFFFFF"/>
                </a:solidFill>
                <a:latin typeface="Trebuchet MS"/>
                <a:cs typeface="Trebuchet MS"/>
              </a:rPr>
              <a:t>VK:</a:t>
            </a:r>
            <a:endParaRPr sz="2000" dirty="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55"/>
              </a:spcBef>
            </a:pPr>
            <a:r>
              <a:rPr sz="2400" spc="-365" dirty="0">
                <a:solidFill>
                  <a:srgbClr val="FFFFFF"/>
                </a:solidFill>
                <a:latin typeface="Tahoma"/>
                <a:cs typeface="Tahoma"/>
              </a:rPr>
              <a:t>vk.com/openbudget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67450" y="2784505"/>
            <a:ext cx="3802379" cy="207391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2000" b="1" spc="25" dirty="0">
                <a:solidFill>
                  <a:srgbClr val="FFFFFF"/>
                </a:solidFill>
                <a:latin typeface="Trebuchet MS"/>
                <a:cs typeface="Trebuchet MS"/>
              </a:rPr>
              <a:t>АДРЕС:</a:t>
            </a:r>
            <a:endParaRPr sz="2000" dirty="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55"/>
              </a:spcBef>
            </a:pPr>
            <a:r>
              <a:rPr sz="2400" spc="-455" dirty="0">
                <a:solidFill>
                  <a:srgbClr val="FFFFFF"/>
                </a:solidFill>
                <a:latin typeface="Tahoma"/>
                <a:cs typeface="Tahoma"/>
              </a:rPr>
              <a:t>14</a:t>
            </a:r>
            <a:r>
              <a:rPr sz="2400" spc="-45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400" spc="-380" dirty="0">
                <a:solidFill>
                  <a:srgbClr val="FFFFFF"/>
                </a:solidFill>
                <a:latin typeface="Tahoma"/>
                <a:cs typeface="Tahoma"/>
              </a:rPr>
              <a:t>407, </a:t>
            </a:r>
            <a:r>
              <a:rPr sz="2400" spc="-385" dirty="0">
                <a:solidFill>
                  <a:srgbClr val="FFFFFF"/>
                </a:solidFill>
                <a:latin typeface="Tahoma"/>
                <a:cs typeface="Tahoma"/>
              </a:rPr>
              <a:t>Московская</a:t>
            </a:r>
            <a:r>
              <a:rPr sz="2400" spc="-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42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400" spc="-434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2400" spc="-380" dirty="0">
                <a:solidFill>
                  <a:srgbClr val="FFFFFF"/>
                </a:solidFill>
                <a:latin typeface="Tahoma"/>
                <a:cs typeface="Tahoma"/>
              </a:rPr>
              <a:t>ласт</a:t>
            </a:r>
            <a:r>
              <a:rPr sz="2400" spc="-395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2400" spc="-34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2400" dirty="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2400" spc="-295" dirty="0">
                <a:solidFill>
                  <a:srgbClr val="FFFFFF"/>
                </a:solidFill>
                <a:latin typeface="Tahoma"/>
                <a:cs typeface="Tahoma"/>
              </a:rPr>
              <a:t>г.</a:t>
            </a:r>
            <a:r>
              <a:rPr sz="2400" spc="-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385" dirty="0">
                <a:solidFill>
                  <a:srgbClr val="FFFFFF"/>
                </a:solidFill>
                <a:latin typeface="Tahoma"/>
                <a:cs typeface="Tahoma"/>
              </a:rPr>
              <a:t>Красногорск,</a:t>
            </a:r>
            <a:r>
              <a:rPr sz="2400" spc="-3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340" dirty="0">
                <a:solidFill>
                  <a:srgbClr val="FFFFFF"/>
                </a:solidFill>
                <a:latin typeface="Tahoma"/>
                <a:cs typeface="Tahoma"/>
              </a:rPr>
              <a:t>б-р</a:t>
            </a:r>
            <a:r>
              <a:rPr sz="2400" spc="-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420" dirty="0">
                <a:solidFill>
                  <a:srgbClr val="FFFFFF"/>
                </a:solidFill>
                <a:latin typeface="Tahoma"/>
                <a:cs typeface="Tahoma"/>
              </a:rPr>
              <a:t>Строителей,</a:t>
            </a:r>
            <a:r>
              <a:rPr sz="2400" spc="-3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430" dirty="0">
                <a:solidFill>
                  <a:srgbClr val="FFFFFF"/>
                </a:solidFill>
                <a:latin typeface="Tahoma"/>
                <a:cs typeface="Tahoma"/>
              </a:rPr>
              <a:t>д.1</a:t>
            </a:r>
            <a:endParaRPr sz="24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0"/>
              </a:spcBef>
            </a:pPr>
            <a:r>
              <a:rPr sz="2000" b="1" spc="5" dirty="0">
                <a:solidFill>
                  <a:srgbClr val="FFFFFF"/>
                </a:solidFill>
                <a:latin typeface="Trebuchet MS"/>
                <a:cs typeface="Trebuchet MS"/>
              </a:rPr>
              <a:t>ТЕЛЕФОН:</a:t>
            </a:r>
            <a:endParaRPr sz="2000" dirty="0">
              <a:latin typeface="Trebuchet MS"/>
              <a:cs typeface="Trebuchet MS"/>
            </a:endParaRPr>
          </a:p>
          <a:p>
            <a:pPr marL="469900">
              <a:lnSpc>
                <a:spcPct val="100000"/>
              </a:lnSpc>
              <a:spcBef>
                <a:spcPts val="1350"/>
              </a:spcBef>
            </a:pPr>
            <a:r>
              <a:rPr sz="2400" spc="-625" dirty="0">
                <a:solidFill>
                  <a:srgbClr val="FFFFFF"/>
                </a:solidFill>
                <a:latin typeface="Tahoma"/>
                <a:cs typeface="Tahoma"/>
              </a:rPr>
              <a:t>+7</a:t>
            </a:r>
            <a:r>
              <a:rPr sz="2400" spc="-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355" dirty="0">
                <a:solidFill>
                  <a:srgbClr val="FFFFFF"/>
                </a:solidFill>
                <a:latin typeface="Tahoma"/>
                <a:cs typeface="Tahoma"/>
              </a:rPr>
              <a:t>(498)</a:t>
            </a:r>
            <a:r>
              <a:rPr sz="2400" spc="-3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395" dirty="0">
                <a:solidFill>
                  <a:srgbClr val="FFFFFF"/>
                </a:solidFill>
                <a:latin typeface="Tahoma"/>
                <a:cs typeface="Tahoma"/>
              </a:rPr>
              <a:t>602</a:t>
            </a:r>
            <a:r>
              <a:rPr sz="2400" spc="-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370" dirty="0">
                <a:solidFill>
                  <a:srgbClr val="FFFFFF"/>
                </a:solidFill>
                <a:latin typeface="Tahoma"/>
                <a:cs typeface="Tahoma"/>
              </a:rPr>
              <a:t>84</a:t>
            </a:r>
            <a:r>
              <a:rPr sz="2400" spc="-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390" dirty="0">
                <a:solidFill>
                  <a:srgbClr val="FFFFFF"/>
                </a:solidFill>
                <a:latin typeface="Tahoma"/>
                <a:cs typeface="Tahoma"/>
              </a:rPr>
              <a:t>69</a:t>
            </a:r>
            <a:r>
              <a:rPr sz="2400" spc="-3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44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2400" spc="-41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400" spc="-440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2400" spc="-27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r>
              <a:rPr sz="2400" spc="-380" dirty="0">
                <a:solidFill>
                  <a:srgbClr val="FFFFFF"/>
                </a:solidFill>
                <a:latin typeface="Tahoma"/>
                <a:cs typeface="Tahoma"/>
              </a:rPr>
              <a:t> 48469</a:t>
            </a:r>
            <a:endParaRPr sz="24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3715" y="1992883"/>
            <a:ext cx="15170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90" dirty="0">
                <a:solidFill>
                  <a:srgbClr val="FFFFFF"/>
                </a:solidFill>
                <a:latin typeface="Trebuchet MS"/>
                <a:cs typeface="Trebuchet MS"/>
              </a:rPr>
              <a:t>КО</a:t>
            </a:r>
            <a:r>
              <a:rPr sz="2000" b="1" spc="80" dirty="0">
                <a:solidFill>
                  <a:srgbClr val="FFFFFF"/>
                </a:solidFill>
                <a:latin typeface="Trebuchet MS"/>
                <a:cs typeface="Trebuchet MS"/>
              </a:rPr>
              <a:t>Н</a:t>
            </a:r>
            <a:r>
              <a:rPr sz="2000" b="1" spc="5" dirty="0">
                <a:solidFill>
                  <a:srgbClr val="FFFFFF"/>
                </a:solidFill>
                <a:latin typeface="Trebuchet MS"/>
                <a:cs typeface="Trebuchet MS"/>
              </a:rPr>
              <a:t>Т</a:t>
            </a:r>
            <a:r>
              <a:rPr sz="2000" b="1" spc="-5" dirty="0">
                <a:solidFill>
                  <a:srgbClr val="FFFFFF"/>
                </a:solidFill>
                <a:latin typeface="Trebuchet MS"/>
                <a:cs typeface="Trebuchet MS"/>
              </a:rPr>
              <a:t>А</a:t>
            </a:r>
            <a:r>
              <a:rPr sz="2000" b="1" spc="-40" dirty="0">
                <a:solidFill>
                  <a:srgbClr val="FFFFFF"/>
                </a:solidFill>
                <a:latin typeface="Trebuchet MS"/>
                <a:cs typeface="Trebuchet MS"/>
              </a:rPr>
              <a:t>КТЫ: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2596" y="2407318"/>
            <a:ext cx="10706735" cy="0"/>
          </a:xfrm>
          <a:custGeom>
            <a:avLst/>
            <a:gdLst/>
            <a:ahLst/>
            <a:cxnLst/>
            <a:rect l="l" t="t" r="r" b="b"/>
            <a:pathLst>
              <a:path w="10706735">
                <a:moveTo>
                  <a:pt x="10706481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920192" y="3157126"/>
            <a:ext cx="5440680" cy="1129665"/>
          </a:xfrm>
          <a:custGeom>
            <a:avLst/>
            <a:gdLst/>
            <a:ahLst/>
            <a:cxnLst/>
            <a:rect l="l" t="t" r="r" b="b"/>
            <a:pathLst>
              <a:path w="5440680" h="1129664">
                <a:moveTo>
                  <a:pt x="115290" y="280416"/>
                </a:moveTo>
                <a:lnTo>
                  <a:pt x="111899" y="263093"/>
                </a:lnTo>
                <a:lnTo>
                  <a:pt x="103911" y="251079"/>
                </a:lnTo>
                <a:lnTo>
                  <a:pt x="102590" y="249097"/>
                </a:lnTo>
                <a:lnTo>
                  <a:pt x="100647" y="247802"/>
                </a:lnTo>
                <a:lnTo>
                  <a:pt x="100647" y="280416"/>
                </a:lnTo>
                <a:lnTo>
                  <a:pt x="98386" y="291668"/>
                </a:lnTo>
                <a:lnTo>
                  <a:pt x="92176" y="301053"/>
                </a:lnTo>
                <a:lnTo>
                  <a:pt x="82880" y="307492"/>
                </a:lnTo>
                <a:lnTo>
                  <a:pt x="71361" y="309880"/>
                </a:lnTo>
                <a:lnTo>
                  <a:pt x="59829" y="307492"/>
                </a:lnTo>
                <a:lnTo>
                  <a:pt x="50533" y="301053"/>
                </a:lnTo>
                <a:lnTo>
                  <a:pt x="44323" y="291668"/>
                </a:lnTo>
                <a:lnTo>
                  <a:pt x="42075" y="280416"/>
                </a:lnTo>
                <a:lnTo>
                  <a:pt x="44323" y="268871"/>
                </a:lnTo>
                <a:lnTo>
                  <a:pt x="50533" y="259562"/>
                </a:lnTo>
                <a:lnTo>
                  <a:pt x="59829" y="253352"/>
                </a:lnTo>
                <a:lnTo>
                  <a:pt x="71361" y="251079"/>
                </a:lnTo>
                <a:lnTo>
                  <a:pt x="82880" y="253352"/>
                </a:lnTo>
                <a:lnTo>
                  <a:pt x="92176" y="259562"/>
                </a:lnTo>
                <a:lnTo>
                  <a:pt x="98386" y="268871"/>
                </a:lnTo>
                <a:lnTo>
                  <a:pt x="100647" y="280416"/>
                </a:lnTo>
                <a:lnTo>
                  <a:pt x="100647" y="247802"/>
                </a:lnTo>
                <a:lnTo>
                  <a:pt x="88646" y="239750"/>
                </a:lnTo>
                <a:lnTo>
                  <a:pt x="71361" y="236347"/>
                </a:lnTo>
                <a:lnTo>
                  <a:pt x="54063" y="239750"/>
                </a:lnTo>
                <a:lnTo>
                  <a:pt x="40119" y="249097"/>
                </a:lnTo>
                <a:lnTo>
                  <a:pt x="30810" y="263093"/>
                </a:lnTo>
                <a:lnTo>
                  <a:pt x="27432" y="280416"/>
                </a:lnTo>
                <a:lnTo>
                  <a:pt x="30810" y="297459"/>
                </a:lnTo>
                <a:lnTo>
                  <a:pt x="40119" y="311518"/>
                </a:lnTo>
                <a:lnTo>
                  <a:pt x="54063" y="321094"/>
                </a:lnTo>
                <a:lnTo>
                  <a:pt x="71361" y="324612"/>
                </a:lnTo>
                <a:lnTo>
                  <a:pt x="88646" y="321094"/>
                </a:lnTo>
                <a:lnTo>
                  <a:pt x="102590" y="311518"/>
                </a:lnTo>
                <a:lnTo>
                  <a:pt x="103670" y="309880"/>
                </a:lnTo>
                <a:lnTo>
                  <a:pt x="111899" y="297459"/>
                </a:lnTo>
                <a:lnTo>
                  <a:pt x="115290" y="280416"/>
                </a:lnTo>
                <a:close/>
              </a:path>
              <a:path w="5440680" h="1129664">
                <a:moveTo>
                  <a:pt x="204076" y="317246"/>
                </a:moveTo>
                <a:lnTo>
                  <a:pt x="198005" y="272110"/>
                </a:lnTo>
                <a:lnTo>
                  <a:pt x="180911" y="231508"/>
                </a:lnTo>
                <a:lnTo>
                  <a:pt x="154419" y="197078"/>
                </a:lnTo>
                <a:lnTo>
                  <a:pt x="120129" y="170459"/>
                </a:lnTo>
                <a:lnTo>
                  <a:pt x="79705" y="153289"/>
                </a:lnTo>
                <a:lnTo>
                  <a:pt x="34747" y="147193"/>
                </a:lnTo>
                <a:lnTo>
                  <a:pt x="30175" y="147193"/>
                </a:lnTo>
                <a:lnTo>
                  <a:pt x="27432" y="150749"/>
                </a:lnTo>
                <a:lnTo>
                  <a:pt x="27432" y="159131"/>
                </a:lnTo>
                <a:lnTo>
                  <a:pt x="30175" y="161798"/>
                </a:lnTo>
                <a:lnTo>
                  <a:pt x="34747" y="161798"/>
                </a:lnTo>
                <a:lnTo>
                  <a:pt x="83426" y="169760"/>
                </a:lnTo>
                <a:lnTo>
                  <a:pt x="125641" y="191909"/>
                </a:lnTo>
                <a:lnTo>
                  <a:pt x="158902" y="225615"/>
                </a:lnTo>
                <a:lnTo>
                  <a:pt x="180682" y="268236"/>
                </a:lnTo>
                <a:lnTo>
                  <a:pt x="188518" y="317246"/>
                </a:lnTo>
                <a:lnTo>
                  <a:pt x="188518" y="320929"/>
                </a:lnTo>
                <a:lnTo>
                  <a:pt x="192176" y="324612"/>
                </a:lnTo>
                <a:lnTo>
                  <a:pt x="200418" y="324612"/>
                </a:lnTo>
                <a:lnTo>
                  <a:pt x="204076" y="320929"/>
                </a:lnTo>
                <a:lnTo>
                  <a:pt x="204076" y="317246"/>
                </a:lnTo>
                <a:close/>
              </a:path>
              <a:path w="5440680" h="1129664">
                <a:moveTo>
                  <a:pt x="277241" y="317246"/>
                </a:moveTo>
                <a:lnTo>
                  <a:pt x="272364" y="268871"/>
                </a:lnTo>
                <a:lnTo>
                  <a:pt x="258140" y="222542"/>
                </a:lnTo>
                <a:lnTo>
                  <a:pt x="235737" y="181152"/>
                </a:lnTo>
                <a:lnTo>
                  <a:pt x="206095" y="145059"/>
                </a:lnTo>
                <a:lnTo>
                  <a:pt x="170192" y="115252"/>
                </a:lnTo>
                <a:lnTo>
                  <a:pt x="129006" y="92748"/>
                </a:lnTo>
                <a:lnTo>
                  <a:pt x="83527" y="78511"/>
                </a:lnTo>
                <a:lnTo>
                  <a:pt x="34747" y="73533"/>
                </a:lnTo>
                <a:lnTo>
                  <a:pt x="30175" y="73533"/>
                </a:lnTo>
                <a:lnTo>
                  <a:pt x="27432" y="77216"/>
                </a:lnTo>
                <a:lnTo>
                  <a:pt x="27432" y="84582"/>
                </a:lnTo>
                <a:lnTo>
                  <a:pt x="30175" y="88265"/>
                </a:lnTo>
                <a:lnTo>
                  <a:pt x="34747" y="88265"/>
                </a:lnTo>
                <a:lnTo>
                  <a:pt x="80530" y="92900"/>
                </a:lnTo>
                <a:lnTo>
                  <a:pt x="123253" y="106210"/>
                </a:lnTo>
                <a:lnTo>
                  <a:pt x="161963" y="127266"/>
                </a:lnTo>
                <a:lnTo>
                  <a:pt x="195719" y="155181"/>
                </a:lnTo>
                <a:lnTo>
                  <a:pt x="223596" y="189052"/>
                </a:lnTo>
                <a:lnTo>
                  <a:pt x="244665" y="227952"/>
                </a:lnTo>
                <a:lnTo>
                  <a:pt x="257987" y="270992"/>
                </a:lnTo>
                <a:lnTo>
                  <a:pt x="262648" y="317246"/>
                </a:lnTo>
                <a:lnTo>
                  <a:pt x="262763" y="321094"/>
                </a:lnTo>
                <a:lnTo>
                  <a:pt x="265404" y="324612"/>
                </a:lnTo>
                <a:lnTo>
                  <a:pt x="273685" y="324612"/>
                </a:lnTo>
                <a:lnTo>
                  <a:pt x="277241" y="320929"/>
                </a:lnTo>
                <a:lnTo>
                  <a:pt x="277241" y="317246"/>
                </a:lnTo>
                <a:close/>
              </a:path>
              <a:path w="5440680" h="1129664">
                <a:moveTo>
                  <a:pt x="324612" y="922528"/>
                </a:moveTo>
                <a:lnTo>
                  <a:pt x="324053" y="919861"/>
                </a:lnTo>
                <a:lnTo>
                  <a:pt x="322199" y="910971"/>
                </a:lnTo>
                <a:lnTo>
                  <a:pt x="320014" y="907796"/>
                </a:lnTo>
                <a:lnTo>
                  <a:pt x="315734" y="901611"/>
                </a:lnTo>
                <a:lnTo>
                  <a:pt x="309880" y="897712"/>
                </a:lnTo>
                <a:lnTo>
                  <a:pt x="309880" y="920750"/>
                </a:lnTo>
                <a:lnTo>
                  <a:pt x="309880" y="1101598"/>
                </a:lnTo>
                <a:lnTo>
                  <a:pt x="308991" y="1102487"/>
                </a:lnTo>
                <a:lnTo>
                  <a:pt x="299720" y="1093190"/>
                </a:lnTo>
                <a:lnTo>
                  <a:pt x="299720" y="1113536"/>
                </a:lnTo>
                <a:lnTo>
                  <a:pt x="297942" y="1114552"/>
                </a:lnTo>
                <a:lnTo>
                  <a:pt x="25742" y="1114552"/>
                </a:lnTo>
                <a:lnTo>
                  <a:pt x="23901" y="1113536"/>
                </a:lnTo>
                <a:lnTo>
                  <a:pt x="34912" y="1102487"/>
                </a:lnTo>
                <a:lnTo>
                  <a:pt x="115862" y="1021334"/>
                </a:lnTo>
                <a:lnTo>
                  <a:pt x="141617" y="1047115"/>
                </a:lnTo>
                <a:lnTo>
                  <a:pt x="147129" y="1052703"/>
                </a:lnTo>
                <a:lnTo>
                  <a:pt x="154482" y="1055497"/>
                </a:lnTo>
                <a:lnTo>
                  <a:pt x="169202" y="1055497"/>
                </a:lnTo>
                <a:lnTo>
                  <a:pt x="176555" y="1052703"/>
                </a:lnTo>
                <a:lnTo>
                  <a:pt x="182079" y="1047115"/>
                </a:lnTo>
                <a:lnTo>
                  <a:pt x="188544" y="1040638"/>
                </a:lnTo>
                <a:lnTo>
                  <a:pt x="207822" y="1021334"/>
                </a:lnTo>
                <a:lnTo>
                  <a:pt x="299720" y="1113536"/>
                </a:lnTo>
                <a:lnTo>
                  <a:pt x="299720" y="1093190"/>
                </a:lnTo>
                <a:lnTo>
                  <a:pt x="228066" y="1021334"/>
                </a:lnTo>
                <a:lnTo>
                  <a:pt x="217944" y="1011174"/>
                </a:lnTo>
                <a:lnTo>
                  <a:pt x="308991" y="919861"/>
                </a:lnTo>
                <a:lnTo>
                  <a:pt x="309880" y="920750"/>
                </a:lnTo>
                <a:lnTo>
                  <a:pt x="309880" y="897712"/>
                </a:lnTo>
                <a:lnTo>
                  <a:pt x="306336" y="895350"/>
                </a:lnTo>
                <a:lnTo>
                  <a:pt x="299720" y="894003"/>
                </a:lnTo>
                <a:lnTo>
                  <a:pt x="299720" y="908812"/>
                </a:lnTo>
                <a:lnTo>
                  <a:pt x="171958" y="1036955"/>
                </a:lnTo>
                <a:lnTo>
                  <a:pt x="169202" y="1038860"/>
                </a:lnTo>
                <a:lnTo>
                  <a:pt x="165519" y="1040638"/>
                </a:lnTo>
                <a:lnTo>
                  <a:pt x="158165" y="1040638"/>
                </a:lnTo>
                <a:lnTo>
                  <a:pt x="154482" y="1038860"/>
                </a:lnTo>
                <a:lnTo>
                  <a:pt x="151726" y="1036955"/>
                </a:lnTo>
                <a:lnTo>
                  <a:pt x="136144" y="1021334"/>
                </a:lnTo>
                <a:lnTo>
                  <a:pt x="105752" y="990879"/>
                </a:lnTo>
                <a:lnTo>
                  <a:pt x="105752" y="1011174"/>
                </a:lnTo>
                <a:lnTo>
                  <a:pt x="14719" y="1102487"/>
                </a:lnTo>
                <a:lnTo>
                  <a:pt x="14719" y="919861"/>
                </a:lnTo>
                <a:lnTo>
                  <a:pt x="105752" y="1011174"/>
                </a:lnTo>
                <a:lnTo>
                  <a:pt x="105752" y="990879"/>
                </a:lnTo>
                <a:lnTo>
                  <a:pt x="34912" y="919861"/>
                </a:lnTo>
                <a:lnTo>
                  <a:pt x="23901" y="908812"/>
                </a:lnTo>
                <a:lnTo>
                  <a:pt x="25742" y="907796"/>
                </a:lnTo>
                <a:lnTo>
                  <a:pt x="297942" y="907796"/>
                </a:lnTo>
                <a:lnTo>
                  <a:pt x="299720" y="908812"/>
                </a:lnTo>
                <a:lnTo>
                  <a:pt x="299720" y="894003"/>
                </a:lnTo>
                <a:lnTo>
                  <a:pt x="295148" y="893064"/>
                </a:lnTo>
                <a:lnTo>
                  <a:pt x="29425" y="893064"/>
                </a:lnTo>
                <a:lnTo>
                  <a:pt x="17843" y="895350"/>
                </a:lnTo>
                <a:lnTo>
                  <a:pt x="8496" y="901611"/>
                </a:lnTo>
                <a:lnTo>
                  <a:pt x="2260" y="910971"/>
                </a:lnTo>
                <a:lnTo>
                  <a:pt x="0" y="922528"/>
                </a:lnTo>
                <a:lnTo>
                  <a:pt x="0" y="1099693"/>
                </a:lnTo>
                <a:lnTo>
                  <a:pt x="2260" y="1111338"/>
                </a:lnTo>
                <a:lnTo>
                  <a:pt x="8496" y="1120736"/>
                </a:lnTo>
                <a:lnTo>
                  <a:pt x="17843" y="1127010"/>
                </a:lnTo>
                <a:lnTo>
                  <a:pt x="29425" y="1129284"/>
                </a:lnTo>
                <a:lnTo>
                  <a:pt x="295148" y="1129284"/>
                </a:lnTo>
                <a:lnTo>
                  <a:pt x="324027" y="1102487"/>
                </a:lnTo>
                <a:lnTo>
                  <a:pt x="324612" y="1099693"/>
                </a:lnTo>
                <a:lnTo>
                  <a:pt x="324612" y="922528"/>
                </a:lnTo>
                <a:close/>
              </a:path>
              <a:path w="5440680" h="1129664">
                <a:moveTo>
                  <a:pt x="350520" y="317246"/>
                </a:moveTo>
                <a:lnTo>
                  <a:pt x="347103" y="270268"/>
                </a:lnTo>
                <a:lnTo>
                  <a:pt x="337172" y="225475"/>
                </a:lnTo>
                <a:lnTo>
                  <a:pt x="321233" y="183324"/>
                </a:lnTo>
                <a:lnTo>
                  <a:pt x="299745" y="144322"/>
                </a:lnTo>
                <a:lnTo>
                  <a:pt x="273202" y="108940"/>
                </a:lnTo>
                <a:lnTo>
                  <a:pt x="242074" y="77673"/>
                </a:lnTo>
                <a:lnTo>
                  <a:pt x="206870" y="51003"/>
                </a:lnTo>
                <a:lnTo>
                  <a:pt x="168046" y="29425"/>
                </a:lnTo>
                <a:lnTo>
                  <a:pt x="126098" y="13398"/>
                </a:lnTo>
                <a:lnTo>
                  <a:pt x="81495" y="3441"/>
                </a:lnTo>
                <a:lnTo>
                  <a:pt x="34747" y="0"/>
                </a:lnTo>
                <a:lnTo>
                  <a:pt x="30175" y="0"/>
                </a:lnTo>
                <a:lnTo>
                  <a:pt x="27432" y="2794"/>
                </a:lnTo>
                <a:lnTo>
                  <a:pt x="27432" y="11049"/>
                </a:lnTo>
                <a:lnTo>
                  <a:pt x="30175" y="14732"/>
                </a:lnTo>
                <a:lnTo>
                  <a:pt x="34747" y="14732"/>
                </a:lnTo>
                <a:lnTo>
                  <a:pt x="83654" y="18694"/>
                </a:lnTo>
                <a:lnTo>
                  <a:pt x="130035" y="30124"/>
                </a:lnTo>
                <a:lnTo>
                  <a:pt x="173253" y="48450"/>
                </a:lnTo>
                <a:lnTo>
                  <a:pt x="212712" y="73012"/>
                </a:lnTo>
                <a:lnTo>
                  <a:pt x="247789" y="103225"/>
                </a:lnTo>
                <a:lnTo>
                  <a:pt x="277876" y="138455"/>
                </a:lnTo>
                <a:lnTo>
                  <a:pt x="302336" y="178092"/>
                </a:lnTo>
                <a:lnTo>
                  <a:pt x="320573" y="221513"/>
                </a:lnTo>
                <a:lnTo>
                  <a:pt x="331978" y="268109"/>
                </a:lnTo>
                <a:lnTo>
                  <a:pt x="335915" y="317246"/>
                </a:lnTo>
                <a:lnTo>
                  <a:pt x="335915" y="320929"/>
                </a:lnTo>
                <a:lnTo>
                  <a:pt x="339598" y="324612"/>
                </a:lnTo>
                <a:lnTo>
                  <a:pt x="347726" y="324612"/>
                </a:lnTo>
                <a:lnTo>
                  <a:pt x="350393" y="321094"/>
                </a:lnTo>
                <a:lnTo>
                  <a:pt x="350520" y="317246"/>
                </a:lnTo>
                <a:close/>
              </a:path>
              <a:path w="5440680" h="1129664">
                <a:moveTo>
                  <a:pt x="5440680" y="151892"/>
                </a:moveTo>
                <a:lnTo>
                  <a:pt x="5438902" y="149987"/>
                </a:lnTo>
                <a:lnTo>
                  <a:pt x="5436997" y="148209"/>
                </a:lnTo>
                <a:lnTo>
                  <a:pt x="5435422" y="147320"/>
                </a:lnTo>
                <a:lnTo>
                  <a:pt x="5425948" y="141973"/>
                </a:lnTo>
                <a:lnTo>
                  <a:pt x="5425948" y="161925"/>
                </a:lnTo>
                <a:lnTo>
                  <a:pt x="5425948" y="176530"/>
                </a:lnTo>
                <a:lnTo>
                  <a:pt x="5396484" y="176530"/>
                </a:lnTo>
                <a:lnTo>
                  <a:pt x="5396484" y="191262"/>
                </a:lnTo>
                <a:lnTo>
                  <a:pt x="5396484" y="323977"/>
                </a:lnTo>
                <a:lnTo>
                  <a:pt x="5367147" y="323977"/>
                </a:lnTo>
                <a:lnTo>
                  <a:pt x="5367147" y="191262"/>
                </a:lnTo>
                <a:lnTo>
                  <a:pt x="5396484" y="191262"/>
                </a:lnTo>
                <a:lnTo>
                  <a:pt x="5396484" y="176530"/>
                </a:lnTo>
                <a:lnTo>
                  <a:pt x="5352415" y="176530"/>
                </a:lnTo>
                <a:lnTo>
                  <a:pt x="5352415" y="191262"/>
                </a:lnTo>
                <a:lnTo>
                  <a:pt x="5352415" y="323977"/>
                </a:lnTo>
                <a:lnTo>
                  <a:pt x="5322951" y="323977"/>
                </a:lnTo>
                <a:lnTo>
                  <a:pt x="5322951" y="191262"/>
                </a:lnTo>
                <a:lnTo>
                  <a:pt x="5352415" y="191262"/>
                </a:lnTo>
                <a:lnTo>
                  <a:pt x="5352415" y="176530"/>
                </a:lnTo>
                <a:lnTo>
                  <a:pt x="5308219" y="176530"/>
                </a:lnTo>
                <a:lnTo>
                  <a:pt x="5308219" y="191262"/>
                </a:lnTo>
                <a:lnTo>
                  <a:pt x="5308219" y="323977"/>
                </a:lnTo>
                <a:lnTo>
                  <a:pt x="5248529" y="323977"/>
                </a:lnTo>
                <a:lnTo>
                  <a:pt x="5248529" y="191262"/>
                </a:lnTo>
                <a:lnTo>
                  <a:pt x="5308219" y="191262"/>
                </a:lnTo>
                <a:lnTo>
                  <a:pt x="5308219" y="176530"/>
                </a:lnTo>
                <a:lnTo>
                  <a:pt x="5233797" y="176530"/>
                </a:lnTo>
                <a:lnTo>
                  <a:pt x="5233797" y="191262"/>
                </a:lnTo>
                <a:lnTo>
                  <a:pt x="5233797" y="323977"/>
                </a:lnTo>
                <a:lnTo>
                  <a:pt x="5204333" y="323977"/>
                </a:lnTo>
                <a:lnTo>
                  <a:pt x="5204333" y="191262"/>
                </a:lnTo>
                <a:lnTo>
                  <a:pt x="5233797" y="191262"/>
                </a:lnTo>
                <a:lnTo>
                  <a:pt x="5233797" y="176530"/>
                </a:lnTo>
                <a:lnTo>
                  <a:pt x="5189601" y="176530"/>
                </a:lnTo>
                <a:lnTo>
                  <a:pt x="5189601" y="191262"/>
                </a:lnTo>
                <a:lnTo>
                  <a:pt x="5189601" y="323977"/>
                </a:lnTo>
                <a:lnTo>
                  <a:pt x="5160264" y="323977"/>
                </a:lnTo>
                <a:lnTo>
                  <a:pt x="5160264" y="191262"/>
                </a:lnTo>
                <a:lnTo>
                  <a:pt x="5189601" y="191262"/>
                </a:lnTo>
                <a:lnTo>
                  <a:pt x="5189601" y="176530"/>
                </a:lnTo>
                <a:lnTo>
                  <a:pt x="5130800" y="176530"/>
                </a:lnTo>
                <a:lnTo>
                  <a:pt x="5130800" y="161925"/>
                </a:lnTo>
                <a:lnTo>
                  <a:pt x="5425948" y="161925"/>
                </a:lnTo>
                <a:lnTo>
                  <a:pt x="5425948" y="141973"/>
                </a:lnTo>
                <a:lnTo>
                  <a:pt x="5405755" y="130556"/>
                </a:lnTo>
                <a:lnTo>
                  <a:pt x="5405755" y="147320"/>
                </a:lnTo>
                <a:lnTo>
                  <a:pt x="5150993" y="147320"/>
                </a:lnTo>
                <a:lnTo>
                  <a:pt x="5277866" y="75057"/>
                </a:lnTo>
                <a:lnTo>
                  <a:pt x="5405755" y="147320"/>
                </a:lnTo>
                <a:lnTo>
                  <a:pt x="5405755" y="130556"/>
                </a:lnTo>
                <a:lnTo>
                  <a:pt x="5307596" y="75057"/>
                </a:lnTo>
                <a:lnTo>
                  <a:pt x="5281549" y="60325"/>
                </a:lnTo>
                <a:lnTo>
                  <a:pt x="5280660" y="59436"/>
                </a:lnTo>
                <a:lnTo>
                  <a:pt x="5276088" y="59436"/>
                </a:lnTo>
                <a:lnTo>
                  <a:pt x="5275199" y="60325"/>
                </a:lnTo>
                <a:lnTo>
                  <a:pt x="5119751" y="148209"/>
                </a:lnTo>
                <a:lnTo>
                  <a:pt x="5117846" y="149987"/>
                </a:lnTo>
                <a:lnTo>
                  <a:pt x="5116068" y="151892"/>
                </a:lnTo>
                <a:lnTo>
                  <a:pt x="5116068" y="188468"/>
                </a:lnTo>
                <a:lnTo>
                  <a:pt x="5118862" y="191262"/>
                </a:lnTo>
                <a:lnTo>
                  <a:pt x="5145532" y="191262"/>
                </a:lnTo>
                <a:lnTo>
                  <a:pt x="5145532" y="323977"/>
                </a:lnTo>
                <a:lnTo>
                  <a:pt x="5134483" y="323977"/>
                </a:lnTo>
                <a:lnTo>
                  <a:pt x="5132578" y="325755"/>
                </a:lnTo>
                <a:lnTo>
                  <a:pt x="5130800" y="328549"/>
                </a:lnTo>
                <a:lnTo>
                  <a:pt x="5116068" y="372491"/>
                </a:lnTo>
                <a:lnTo>
                  <a:pt x="5116068" y="378841"/>
                </a:lnTo>
                <a:lnTo>
                  <a:pt x="5118862" y="382524"/>
                </a:lnTo>
                <a:lnTo>
                  <a:pt x="5437886" y="382524"/>
                </a:lnTo>
                <a:lnTo>
                  <a:pt x="5440680" y="378841"/>
                </a:lnTo>
                <a:lnTo>
                  <a:pt x="5440680" y="372491"/>
                </a:lnTo>
                <a:lnTo>
                  <a:pt x="5439143" y="367919"/>
                </a:lnTo>
                <a:lnTo>
                  <a:pt x="5429301" y="338582"/>
                </a:lnTo>
                <a:lnTo>
                  <a:pt x="5425948" y="328549"/>
                </a:lnTo>
                <a:lnTo>
                  <a:pt x="5424170" y="325755"/>
                </a:lnTo>
                <a:lnTo>
                  <a:pt x="5423154" y="324815"/>
                </a:lnTo>
                <a:lnTo>
                  <a:pt x="5423154" y="367919"/>
                </a:lnTo>
                <a:lnTo>
                  <a:pt x="5133594" y="367919"/>
                </a:lnTo>
                <a:lnTo>
                  <a:pt x="5143627" y="338582"/>
                </a:lnTo>
                <a:lnTo>
                  <a:pt x="5413121" y="338582"/>
                </a:lnTo>
                <a:lnTo>
                  <a:pt x="5423154" y="367919"/>
                </a:lnTo>
                <a:lnTo>
                  <a:pt x="5423154" y="324815"/>
                </a:lnTo>
                <a:lnTo>
                  <a:pt x="5422265" y="323977"/>
                </a:lnTo>
                <a:lnTo>
                  <a:pt x="5411216" y="323977"/>
                </a:lnTo>
                <a:lnTo>
                  <a:pt x="5411216" y="191262"/>
                </a:lnTo>
                <a:lnTo>
                  <a:pt x="5437886" y="191262"/>
                </a:lnTo>
                <a:lnTo>
                  <a:pt x="5440680" y="188468"/>
                </a:lnTo>
                <a:lnTo>
                  <a:pt x="5440680" y="176530"/>
                </a:lnTo>
                <a:lnTo>
                  <a:pt x="5440680" y="161925"/>
                </a:lnTo>
                <a:lnTo>
                  <a:pt x="5440680" y="1518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71651" y="4978307"/>
            <a:ext cx="184403" cy="18592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932384" y="4516534"/>
            <a:ext cx="5374005" cy="631190"/>
          </a:xfrm>
          <a:custGeom>
            <a:avLst/>
            <a:gdLst/>
            <a:ahLst/>
            <a:cxnLst/>
            <a:rect l="l" t="t" r="r" b="b"/>
            <a:pathLst>
              <a:path w="5374005" h="631189">
                <a:moveTo>
                  <a:pt x="118872" y="462534"/>
                </a:moveTo>
                <a:lnTo>
                  <a:pt x="117170" y="454152"/>
                </a:lnTo>
                <a:lnTo>
                  <a:pt x="117132" y="453948"/>
                </a:lnTo>
                <a:lnTo>
                  <a:pt x="112382" y="446925"/>
                </a:lnTo>
                <a:lnTo>
                  <a:pt x="105359" y="442175"/>
                </a:lnTo>
                <a:lnTo>
                  <a:pt x="105156" y="442137"/>
                </a:lnTo>
                <a:lnTo>
                  <a:pt x="105156" y="457962"/>
                </a:lnTo>
                <a:lnTo>
                  <a:pt x="105156" y="466344"/>
                </a:lnTo>
                <a:lnTo>
                  <a:pt x="101346" y="470154"/>
                </a:lnTo>
                <a:lnTo>
                  <a:pt x="92964" y="470154"/>
                </a:lnTo>
                <a:lnTo>
                  <a:pt x="89154" y="466344"/>
                </a:lnTo>
                <a:lnTo>
                  <a:pt x="89154" y="457962"/>
                </a:lnTo>
                <a:lnTo>
                  <a:pt x="92964" y="454152"/>
                </a:lnTo>
                <a:lnTo>
                  <a:pt x="101346" y="454152"/>
                </a:lnTo>
                <a:lnTo>
                  <a:pt x="105156" y="457962"/>
                </a:lnTo>
                <a:lnTo>
                  <a:pt x="105156" y="442137"/>
                </a:lnTo>
                <a:lnTo>
                  <a:pt x="74676" y="462534"/>
                </a:lnTo>
                <a:lnTo>
                  <a:pt x="76403" y="471131"/>
                </a:lnTo>
                <a:lnTo>
                  <a:pt x="81153" y="478155"/>
                </a:lnTo>
                <a:lnTo>
                  <a:pt x="88176" y="482904"/>
                </a:lnTo>
                <a:lnTo>
                  <a:pt x="96774" y="484632"/>
                </a:lnTo>
                <a:lnTo>
                  <a:pt x="105359" y="482904"/>
                </a:lnTo>
                <a:lnTo>
                  <a:pt x="112382" y="478155"/>
                </a:lnTo>
                <a:lnTo>
                  <a:pt x="117132" y="471131"/>
                </a:lnTo>
                <a:lnTo>
                  <a:pt x="117322" y="470154"/>
                </a:lnTo>
                <a:lnTo>
                  <a:pt x="118872" y="462534"/>
                </a:lnTo>
                <a:close/>
              </a:path>
              <a:path w="5374005" h="631189">
                <a:moveTo>
                  <a:pt x="188976" y="461772"/>
                </a:moveTo>
                <a:lnTo>
                  <a:pt x="187274" y="453136"/>
                </a:lnTo>
                <a:lnTo>
                  <a:pt x="187236" y="452907"/>
                </a:lnTo>
                <a:lnTo>
                  <a:pt x="182486" y="445630"/>
                </a:lnTo>
                <a:lnTo>
                  <a:pt x="175463" y="440728"/>
                </a:lnTo>
                <a:lnTo>
                  <a:pt x="174498" y="440524"/>
                </a:lnTo>
                <a:lnTo>
                  <a:pt x="174498" y="457073"/>
                </a:lnTo>
                <a:lnTo>
                  <a:pt x="174498" y="465709"/>
                </a:lnTo>
                <a:lnTo>
                  <a:pt x="171450" y="469646"/>
                </a:lnTo>
                <a:lnTo>
                  <a:pt x="162306" y="469646"/>
                </a:lnTo>
                <a:lnTo>
                  <a:pt x="159258" y="465709"/>
                </a:lnTo>
                <a:lnTo>
                  <a:pt x="159258" y="457073"/>
                </a:lnTo>
                <a:lnTo>
                  <a:pt x="162306" y="453136"/>
                </a:lnTo>
                <a:lnTo>
                  <a:pt x="171450" y="453136"/>
                </a:lnTo>
                <a:lnTo>
                  <a:pt x="174498" y="457073"/>
                </a:lnTo>
                <a:lnTo>
                  <a:pt x="174498" y="440524"/>
                </a:lnTo>
                <a:lnTo>
                  <a:pt x="144780" y="461772"/>
                </a:lnTo>
                <a:lnTo>
                  <a:pt x="146507" y="470649"/>
                </a:lnTo>
                <a:lnTo>
                  <a:pt x="151257" y="477926"/>
                </a:lnTo>
                <a:lnTo>
                  <a:pt x="158280" y="482828"/>
                </a:lnTo>
                <a:lnTo>
                  <a:pt x="166878" y="484632"/>
                </a:lnTo>
                <a:lnTo>
                  <a:pt x="175463" y="482828"/>
                </a:lnTo>
                <a:lnTo>
                  <a:pt x="182499" y="477926"/>
                </a:lnTo>
                <a:lnTo>
                  <a:pt x="187236" y="470649"/>
                </a:lnTo>
                <a:lnTo>
                  <a:pt x="187426" y="469646"/>
                </a:lnTo>
                <a:lnTo>
                  <a:pt x="188976" y="461772"/>
                </a:lnTo>
                <a:close/>
              </a:path>
              <a:path w="5374005" h="631189">
                <a:moveTo>
                  <a:pt x="259080" y="461772"/>
                </a:moveTo>
                <a:lnTo>
                  <a:pt x="257378" y="453136"/>
                </a:lnTo>
                <a:lnTo>
                  <a:pt x="257340" y="452907"/>
                </a:lnTo>
                <a:lnTo>
                  <a:pt x="252603" y="445630"/>
                </a:lnTo>
                <a:lnTo>
                  <a:pt x="245567" y="440728"/>
                </a:lnTo>
                <a:lnTo>
                  <a:pt x="244602" y="440524"/>
                </a:lnTo>
                <a:lnTo>
                  <a:pt x="244602" y="457073"/>
                </a:lnTo>
                <a:lnTo>
                  <a:pt x="244602" y="465709"/>
                </a:lnTo>
                <a:lnTo>
                  <a:pt x="240792" y="469646"/>
                </a:lnTo>
                <a:lnTo>
                  <a:pt x="232410" y="469646"/>
                </a:lnTo>
                <a:lnTo>
                  <a:pt x="228600" y="465709"/>
                </a:lnTo>
                <a:lnTo>
                  <a:pt x="228600" y="457073"/>
                </a:lnTo>
                <a:lnTo>
                  <a:pt x="232410" y="453136"/>
                </a:lnTo>
                <a:lnTo>
                  <a:pt x="240792" y="453136"/>
                </a:lnTo>
                <a:lnTo>
                  <a:pt x="244602" y="457073"/>
                </a:lnTo>
                <a:lnTo>
                  <a:pt x="244602" y="440524"/>
                </a:lnTo>
                <a:lnTo>
                  <a:pt x="214884" y="461772"/>
                </a:lnTo>
                <a:lnTo>
                  <a:pt x="216611" y="470649"/>
                </a:lnTo>
                <a:lnTo>
                  <a:pt x="221361" y="477926"/>
                </a:lnTo>
                <a:lnTo>
                  <a:pt x="228384" y="482828"/>
                </a:lnTo>
                <a:lnTo>
                  <a:pt x="236982" y="484632"/>
                </a:lnTo>
                <a:lnTo>
                  <a:pt x="245567" y="482828"/>
                </a:lnTo>
                <a:lnTo>
                  <a:pt x="252603" y="477926"/>
                </a:lnTo>
                <a:lnTo>
                  <a:pt x="257340" y="470649"/>
                </a:lnTo>
                <a:lnTo>
                  <a:pt x="257530" y="469646"/>
                </a:lnTo>
                <a:lnTo>
                  <a:pt x="259080" y="461772"/>
                </a:lnTo>
                <a:close/>
              </a:path>
              <a:path w="5374005" h="631189">
                <a:moveTo>
                  <a:pt x="333756" y="461137"/>
                </a:moveTo>
                <a:lnTo>
                  <a:pt x="330657" y="433781"/>
                </a:lnTo>
                <a:lnTo>
                  <a:pt x="321551" y="407987"/>
                </a:lnTo>
                <a:lnTo>
                  <a:pt x="319278" y="404380"/>
                </a:lnTo>
                <a:lnTo>
                  <a:pt x="319278" y="461137"/>
                </a:lnTo>
                <a:lnTo>
                  <a:pt x="308749" y="506679"/>
                </a:lnTo>
                <a:lnTo>
                  <a:pt x="279069" y="541832"/>
                </a:lnTo>
                <a:lnTo>
                  <a:pt x="233121" y="564489"/>
                </a:lnTo>
                <a:lnTo>
                  <a:pt x="173736" y="572516"/>
                </a:lnTo>
                <a:lnTo>
                  <a:pt x="163779" y="572135"/>
                </a:lnTo>
                <a:lnTo>
                  <a:pt x="153530" y="571093"/>
                </a:lnTo>
                <a:lnTo>
                  <a:pt x="143294" y="569633"/>
                </a:lnTo>
                <a:lnTo>
                  <a:pt x="133350" y="567944"/>
                </a:lnTo>
                <a:lnTo>
                  <a:pt x="131064" y="567182"/>
                </a:lnTo>
                <a:lnTo>
                  <a:pt x="128016" y="568706"/>
                </a:lnTo>
                <a:lnTo>
                  <a:pt x="112382" y="584479"/>
                </a:lnTo>
                <a:lnTo>
                  <a:pt x="98196" y="596277"/>
                </a:lnTo>
                <a:lnTo>
                  <a:pt x="85013" y="605485"/>
                </a:lnTo>
                <a:lnTo>
                  <a:pt x="73914" y="612013"/>
                </a:lnTo>
                <a:lnTo>
                  <a:pt x="73914" y="552831"/>
                </a:lnTo>
                <a:lnTo>
                  <a:pt x="73152" y="550545"/>
                </a:lnTo>
                <a:lnTo>
                  <a:pt x="32956" y="513892"/>
                </a:lnTo>
                <a:lnTo>
                  <a:pt x="14478" y="461137"/>
                </a:lnTo>
                <a:lnTo>
                  <a:pt x="22212" y="421906"/>
                </a:lnTo>
                <a:lnTo>
                  <a:pt x="43853" y="388289"/>
                </a:lnTo>
                <a:lnTo>
                  <a:pt x="77012" y="362077"/>
                </a:lnTo>
                <a:lnTo>
                  <a:pt x="119329" y="345046"/>
                </a:lnTo>
                <a:lnTo>
                  <a:pt x="168402" y="338963"/>
                </a:lnTo>
                <a:lnTo>
                  <a:pt x="217157" y="344970"/>
                </a:lnTo>
                <a:lnTo>
                  <a:pt x="258699" y="361861"/>
                </a:lnTo>
                <a:lnTo>
                  <a:pt x="290957" y="387959"/>
                </a:lnTo>
                <a:lnTo>
                  <a:pt x="311848" y="421614"/>
                </a:lnTo>
                <a:lnTo>
                  <a:pt x="319278" y="461137"/>
                </a:lnTo>
                <a:lnTo>
                  <a:pt x="319278" y="404380"/>
                </a:lnTo>
                <a:lnTo>
                  <a:pt x="286512" y="363982"/>
                </a:lnTo>
                <a:lnTo>
                  <a:pt x="243166" y="338963"/>
                </a:lnTo>
                <a:lnTo>
                  <a:pt x="201853" y="327139"/>
                </a:lnTo>
                <a:lnTo>
                  <a:pt x="168402" y="324612"/>
                </a:lnTo>
                <a:lnTo>
                  <a:pt x="114604" y="331470"/>
                </a:lnTo>
                <a:lnTo>
                  <a:pt x="68300" y="350621"/>
                </a:lnTo>
                <a:lnTo>
                  <a:pt x="32054" y="380009"/>
                </a:lnTo>
                <a:lnTo>
                  <a:pt x="8432" y="417537"/>
                </a:lnTo>
                <a:lnTo>
                  <a:pt x="0" y="461137"/>
                </a:lnTo>
                <a:lnTo>
                  <a:pt x="3822" y="487794"/>
                </a:lnTo>
                <a:lnTo>
                  <a:pt x="15240" y="513130"/>
                </a:lnTo>
                <a:lnTo>
                  <a:pt x="34074" y="536917"/>
                </a:lnTo>
                <a:lnTo>
                  <a:pt x="60198" y="558927"/>
                </a:lnTo>
                <a:lnTo>
                  <a:pt x="60198" y="626364"/>
                </a:lnTo>
                <a:lnTo>
                  <a:pt x="60960" y="628650"/>
                </a:lnTo>
                <a:lnTo>
                  <a:pt x="63246" y="629412"/>
                </a:lnTo>
                <a:lnTo>
                  <a:pt x="64008" y="630174"/>
                </a:lnTo>
                <a:lnTo>
                  <a:pt x="65532" y="630936"/>
                </a:lnTo>
                <a:lnTo>
                  <a:pt x="67818" y="630936"/>
                </a:lnTo>
                <a:lnTo>
                  <a:pt x="69342" y="630174"/>
                </a:lnTo>
                <a:lnTo>
                  <a:pt x="70104" y="630174"/>
                </a:lnTo>
                <a:lnTo>
                  <a:pt x="76682" y="626884"/>
                </a:lnTo>
                <a:lnTo>
                  <a:pt x="91909" y="617969"/>
                </a:lnTo>
                <a:lnTo>
                  <a:pt x="100190" y="612013"/>
                </a:lnTo>
                <a:lnTo>
                  <a:pt x="112420" y="603224"/>
                </a:lnTo>
                <a:lnTo>
                  <a:pt x="134874" y="582422"/>
                </a:lnTo>
                <a:lnTo>
                  <a:pt x="144259" y="584111"/>
                </a:lnTo>
                <a:lnTo>
                  <a:pt x="154012" y="585571"/>
                </a:lnTo>
                <a:lnTo>
                  <a:pt x="163906" y="586613"/>
                </a:lnTo>
                <a:lnTo>
                  <a:pt x="173736" y="586994"/>
                </a:lnTo>
                <a:lnTo>
                  <a:pt x="215315" y="582422"/>
                </a:lnTo>
                <a:lnTo>
                  <a:pt x="227241" y="581113"/>
                </a:lnTo>
                <a:lnTo>
                  <a:pt x="249897" y="572516"/>
                </a:lnTo>
                <a:lnTo>
                  <a:pt x="271538" y="564311"/>
                </a:lnTo>
                <a:lnTo>
                  <a:pt x="305079" y="537870"/>
                </a:lnTo>
                <a:lnTo>
                  <a:pt x="326326" y="503059"/>
                </a:lnTo>
                <a:lnTo>
                  <a:pt x="333756" y="461137"/>
                </a:lnTo>
                <a:close/>
              </a:path>
              <a:path w="5374005" h="631189">
                <a:moveTo>
                  <a:pt x="5373624" y="7620"/>
                </a:moveTo>
                <a:lnTo>
                  <a:pt x="5366004" y="0"/>
                </a:lnTo>
                <a:lnTo>
                  <a:pt x="5359146" y="0"/>
                </a:lnTo>
                <a:lnTo>
                  <a:pt x="5359146" y="15240"/>
                </a:lnTo>
                <a:lnTo>
                  <a:pt x="5359146" y="308610"/>
                </a:lnTo>
                <a:lnTo>
                  <a:pt x="5357495" y="310134"/>
                </a:lnTo>
                <a:lnTo>
                  <a:pt x="5194554" y="310134"/>
                </a:lnTo>
                <a:lnTo>
                  <a:pt x="5193030" y="308610"/>
                </a:lnTo>
                <a:lnTo>
                  <a:pt x="5193030" y="15240"/>
                </a:lnTo>
                <a:lnTo>
                  <a:pt x="5194554" y="13716"/>
                </a:lnTo>
                <a:lnTo>
                  <a:pt x="5357495" y="13716"/>
                </a:lnTo>
                <a:lnTo>
                  <a:pt x="5359146" y="15240"/>
                </a:lnTo>
                <a:lnTo>
                  <a:pt x="5359146" y="0"/>
                </a:lnTo>
                <a:lnTo>
                  <a:pt x="5186172" y="0"/>
                </a:lnTo>
                <a:lnTo>
                  <a:pt x="5178552" y="7620"/>
                </a:lnTo>
                <a:lnTo>
                  <a:pt x="5178552" y="316230"/>
                </a:lnTo>
                <a:lnTo>
                  <a:pt x="5186172" y="324612"/>
                </a:lnTo>
                <a:lnTo>
                  <a:pt x="5366004" y="324612"/>
                </a:lnTo>
                <a:lnTo>
                  <a:pt x="5373624" y="316230"/>
                </a:lnTo>
                <a:lnTo>
                  <a:pt x="5373624" y="310134"/>
                </a:lnTo>
                <a:lnTo>
                  <a:pt x="5373624" y="13716"/>
                </a:lnTo>
                <a:lnTo>
                  <a:pt x="5373624" y="76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32272" y="4545490"/>
            <a:ext cx="153924" cy="280416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340356" y="262894"/>
            <a:ext cx="2090167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ru-RU" sz="1400" b="1" dirty="0">
                <a:solidFill>
                  <a:srgbClr val="FFFFFF"/>
                </a:solidFill>
                <a:latin typeface="Tahoma"/>
                <a:cs typeface="Tahoma"/>
              </a:rPr>
              <a:t>Орехово-Зуевский городской округ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957431" y="6562140"/>
            <a:ext cx="1568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54" dirty="0">
                <a:solidFill>
                  <a:srgbClr val="FFFFFF"/>
                </a:solidFill>
                <a:latin typeface="Tahoma"/>
                <a:cs typeface="Tahoma"/>
              </a:rPr>
              <a:t>75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2AC9B4E-B9BF-49BF-AFF1-C7DD74287DA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98</a:t>
            </a:fld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E8CC3A-5588-4266-B265-39F47DB66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4660CD-809F-4178-A347-C3B015917A65}"/>
              </a:ext>
            </a:extLst>
          </p:cNvPr>
          <p:cNvSpPr txBox="1"/>
          <p:nvPr/>
        </p:nvSpPr>
        <p:spPr>
          <a:xfrm>
            <a:off x="1636486" y="2126985"/>
            <a:ext cx="85761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>
                <a:solidFill>
                  <a:srgbClr val="46280C"/>
                </a:solidFill>
                <a:latin typeface="+mj-lt"/>
              </a:rPr>
              <a:t>Благодарю за внимание!</a:t>
            </a:r>
            <a:endParaRPr lang="en-US" sz="6000" b="1" dirty="0">
              <a:solidFill>
                <a:srgbClr val="46280C"/>
              </a:solidFill>
              <a:latin typeface="+mj-lt"/>
            </a:endParaRPr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030A0"/>
    </a:accent1>
    <a:accent2>
      <a:srgbClr val="404040"/>
    </a:accent2>
    <a:accent3>
      <a:srgbClr val="7F7F7F"/>
    </a:accent3>
    <a:accent4>
      <a:srgbClr val="C7A2E3"/>
    </a:accent4>
    <a:accent5>
      <a:srgbClr val="48A1FA"/>
    </a:accent5>
    <a:accent6>
      <a:srgbClr val="70AD47"/>
    </a:accent6>
    <a:hlink>
      <a:srgbClr val="0563C1"/>
    </a:hlink>
    <a:folHlink>
      <a:srgbClr val="954F72"/>
    </a:folHlink>
  </a:clrScheme>
  <a:fontScheme name="Custom 6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3095</TotalTime>
  <Words>19904</Words>
  <Application>Microsoft Office PowerPoint</Application>
  <PresentationFormat>Широкоэкранный</PresentationFormat>
  <Paragraphs>4777</Paragraphs>
  <Slides>98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98</vt:i4>
      </vt:variant>
    </vt:vector>
  </HeadingPairs>
  <TitlesOfParts>
    <vt:vector size="106" baseType="lpstr">
      <vt:lpstr>Arial</vt:lpstr>
      <vt:lpstr>Calibri</vt:lpstr>
      <vt:lpstr>Calibri Light</vt:lpstr>
      <vt:lpstr>Tahoma</vt:lpstr>
      <vt:lpstr>Times New Roman</vt:lpstr>
      <vt:lpstr>Trebuchet MS</vt:lpstr>
      <vt:lpstr>Office Theme</vt:lpstr>
      <vt:lpstr>CorelDRAW</vt:lpstr>
      <vt:lpstr>Презентация PowerPoint</vt:lpstr>
      <vt:lpstr>СОДЕРЖАНИЕ:</vt:lpstr>
      <vt:lpstr>ОСНОВНЫЕ ПОКАЗАТЕЛИ СОЦИАЛЬНО-ЭКОНМИЧЕСКОГО РАЗВИТИЯ  ОРЕХОВО-ЗУЕВСКОГО ГОРОДСКОГО ОКРУГА</vt:lpstr>
      <vt:lpstr>ОСНОВНЫЕ ПОКАЗАТЕЛИ СОЦИАЛЬНО-ЭКОНОМИЧЕСКОГО РАЗВИТИЯ  ОРЕХОВО-ЗУЕВСКОГО ГОРОДСКОГО ОКРУГА</vt:lpstr>
      <vt:lpstr>ОСНОВНЫЕ ПАРАМЕТРЫ БЮДЖЕТА ОРЕХОВО-ЗУЕВСКОГО ГОРОДСКОГО ОКРУГА</vt:lpstr>
      <vt:lpstr>ОСНОВНЫЕ ПАРАМЕТРЫ БЮДЖЕТА ОРЕХОВО-ЗУЕВСКОГО ГОРОДСКОГО ОКРУГА</vt:lpstr>
      <vt:lpstr>ОБЪЕМ И СТРУКТУРА ДОХОДОВ ОРЕХОВО-ЗУЕВСКОГО ГОРОДСКОГО ОКРУГА</vt:lpstr>
      <vt:lpstr>ОБЪЕМ И СТРУКТУРА ДОХОДОВ ОРЕХОВО-ЗУЕВСКОГО ГОРОДСКОГО ОКРУГА</vt:lpstr>
      <vt:lpstr>ОБЪЕМ И СТРУКТУРА ДОХОДОВ ОРЕХОВО-ЗУЕВСКОГО ГОРОДСКОГО ОКРУГА</vt:lpstr>
      <vt:lpstr>ОБЪЕМ И СТРУКТУРА ДОХОДОВ ОРЕХОВО-ЗУЕВСКОГО ГОРОДСКОГО ОКРУГА</vt:lpstr>
      <vt:lpstr>ОБЪЕМ И СТРУКТУРА ДОХОДОВ ОРЕХОВО-ЗУЕВСКОГО ГОРОДСКОГО ОКРУГА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ПОНЯТИЯ И ОПРЕДЕЛЕНИЯ</vt:lpstr>
      <vt:lpstr>ЦЕЛИ СОЗДАНИЯ БЮДЖЕТА ДЛЯ ГРАЖДАН:</vt:lpstr>
      <vt:lpstr>ОСНОВНЫЕ ЗАДАЧИ И ПРИОРИТЕТЫ ОРЕХОВО-ЗУЕВСКОГО ГОРОДСКОГО ОКРУГА</vt:lpstr>
      <vt:lpstr>ОСНОВНЫЕ ЗАДАЧИ И ПРИОРИТЕТЫ ОРЕХОВО-ЗУЕВСКОГО ГОРОДСКОГО ОКРУГА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Бюджет_для_граждан_на_основании_проекта_на_2021</dc:title>
  <dc:creator>Рябоненко Диана Александровна</dc:creator>
  <cp:lastModifiedBy>FAdmin</cp:lastModifiedBy>
  <cp:revision>49</cp:revision>
  <dcterms:created xsi:type="dcterms:W3CDTF">2022-04-22T07:34:34Z</dcterms:created>
  <dcterms:modified xsi:type="dcterms:W3CDTF">2022-05-19T07:54:40Z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2022-04-12T00:00:00Z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2022-04-22T00:00:00Z</vt:filetime>
  </property>
</Properties>
</file>